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89" r:id="rId2"/>
    <p:sldId id="274" r:id="rId3"/>
    <p:sldId id="261" r:id="rId4"/>
    <p:sldId id="300" r:id="rId5"/>
    <p:sldId id="257" r:id="rId6"/>
    <p:sldId id="285" r:id="rId7"/>
    <p:sldId id="276" r:id="rId8"/>
    <p:sldId id="269" r:id="rId9"/>
    <p:sldId id="305" r:id="rId10"/>
    <p:sldId id="290" r:id="rId11"/>
    <p:sldId id="301" r:id="rId12"/>
    <p:sldId id="271" r:id="rId13"/>
    <p:sldId id="286" r:id="rId14"/>
    <p:sldId id="291" r:id="rId15"/>
    <p:sldId id="303" r:id="rId16"/>
    <p:sldId id="304" r:id="rId17"/>
    <p:sldId id="281" r:id="rId18"/>
    <p:sldId id="283" r:id="rId19"/>
    <p:sldId id="273" r:id="rId20"/>
  </p:sldIdLst>
  <p:sldSz cx="9144000" cy="6858000" type="screen4x3"/>
  <p:notesSz cx="7105650" cy="102393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1642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9750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4313" y="0"/>
            <a:ext cx="3079750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6D3F2B-C3D6-4BDE-B370-157A1753315D}" type="datetimeFigureOut">
              <a:rPr lang="id-ID" smtClean="0"/>
              <a:t>22/10/2020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5025"/>
            <a:ext cx="3079750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4313" y="9725025"/>
            <a:ext cx="3079750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3A05F5-4CF6-47E3-99EA-7FB9C184E42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517102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9115" cy="511968"/>
          </a:xfrm>
          <a:prstGeom prst="rect">
            <a:avLst/>
          </a:prstGeom>
        </p:spPr>
        <p:txBody>
          <a:bodyPr vert="horz" lIns="99098" tIns="49548" rIns="99098" bIns="49548" rtlCol="0"/>
          <a:lstStyle>
            <a:lvl1pPr algn="l">
              <a:defRPr sz="13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4891" y="1"/>
            <a:ext cx="3079115" cy="511968"/>
          </a:xfrm>
          <a:prstGeom prst="rect">
            <a:avLst/>
          </a:prstGeom>
        </p:spPr>
        <p:txBody>
          <a:bodyPr vert="horz" lIns="99098" tIns="49548" rIns="99098" bIns="49548" rtlCol="0"/>
          <a:lstStyle>
            <a:lvl1pPr algn="r">
              <a:defRPr sz="1300"/>
            </a:lvl1pPr>
          </a:lstStyle>
          <a:p>
            <a:fld id="{FE05F150-3C86-477F-8CB6-023D7625CBB5}" type="datetimeFigureOut">
              <a:rPr lang="id-ID" smtClean="0"/>
              <a:pPr/>
              <a:t>22/10/2020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8100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98" tIns="49548" rIns="99098" bIns="49548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566" y="4863703"/>
            <a:ext cx="5684519" cy="4607720"/>
          </a:xfrm>
          <a:prstGeom prst="rect">
            <a:avLst/>
          </a:prstGeom>
        </p:spPr>
        <p:txBody>
          <a:bodyPr vert="horz" lIns="99098" tIns="49548" rIns="99098" bIns="4954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5631"/>
            <a:ext cx="3079115" cy="511968"/>
          </a:xfrm>
          <a:prstGeom prst="rect">
            <a:avLst/>
          </a:prstGeom>
        </p:spPr>
        <p:txBody>
          <a:bodyPr vert="horz" lIns="99098" tIns="49548" rIns="99098" bIns="49548" rtlCol="0" anchor="b"/>
          <a:lstStyle>
            <a:lvl1pPr algn="l">
              <a:defRPr sz="13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4891" y="9725631"/>
            <a:ext cx="3079115" cy="511968"/>
          </a:xfrm>
          <a:prstGeom prst="rect">
            <a:avLst/>
          </a:prstGeom>
        </p:spPr>
        <p:txBody>
          <a:bodyPr vert="horz" lIns="99098" tIns="49548" rIns="99098" bIns="49548" rtlCol="0" anchor="b"/>
          <a:lstStyle>
            <a:lvl1pPr algn="r">
              <a:defRPr sz="1300"/>
            </a:lvl1pPr>
          </a:lstStyle>
          <a:p>
            <a:fld id="{7F74FDF4-DEBD-4A91-8185-DA524667ADF3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5781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74FDF4-DEBD-4A91-8185-DA524667ADF3}" type="slidenum">
              <a:rPr lang="id-ID" smtClean="0"/>
              <a:pPr/>
              <a:t>12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96720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BB7FB-33F0-43EB-8E02-20BEB280D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0"/>
            <a:ext cx="9144000" cy="762000"/>
          </a:xfrm>
          <a:solidFill>
            <a:srgbClr val="00B0F0"/>
          </a:solidFill>
        </p:spPr>
        <p:txBody>
          <a:bodyPr>
            <a:noAutofit/>
          </a:bodyPr>
          <a:lstStyle/>
          <a:p>
            <a:r>
              <a:rPr lang="id-ID" sz="3000" dirty="0"/>
              <a:t> Universitas Muhammadiyah Semarang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F1527C-0BBF-4164-BF71-5A2D77AFF2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1723" y="0"/>
            <a:ext cx="9144000" cy="1842513"/>
          </a:xfrm>
          <a:solidFill>
            <a:srgbClr val="FFFF00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d-ID" sz="5000" b="1" dirty="0"/>
              <a:t>Me</a:t>
            </a:r>
            <a:r>
              <a:rPr lang="en-US" sz="5000" b="1" dirty="0" err="1"/>
              <a:t>lalui</a:t>
            </a:r>
            <a:r>
              <a:rPr lang="en-US" sz="5000" b="1" dirty="0"/>
              <a:t> </a:t>
            </a:r>
            <a:r>
              <a:rPr lang="en-US" sz="5000" b="1" dirty="0" err="1"/>
              <a:t>Pelayanan</a:t>
            </a:r>
            <a:r>
              <a:rPr lang="en-US" sz="5000" b="1" dirty="0"/>
              <a:t> Prima</a:t>
            </a:r>
            <a:endParaRPr lang="id-ID" sz="5000" b="1" dirty="0"/>
          </a:p>
          <a:p>
            <a:pPr marL="0" indent="0" algn="ctr">
              <a:buNone/>
            </a:pPr>
            <a:r>
              <a:rPr lang="en-US" sz="5000" b="1" dirty="0" err="1"/>
              <a:t>Mencapai</a:t>
            </a:r>
            <a:r>
              <a:rPr lang="en-US" sz="5000" b="1" dirty="0"/>
              <a:t> </a:t>
            </a:r>
            <a:r>
              <a:rPr lang="en-US" sz="5000" b="1" dirty="0" err="1"/>
              <a:t>Unimus</a:t>
            </a:r>
            <a:r>
              <a:rPr lang="en-US" sz="5000" b="1" dirty="0"/>
              <a:t> </a:t>
            </a:r>
            <a:r>
              <a:rPr lang="id-ID" sz="5000" b="1" dirty="0"/>
              <a:t>Unggul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E4DA5B6-FCA6-47F7-8B43-8E89E013F0E0}"/>
              </a:ext>
            </a:extLst>
          </p:cNvPr>
          <p:cNvSpPr txBox="1">
            <a:spLocks/>
          </p:cNvSpPr>
          <p:nvPr/>
        </p:nvSpPr>
        <p:spPr>
          <a:xfrm>
            <a:off x="11723" y="4822790"/>
            <a:ext cx="9144000" cy="12732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d-ID" sz="7500" dirty="0"/>
              <a:t>Rakerta 20</a:t>
            </a:r>
            <a:r>
              <a:rPr lang="en-US" sz="7500" dirty="0"/>
              <a:t>20</a:t>
            </a:r>
            <a:r>
              <a:rPr lang="id-ID" sz="5000" dirty="0"/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B8BCF31-113D-4721-AA16-41E370579968}"/>
              </a:ext>
            </a:extLst>
          </p:cNvPr>
          <p:cNvSpPr txBox="1"/>
          <p:nvPr/>
        </p:nvSpPr>
        <p:spPr>
          <a:xfrm>
            <a:off x="11724" y="1842514"/>
            <a:ext cx="9132276" cy="298027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endParaRPr lang="en-ID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A1B6811-20C0-46D0-B010-7C037CFA39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1752600"/>
            <a:ext cx="3575310" cy="3172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6267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5F28828-F1F9-420B-9A6E-EE773A448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47057"/>
            <a:ext cx="9144000" cy="5943600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293213F-CB34-442D-A362-73E5E6005C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938"/>
            <a:ext cx="9144000" cy="1820862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5000" b="1" dirty="0" err="1"/>
              <a:t>Mengaktualisasikan</a:t>
            </a:r>
            <a:r>
              <a:rPr lang="en-US" sz="5000" b="1" dirty="0"/>
              <a:t> </a:t>
            </a:r>
            <a:r>
              <a:rPr lang="en-US" sz="5000" b="1" dirty="0" err="1"/>
              <a:t>Visi</a:t>
            </a:r>
            <a:r>
              <a:rPr lang="en-US" sz="5000" b="1" dirty="0"/>
              <a:t> </a:t>
            </a:r>
            <a:r>
              <a:rPr lang="en-US" sz="5000" b="1" dirty="0" err="1"/>
              <a:t>Unimus</a:t>
            </a:r>
            <a:r>
              <a:rPr lang="en-US" sz="5000" b="1" dirty="0"/>
              <a:t> di </a:t>
            </a:r>
            <a:r>
              <a:rPr lang="en-US" sz="5000" b="1" dirty="0" err="1"/>
              <a:t>Kancah</a:t>
            </a:r>
            <a:r>
              <a:rPr lang="en-US" sz="5000" b="1" dirty="0"/>
              <a:t> </a:t>
            </a:r>
            <a:r>
              <a:rPr lang="en-US" sz="5000" b="1" dirty="0" err="1"/>
              <a:t>Internasional</a:t>
            </a:r>
            <a:endParaRPr lang="en-US" sz="5000" b="1" dirty="0"/>
          </a:p>
        </p:txBody>
      </p:sp>
    </p:spTree>
    <p:extLst>
      <p:ext uri="{BB962C8B-B14F-4D97-AF65-F5344CB8AC3E}">
        <p14:creationId xmlns:p14="http://schemas.microsoft.com/office/powerpoint/2010/main" val="937371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5410200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id-ID" sz="3500" dirty="0"/>
              <a:t>1999-2004: Penguatan internal institusi</a:t>
            </a:r>
          </a:p>
          <a:p>
            <a:r>
              <a:rPr lang="id-ID" sz="3500" dirty="0"/>
              <a:t>2005-2009: Persiapan Peningkatan kapasitas insitusi</a:t>
            </a:r>
          </a:p>
          <a:p>
            <a:r>
              <a:rPr lang="id-ID" sz="3500" dirty="0"/>
              <a:t>2010-2014: Peningkatan kapasitas insitusi</a:t>
            </a:r>
          </a:p>
          <a:p>
            <a:r>
              <a:rPr lang="id-ID" sz="3500" dirty="0"/>
              <a:t>2015-2019: Pengembangan kapasitas institusi</a:t>
            </a:r>
          </a:p>
          <a:p>
            <a:r>
              <a:rPr lang="id-ID" sz="3500" dirty="0"/>
              <a:t>2020-2024: Budaya Performa Unggul</a:t>
            </a:r>
          </a:p>
          <a:p>
            <a:r>
              <a:rPr lang="id-ID" sz="3500" dirty="0"/>
              <a:t>2025-2029: Pencapaian Universitas Unggul</a:t>
            </a:r>
          </a:p>
          <a:p>
            <a:r>
              <a:rPr lang="id-ID" sz="3500" dirty="0"/>
              <a:t>2030-2034: Penguatan Universitas Unggul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id-ID" sz="4500" b="1" dirty="0"/>
              <a:t>U</a:t>
            </a:r>
            <a:r>
              <a:rPr lang="en-US" sz="4500" b="1" dirty="0" err="1"/>
              <a:t>nimus</a:t>
            </a:r>
            <a:r>
              <a:rPr lang="en-US" sz="4500" b="1" dirty="0"/>
              <a:t> </a:t>
            </a:r>
            <a:r>
              <a:rPr lang="en-US" sz="4500" b="1" dirty="0" err="1"/>
              <a:t>Dalam</a:t>
            </a:r>
            <a:r>
              <a:rPr lang="en-US" sz="4500" b="1" dirty="0"/>
              <a:t> </a:t>
            </a:r>
            <a:r>
              <a:rPr lang="en-US" sz="4500" b="1" dirty="0" err="1"/>
              <a:t>Jangka</a:t>
            </a:r>
            <a:r>
              <a:rPr lang="en-US" sz="4500" b="1" dirty="0"/>
              <a:t> Panjang</a:t>
            </a:r>
            <a:endParaRPr lang="id-ID" sz="4500" b="1" dirty="0"/>
          </a:p>
        </p:txBody>
      </p:sp>
    </p:spTree>
  </p:cSld>
  <p:clrMapOvr>
    <a:masterClrMapping/>
  </p:clrMapOvr>
  <p:transition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solidFill>
            <a:srgbClr val="00B0F0"/>
          </a:solidFill>
        </p:spPr>
        <p:txBody>
          <a:bodyPr/>
          <a:lstStyle/>
          <a:p>
            <a:pPr algn="ctr"/>
            <a:r>
              <a:rPr lang="id-ID" b="1" dirty="0"/>
              <a:t>Unggulan Prioritas 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457200" y="2162148"/>
            <a:ext cx="2686040" cy="38576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id-ID" sz="2200" dirty="0"/>
              <a:t>APT A</a:t>
            </a:r>
            <a:r>
              <a:rPr lang="en-US" sz="2200" dirty="0"/>
              <a:t> dan A</a:t>
            </a:r>
            <a:r>
              <a:rPr lang="id-ID" sz="2200" dirty="0"/>
              <a:t>kreditasi Program Studi </a:t>
            </a:r>
            <a:r>
              <a:rPr lang="en-US" sz="2200" dirty="0"/>
              <a:t>85 </a:t>
            </a:r>
            <a:r>
              <a:rPr lang="id-ID" sz="2200" dirty="0"/>
              <a:t>A</a:t>
            </a:r>
          </a:p>
          <a:p>
            <a:pPr marL="342900" indent="-342900">
              <a:buAutoNum type="arabicPeriod"/>
            </a:pPr>
            <a:r>
              <a:rPr lang="id-ID" sz="2200" dirty="0"/>
              <a:t>Pengembangan </a:t>
            </a:r>
            <a:r>
              <a:rPr lang="id-ID" sz="2200" i="1" dirty="0"/>
              <a:t>Good Governance</a:t>
            </a:r>
            <a:r>
              <a:rPr lang="id-ID" sz="2200" b="1" i="1" dirty="0"/>
              <a:t> </a:t>
            </a:r>
            <a:r>
              <a:rPr lang="id-ID" sz="2200" dirty="0"/>
              <a:t>menuju budaya performa unggul</a:t>
            </a:r>
          </a:p>
          <a:p>
            <a:pPr marL="342900" indent="-342900">
              <a:buAutoNum type="arabicPeriod"/>
            </a:pPr>
            <a:r>
              <a:rPr lang="id-ID" sz="2200" dirty="0"/>
              <a:t>Peningkatan  </a:t>
            </a:r>
            <a:r>
              <a:rPr lang="en-US" sz="2200" i="1" dirty="0" err="1"/>
              <a:t>Profite</a:t>
            </a:r>
            <a:r>
              <a:rPr lang="en-US" sz="2200" i="1" dirty="0"/>
              <a:t> Centre </a:t>
            </a:r>
            <a:r>
              <a:rPr lang="en-US" sz="2200" dirty="0" err="1"/>
              <a:t>Unimu</a:t>
            </a:r>
            <a:r>
              <a:rPr lang="en-US" dirty="0" err="1"/>
              <a:t>s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429124" y="2162148"/>
            <a:ext cx="4257676" cy="385765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id-ID" sz="2500" dirty="0"/>
              <a:t>Peningkatan </a:t>
            </a:r>
            <a:r>
              <a:rPr lang="en-US" sz="2500" dirty="0" err="1"/>
              <a:t>kualifikasi</a:t>
            </a:r>
            <a:r>
              <a:rPr lang="en-US" sz="2500" dirty="0"/>
              <a:t> </a:t>
            </a:r>
            <a:r>
              <a:rPr lang="id-ID" sz="2500" dirty="0"/>
              <a:t>SDM</a:t>
            </a:r>
            <a:r>
              <a:rPr lang="en-US" sz="2500" dirty="0"/>
              <a:t> </a:t>
            </a:r>
            <a:r>
              <a:rPr lang="en-US" sz="2500" dirty="0" err="1"/>
              <a:t>akademik</a:t>
            </a:r>
            <a:r>
              <a:rPr lang="en-US" sz="2500" dirty="0"/>
              <a:t> dan </a:t>
            </a:r>
            <a:r>
              <a:rPr lang="en-US" sz="2500" dirty="0" err="1"/>
              <a:t>tendik</a:t>
            </a:r>
            <a:r>
              <a:rPr lang="en-US" sz="2500" dirty="0"/>
              <a:t>.</a:t>
            </a:r>
            <a:endParaRPr lang="id-ID" sz="2500" dirty="0"/>
          </a:p>
          <a:p>
            <a:pPr marL="342900" indent="-342900">
              <a:buFont typeface="+mj-lt"/>
              <a:buAutoNum type="arabicPeriod"/>
            </a:pPr>
            <a:r>
              <a:rPr lang="id-ID" sz="2500" dirty="0"/>
              <a:t>Peningkatan manajemen</a:t>
            </a:r>
            <a:r>
              <a:rPr lang="en-US" sz="2500" dirty="0"/>
              <a:t> SDM dan </a:t>
            </a:r>
            <a:r>
              <a:rPr lang="en-US" sz="2500" dirty="0" err="1"/>
              <a:t>kinerja</a:t>
            </a:r>
            <a:r>
              <a:rPr lang="en-US" sz="2500" dirty="0"/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id-ID" sz="2500" dirty="0"/>
              <a:t>Peningkatan </a:t>
            </a:r>
            <a:r>
              <a:rPr lang="en-US" sz="2500" dirty="0"/>
              <a:t>tata Kelola s</a:t>
            </a:r>
            <a:r>
              <a:rPr lang="id-ID" sz="2500" dirty="0"/>
              <a:t>ar</a:t>
            </a:r>
            <a:r>
              <a:rPr lang="en-US" sz="2500" dirty="0"/>
              <a:t>ana dan </a:t>
            </a:r>
            <a:r>
              <a:rPr lang="id-ID" sz="2500" dirty="0"/>
              <a:t>pras</a:t>
            </a:r>
            <a:r>
              <a:rPr lang="en-US" sz="2500" dirty="0" err="1"/>
              <a:t>arana</a:t>
            </a:r>
            <a:r>
              <a:rPr lang="en-US" sz="2500" dirty="0"/>
              <a:t>.</a:t>
            </a:r>
            <a:endParaRPr lang="id-ID" sz="2500" dirty="0"/>
          </a:p>
          <a:p>
            <a:pPr marL="342900" indent="-342900">
              <a:buFont typeface="+mj-lt"/>
              <a:buAutoNum type="arabicPeriod"/>
            </a:pPr>
            <a:r>
              <a:rPr lang="en-US" sz="2500" dirty="0" err="1"/>
              <a:t>Peningkatan</a:t>
            </a:r>
            <a:r>
              <a:rPr lang="en-US" sz="2500" dirty="0"/>
              <a:t> a</a:t>
            </a:r>
            <a:r>
              <a:rPr lang="id-ID" sz="2500" dirty="0"/>
              <a:t>dministrasi keuangan dan </a:t>
            </a:r>
            <a:r>
              <a:rPr lang="en-US" sz="2500" dirty="0" err="1"/>
              <a:t>aset</a:t>
            </a:r>
            <a:r>
              <a:rPr lang="en-US" sz="2500" dirty="0"/>
              <a:t> </a:t>
            </a:r>
            <a:r>
              <a:rPr lang="en-US" sz="2500" dirty="0" err="1"/>
              <a:t>institusi</a:t>
            </a:r>
            <a:r>
              <a:rPr lang="en-US" sz="2500" dirty="0"/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id-ID" sz="2500" dirty="0"/>
              <a:t>Peningkatan </a:t>
            </a:r>
            <a:r>
              <a:rPr lang="en-US" sz="2500" dirty="0" err="1"/>
              <a:t>jumlah</a:t>
            </a:r>
            <a:r>
              <a:rPr lang="en-US" sz="2500" dirty="0"/>
              <a:t> dan </a:t>
            </a:r>
            <a:r>
              <a:rPr lang="en-US" sz="2500" dirty="0" err="1"/>
              <a:t>kualitas</a:t>
            </a:r>
            <a:r>
              <a:rPr lang="en-US" sz="2500" dirty="0"/>
              <a:t> unit </a:t>
            </a:r>
            <a:r>
              <a:rPr lang="en-US" sz="2500" dirty="0" err="1"/>
              <a:t>usaha</a:t>
            </a:r>
            <a:r>
              <a:rPr lang="en-US" sz="2500" dirty="0"/>
              <a:t>.</a:t>
            </a:r>
            <a:endParaRPr lang="id-ID" sz="2500" dirty="0"/>
          </a:p>
        </p:txBody>
      </p:sp>
      <p:sp>
        <p:nvSpPr>
          <p:cNvPr id="8" name="Right Arrow 7"/>
          <p:cNvSpPr/>
          <p:nvPr/>
        </p:nvSpPr>
        <p:spPr>
          <a:xfrm>
            <a:off x="3276600" y="2143116"/>
            <a:ext cx="1066800" cy="392909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133600"/>
            <a:ext cx="8686800" cy="4495800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algn="ctr">
              <a:buNone/>
            </a:pPr>
            <a:r>
              <a:rPr lang="id-ID" sz="5000" dirty="0"/>
              <a:t>Penguatan manajemen keuangan, administrasi, tata kelola organisasi dan SD</a:t>
            </a:r>
            <a:r>
              <a:rPr lang="en-US" sz="5000" dirty="0"/>
              <a:t>M</a:t>
            </a:r>
            <a:r>
              <a:rPr lang="id-ID" sz="5000" dirty="0"/>
              <a:t> di semua lini serta penguatan pengembangan usaha</a:t>
            </a:r>
            <a:r>
              <a:rPr lang="en-US" sz="5000" dirty="0"/>
              <a:t>.</a:t>
            </a:r>
            <a:endParaRPr lang="id-ID" sz="5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686800" cy="1676400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id-ID" sz="7000" b="1" dirty="0"/>
              <a:t>Target Kerja</a:t>
            </a:r>
          </a:p>
        </p:txBody>
      </p:sp>
    </p:spTree>
  </p:cSld>
  <p:clrMapOvr>
    <a:masterClrMapping/>
  </p:clrMapOvr>
  <p:transition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954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/>
              <a:t>Program </a:t>
            </a:r>
            <a:r>
              <a:rPr lang="en-US" b="1" dirty="0" err="1"/>
              <a:t>Kerja</a:t>
            </a:r>
            <a:r>
              <a:rPr lang="en-US" b="1" dirty="0"/>
              <a:t> </a:t>
            </a:r>
            <a:r>
              <a:rPr lang="en-US" b="1" dirty="0" err="1"/>
              <a:t>Satu</a:t>
            </a:r>
            <a:r>
              <a:rPr lang="en-US" b="1" dirty="0"/>
              <a:t> </a:t>
            </a:r>
            <a:r>
              <a:rPr lang="en-US" b="1" dirty="0" err="1"/>
              <a:t>Tahun</a:t>
            </a:r>
            <a:r>
              <a:rPr lang="en-US" b="1" dirty="0"/>
              <a:t> </a:t>
            </a:r>
            <a:r>
              <a:rPr lang="en-US" b="1" dirty="0" err="1"/>
              <a:t>Kedepan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562600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3500" dirty="0" err="1"/>
              <a:t>Mengembangkan</a:t>
            </a:r>
            <a:r>
              <a:rPr lang="en-US" sz="3500" dirty="0"/>
              <a:t> </a:t>
            </a:r>
            <a:r>
              <a:rPr lang="en-US" sz="3500" i="1" dirty="0" err="1"/>
              <a:t>profite</a:t>
            </a:r>
            <a:r>
              <a:rPr lang="en-US" sz="3500" i="1" dirty="0"/>
              <a:t> </a:t>
            </a:r>
            <a:r>
              <a:rPr lang="en-US" sz="3500" i="1" dirty="0" err="1"/>
              <a:t>centre</a:t>
            </a:r>
            <a:r>
              <a:rPr lang="en-US" sz="3500" dirty="0"/>
              <a:t> </a:t>
            </a:r>
            <a:r>
              <a:rPr lang="en-US" sz="3500" dirty="0" err="1"/>
              <a:t>Unimus</a:t>
            </a:r>
            <a:r>
              <a:rPr lang="en-US" sz="3500" dirty="0"/>
              <a:t>.</a:t>
            </a:r>
          </a:p>
          <a:p>
            <a:r>
              <a:rPr lang="en-US" sz="3500" dirty="0" err="1"/>
              <a:t>Penguatan</a:t>
            </a:r>
            <a:r>
              <a:rPr lang="en-US" sz="3500" dirty="0"/>
              <a:t> </a:t>
            </a:r>
            <a:r>
              <a:rPr lang="en-US" sz="3500" dirty="0" err="1"/>
              <a:t>kerjasama</a:t>
            </a:r>
            <a:r>
              <a:rPr lang="en-US" sz="3500" dirty="0"/>
              <a:t> </a:t>
            </a:r>
            <a:r>
              <a:rPr lang="id-ID" sz="3500" dirty="0"/>
              <a:t>institusional</a:t>
            </a:r>
            <a:r>
              <a:rPr lang="en-US" sz="3500" dirty="0"/>
              <a:t> dan personal </a:t>
            </a:r>
            <a:r>
              <a:rPr lang="en-US" sz="3500" dirty="0" err="1"/>
              <a:t>untuk</a:t>
            </a:r>
            <a:r>
              <a:rPr lang="en-US" sz="3500" dirty="0"/>
              <a:t> </a:t>
            </a:r>
            <a:r>
              <a:rPr lang="en-US" sz="3500" dirty="0" err="1"/>
              <a:t>memperkuat</a:t>
            </a:r>
            <a:r>
              <a:rPr lang="en-US" sz="3500" dirty="0"/>
              <a:t> </a:t>
            </a:r>
            <a:r>
              <a:rPr lang="en-US" sz="3500" dirty="0" err="1"/>
              <a:t>jaringan</a:t>
            </a:r>
            <a:r>
              <a:rPr lang="en-US" sz="3500" dirty="0"/>
              <a:t>.</a:t>
            </a:r>
          </a:p>
          <a:p>
            <a:r>
              <a:rPr lang="en-US" sz="3500" dirty="0" err="1"/>
              <a:t>Membangun</a:t>
            </a:r>
            <a:r>
              <a:rPr lang="en-US" sz="3500" dirty="0"/>
              <a:t> </a:t>
            </a:r>
            <a:r>
              <a:rPr lang="en-US" sz="3500" i="1" dirty="0"/>
              <a:t>branding </a:t>
            </a:r>
            <a:r>
              <a:rPr lang="id-ID" sz="3500" dirty="0"/>
              <a:t>Unimus menjadi </a:t>
            </a:r>
            <a:r>
              <a:rPr lang="en-US" sz="3500" dirty="0" err="1"/>
              <a:t>kampus</a:t>
            </a:r>
            <a:r>
              <a:rPr lang="en-US" sz="3500" dirty="0"/>
              <a:t> </a:t>
            </a:r>
            <a:r>
              <a:rPr lang="en-US" sz="3500" i="1" dirty="0"/>
              <a:t>Favorite</a:t>
            </a:r>
            <a:r>
              <a:rPr lang="en-US" sz="3500" dirty="0"/>
              <a:t>.</a:t>
            </a:r>
          </a:p>
          <a:p>
            <a:r>
              <a:rPr lang="en-US" sz="3500" dirty="0" err="1"/>
              <a:t>Meningkatkan</a:t>
            </a:r>
            <a:r>
              <a:rPr lang="en-US" sz="3500" dirty="0"/>
              <a:t> </a:t>
            </a:r>
            <a:r>
              <a:rPr lang="en-US" sz="3500" dirty="0" err="1"/>
              <a:t>fasilitas</a:t>
            </a:r>
            <a:r>
              <a:rPr lang="en-US" sz="3500" dirty="0"/>
              <a:t> </a:t>
            </a:r>
            <a:r>
              <a:rPr lang="en-US" sz="3500" dirty="0" err="1"/>
              <a:t>Unimus</a:t>
            </a:r>
            <a:r>
              <a:rPr lang="en-US" sz="3500" dirty="0"/>
              <a:t> yang </a:t>
            </a:r>
            <a:r>
              <a:rPr lang="en-US" sz="3500" dirty="0" err="1"/>
              <a:t>semakin</a:t>
            </a:r>
            <a:r>
              <a:rPr lang="en-US" sz="3500" dirty="0"/>
              <a:t> </a:t>
            </a:r>
            <a:r>
              <a:rPr lang="en-US" sz="3500" dirty="0" err="1"/>
              <a:t>memadahi</a:t>
            </a:r>
            <a:r>
              <a:rPr lang="en-US" sz="3500" dirty="0"/>
              <a:t>.</a:t>
            </a:r>
          </a:p>
          <a:p>
            <a:r>
              <a:rPr lang="en-US" sz="3500" dirty="0" err="1"/>
              <a:t>Meningkatkan</a:t>
            </a:r>
            <a:r>
              <a:rPr lang="en-US" sz="3500" dirty="0"/>
              <a:t> </a:t>
            </a:r>
            <a:r>
              <a:rPr lang="en-US" sz="3500" dirty="0" err="1"/>
              <a:t>kekompakan</a:t>
            </a:r>
            <a:r>
              <a:rPr lang="en-US" sz="3500" dirty="0"/>
              <a:t>, </a:t>
            </a:r>
            <a:r>
              <a:rPr lang="en-US" sz="3500" dirty="0" err="1"/>
              <a:t>pelayanan</a:t>
            </a:r>
            <a:r>
              <a:rPr lang="en-US" sz="3500" dirty="0"/>
              <a:t> prima, dan </a:t>
            </a:r>
            <a:r>
              <a:rPr lang="en-US" sz="3500" dirty="0" err="1"/>
              <a:t>kinerja</a:t>
            </a:r>
            <a:r>
              <a:rPr lang="en-US" sz="3500" dirty="0"/>
              <a:t> </a:t>
            </a:r>
            <a:r>
              <a:rPr lang="en-US" sz="3500" dirty="0" err="1"/>
              <a:t>unggul</a:t>
            </a:r>
            <a:r>
              <a:rPr lang="en-US" sz="3500" dirty="0"/>
              <a:t>.</a:t>
            </a:r>
            <a:endParaRPr lang="id-ID" sz="3500" dirty="0"/>
          </a:p>
        </p:txBody>
      </p:sp>
    </p:spTree>
    <p:extLst>
      <p:ext uri="{BB962C8B-B14F-4D97-AF65-F5344CB8AC3E}">
        <p14:creationId xmlns:p14="http://schemas.microsoft.com/office/powerpoint/2010/main" val="4232325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" y="-70338"/>
            <a:ext cx="9128760" cy="1746738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4800" b="1" dirty="0" err="1"/>
              <a:t>Kompak</a:t>
            </a:r>
            <a:r>
              <a:rPr lang="en-US" sz="4800" b="1" dirty="0"/>
              <a:t> </a:t>
            </a:r>
            <a:r>
              <a:rPr lang="en-US" sz="4800" b="1" dirty="0" err="1"/>
              <a:t>Meningkatkan</a:t>
            </a:r>
            <a:r>
              <a:rPr lang="en-US" sz="4800" b="1" dirty="0"/>
              <a:t> Kinerja</a:t>
            </a:r>
          </a:p>
        </p:txBody>
      </p:sp>
      <p:pic>
        <p:nvPicPr>
          <p:cNvPr id="2050" name="Picture 2" descr="Unimus Buka Kesempatan Menjadi Tenaga Kerja Kontrak di RSGMP - Tribun Jateng">
            <a:extLst>
              <a:ext uri="{FF2B5EF4-FFF2-40B4-BE49-F238E27FC236}">
                <a16:creationId xmlns:a16="http://schemas.microsoft.com/office/drawing/2014/main" id="{5B1BE6F8-CFD8-4D5F-8F3D-D9E690A798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76400"/>
            <a:ext cx="9229312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18302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noFill/>
        </p:spPr>
        <p:txBody>
          <a:bodyPr>
            <a:normAutofit/>
          </a:bodyPr>
          <a:lstStyle/>
          <a:p>
            <a:r>
              <a:rPr lang="id-ID" b="1" dirty="0"/>
              <a:t>Me</a:t>
            </a:r>
            <a:r>
              <a:rPr lang="en-US" b="1" dirty="0" err="1"/>
              <a:t>miliki</a:t>
            </a:r>
            <a:r>
              <a:rPr lang="en-US" b="1" dirty="0"/>
              <a:t> </a:t>
            </a:r>
            <a:r>
              <a:rPr lang="en-US" b="1" dirty="0" err="1"/>
              <a:t>Profite</a:t>
            </a:r>
            <a:r>
              <a:rPr lang="en-US" b="1" dirty="0"/>
              <a:t> Centre</a:t>
            </a:r>
          </a:p>
        </p:txBody>
      </p:sp>
      <p:pic>
        <p:nvPicPr>
          <p:cNvPr id="3074" name="Picture 2" descr="Home - Rumah Sakit Gigi dan Mulut Unimus">
            <a:extLst>
              <a:ext uri="{FF2B5EF4-FFF2-40B4-BE49-F238E27FC236}">
                <a16:creationId xmlns:a16="http://schemas.microsoft.com/office/drawing/2014/main" id="{6AC72E0D-46E3-432F-B45B-B1322222C1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73" y="914400"/>
            <a:ext cx="9144000" cy="6268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C294B74-3F1C-42ED-B9CF-96DC9619DC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4400"/>
            <a:ext cx="9144000" cy="5143501"/>
          </a:xfrm>
        </p:spPr>
      </p:pic>
    </p:spTree>
    <p:extLst>
      <p:ext uri="{BB962C8B-B14F-4D97-AF65-F5344CB8AC3E}">
        <p14:creationId xmlns:p14="http://schemas.microsoft.com/office/powerpoint/2010/main" val="6856079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9172803-6241-4666-BAF6-FBA3FB61E9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9122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4F179-2BB4-432F-A745-891E8D03E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9135533" cy="1143000"/>
          </a:xfrm>
          <a:solidFill>
            <a:srgbClr val="00B0F0"/>
          </a:solidFill>
        </p:spPr>
        <p:txBody>
          <a:bodyPr/>
          <a:lstStyle/>
          <a:p>
            <a:r>
              <a:rPr lang="en-US" b="1" dirty="0" err="1"/>
              <a:t>Unimus</a:t>
            </a:r>
            <a:r>
              <a:rPr lang="en-US" b="1" dirty="0"/>
              <a:t> Business Centre</a:t>
            </a:r>
            <a:endParaRPr lang="en-ID" b="1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2C99901-EBAE-4B47-8EDE-609A19B232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447800"/>
            <a:ext cx="9135534" cy="5181600"/>
          </a:xfrm>
        </p:spPr>
      </p:pic>
    </p:spTree>
    <p:extLst>
      <p:ext uri="{BB962C8B-B14F-4D97-AF65-F5344CB8AC3E}">
        <p14:creationId xmlns:p14="http://schemas.microsoft.com/office/powerpoint/2010/main" val="4545750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ikin Haru, Unimus Berikan Beasiswa Bagi Putri Perawat yang Gugur saat  Bertugas Tangani COVID-19">
            <a:extLst>
              <a:ext uri="{FF2B5EF4-FFF2-40B4-BE49-F238E27FC236}">
                <a16:creationId xmlns:a16="http://schemas.microsoft.com/office/drawing/2014/main" id="{23F1E666-1125-459F-89E1-6513677D3D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"/>
            <a:ext cx="918419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B915A45-15F2-43F4-BC53-C59A81B19A10}"/>
              </a:ext>
            </a:extLst>
          </p:cNvPr>
          <p:cNvSpPr txBox="1"/>
          <p:nvPr/>
        </p:nvSpPr>
        <p:spPr>
          <a:xfrm>
            <a:off x="-27635" y="-76200"/>
            <a:ext cx="921182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6300" dirty="0">
                <a:solidFill>
                  <a:srgbClr val="0070C0"/>
                </a:solidFill>
                <a:latin typeface="Bauhaus 93" panose="04030905020B02020C02" pitchFamily="82" charset="0"/>
              </a:rPr>
              <a:t>Asyik itu kuliah </a:t>
            </a:r>
            <a:r>
              <a:rPr lang="en-US" sz="6300" dirty="0">
                <a:solidFill>
                  <a:srgbClr val="0070C0"/>
                </a:solidFill>
                <a:latin typeface="Bauhaus 93" panose="04030905020B02020C02" pitchFamily="82" charset="0"/>
              </a:rPr>
              <a:t>di </a:t>
            </a:r>
            <a:r>
              <a:rPr lang="id-ID" sz="6300" dirty="0">
                <a:solidFill>
                  <a:srgbClr val="0070C0"/>
                </a:solidFill>
                <a:latin typeface="Bauhaus 93" panose="04030905020B02020C02" pitchFamily="82" charset="0"/>
              </a:rPr>
              <a:t>Unimus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622F8-4EDB-4F7B-84BD-97CDBD63B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0574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n-US" sz="5400" b="1" dirty="0" err="1"/>
              <a:t>Membangun</a:t>
            </a:r>
            <a:r>
              <a:rPr lang="en-US" sz="5400" b="1" dirty="0"/>
              <a:t> </a:t>
            </a:r>
            <a:r>
              <a:rPr lang="en-US" sz="5400" b="1" i="1" dirty="0"/>
              <a:t>branding </a:t>
            </a:r>
            <a:r>
              <a:rPr lang="id-ID" sz="5400" b="1" dirty="0"/>
              <a:t>Unimus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B84957-13FC-4AA9-9877-D5CA7F3B08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057400"/>
            <a:ext cx="9144000" cy="4800600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dirty="0" err="1"/>
              <a:t>Meningkatkan</a:t>
            </a:r>
            <a:r>
              <a:rPr lang="en-US" dirty="0"/>
              <a:t> </a:t>
            </a:r>
            <a:r>
              <a:rPr lang="en-US" dirty="0" err="1"/>
              <a:t>kualitas</a:t>
            </a:r>
            <a:r>
              <a:rPr lang="en-US" dirty="0"/>
              <a:t> dan </a:t>
            </a:r>
            <a:r>
              <a:rPr lang="en-US" dirty="0" err="1"/>
              <a:t>kuantitas</a:t>
            </a:r>
            <a:r>
              <a:rPr lang="en-US" dirty="0"/>
              <a:t> dan </a:t>
            </a:r>
            <a:r>
              <a:rPr lang="en-US" dirty="0" err="1"/>
              <a:t>kualitas</a:t>
            </a:r>
            <a:r>
              <a:rPr lang="en-US" dirty="0"/>
              <a:t> </a:t>
            </a:r>
            <a:r>
              <a:rPr lang="id-ID" dirty="0"/>
              <a:t>sarana </a:t>
            </a:r>
            <a:r>
              <a:rPr lang="en-US" dirty="0"/>
              <a:t>dan </a:t>
            </a:r>
            <a:r>
              <a:rPr lang="id-ID" dirty="0"/>
              <a:t>prasarana </a:t>
            </a:r>
            <a:r>
              <a:rPr lang="en-US" dirty="0"/>
              <a:t>Universitas Muhammadiyah Semarang</a:t>
            </a:r>
            <a:r>
              <a:rPr lang="id-ID" dirty="0"/>
              <a:t>.</a:t>
            </a:r>
          </a:p>
          <a:p>
            <a:pPr>
              <a:buFontTx/>
              <a:buChar char="-"/>
            </a:pPr>
            <a:r>
              <a:rPr lang="en-US" dirty="0" err="1"/>
              <a:t>Meningkatkan</a:t>
            </a:r>
            <a:r>
              <a:rPr lang="en-US" dirty="0"/>
              <a:t> </a:t>
            </a:r>
            <a:r>
              <a:rPr lang="en-US" dirty="0" err="1"/>
              <a:t>kesejahteraan</a:t>
            </a:r>
            <a:r>
              <a:rPr lang="en-US" dirty="0"/>
              <a:t> dan </a:t>
            </a:r>
            <a:r>
              <a:rPr lang="en-US" dirty="0" err="1"/>
              <a:t>kenyamanan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di Universitas Muhammadiyah Semarang</a:t>
            </a:r>
            <a:r>
              <a:rPr lang="id-ID" dirty="0"/>
              <a:t>.</a:t>
            </a:r>
          </a:p>
          <a:p>
            <a:pPr>
              <a:buFontTx/>
              <a:buChar char="-"/>
            </a:pPr>
            <a:r>
              <a:rPr lang="en-US" dirty="0" err="1"/>
              <a:t>Unimus</a:t>
            </a:r>
            <a:r>
              <a:rPr lang="en-US" dirty="0"/>
              <a:t> m</a:t>
            </a:r>
            <a:r>
              <a:rPr lang="id-ID" dirty="0"/>
              <a:t>enjadi pilihan utama bagi calon mahasiswa.</a:t>
            </a:r>
          </a:p>
          <a:p>
            <a:pPr>
              <a:buFontTx/>
              <a:buChar char="-"/>
            </a:pPr>
            <a:r>
              <a:rPr lang="en-US" dirty="0" err="1"/>
              <a:t>Unimus</a:t>
            </a:r>
            <a:r>
              <a:rPr lang="en-US" dirty="0"/>
              <a:t> </a:t>
            </a:r>
            <a:r>
              <a:rPr lang="en-US" dirty="0" err="1"/>
              <a:t>semakin</a:t>
            </a:r>
            <a:r>
              <a:rPr lang="en-US" dirty="0"/>
              <a:t> di </a:t>
            </a:r>
            <a:r>
              <a:rPr lang="en-US" dirty="0" err="1"/>
              <a:t>kenal</a:t>
            </a:r>
            <a:r>
              <a:rPr lang="en-US" dirty="0"/>
              <a:t> di </a:t>
            </a:r>
            <a:r>
              <a:rPr lang="en-US" dirty="0" err="1"/>
              <a:t>kancah</a:t>
            </a:r>
            <a:r>
              <a:rPr lang="en-US" dirty="0"/>
              <a:t> </a:t>
            </a:r>
            <a:r>
              <a:rPr lang="en-US" dirty="0" err="1"/>
              <a:t>internasional</a:t>
            </a:r>
            <a:r>
              <a:rPr lang="id-ID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457879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D7F50-CCD8-44E7-90AB-68E951375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1524000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en-US" sz="4800" b="1" dirty="0"/>
              <a:t>Salah </a:t>
            </a:r>
            <a:r>
              <a:rPr lang="en-US" sz="4800" b="1" dirty="0" err="1"/>
              <a:t>satu</a:t>
            </a:r>
            <a:r>
              <a:rPr lang="en-US" sz="4800" b="1" dirty="0"/>
              <a:t> </a:t>
            </a:r>
            <a:r>
              <a:rPr lang="en-US" sz="4800" b="1" dirty="0" err="1"/>
              <a:t>diantara</a:t>
            </a:r>
            <a:r>
              <a:rPr lang="en-US" sz="4800" b="1" dirty="0"/>
              <a:t> </a:t>
            </a:r>
            <a:r>
              <a:rPr lang="en-US" sz="4800" b="1" dirty="0" err="1"/>
              <a:t>membangun</a:t>
            </a:r>
            <a:r>
              <a:rPr lang="en-US" sz="4800" b="1" dirty="0"/>
              <a:t> </a:t>
            </a:r>
            <a:r>
              <a:rPr lang="en-US" sz="4800" b="1" i="1" dirty="0"/>
              <a:t>branding</a:t>
            </a:r>
            <a:endParaRPr lang="en-ID" sz="4800" b="1" i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2CA355-48A7-4964-A6FC-A7F1D3B6F1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50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7883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81A99-193C-4ED8-A9AC-D7CBFAF12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274638"/>
            <a:ext cx="9144000" cy="1143000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b="1" dirty="0" err="1"/>
              <a:t>Dosen</a:t>
            </a:r>
            <a:r>
              <a:rPr lang="en-US" b="1" dirty="0"/>
              <a:t> </a:t>
            </a:r>
            <a:r>
              <a:rPr lang="en-US" b="1" dirty="0" err="1"/>
              <a:t>Berdasar</a:t>
            </a:r>
            <a:r>
              <a:rPr lang="en-US" b="1" dirty="0"/>
              <a:t> </a:t>
            </a:r>
            <a:r>
              <a:rPr lang="en-US" b="1" dirty="0" err="1"/>
              <a:t>Akademik</a:t>
            </a:r>
            <a:endParaRPr lang="en-ID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D985805-96AA-4233-BB73-00E5BBFFB8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" y="2571750"/>
            <a:ext cx="9141460" cy="245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5829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F04C8-6CC3-4EEF-BEFF-C53D4ED58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en-US" b="1" dirty="0" err="1"/>
              <a:t>Dosen</a:t>
            </a:r>
            <a:r>
              <a:rPr lang="en-US" b="1" dirty="0"/>
              <a:t> </a:t>
            </a:r>
            <a:r>
              <a:rPr lang="en-US" b="1" dirty="0" err="1"/>
              <a:t>Berdasar</a:t>
            </a:r>
            <a:r>
              <a:rPr lang="en-US" b="1" dirty="0"/>
              <a:t> </a:t>
            </a:r>
            <a:r>
              <a:rPr lang="en-US" b="1" dirty="0" err="1"/>
              <a:t>Kepangkatan</a:t>
            </a:r>
            <a:r>
              <a:rPr lang="en-US" b="1" dirty="0"/>
              <a:t> </a:t>
            </a:r>
            <a:r>
              <a:rPr lang="en-US" b="1" dirty="0" err="1"/>
              <a:t>Akademik</a:t>
            </a:r>
            <a:endParaRPr lang="en-ID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3994D69-307F-4ED0-B82E-3FBF98A8F2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386012"/>
            <a:ext cx="9144000" cy="3024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6383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9144000" cy="137160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dirty="0"/>
              <a:t>Program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</a:t>
            </a:r>
            <a:r>
              <a:rPr lang="en-US" dirty="0" err="1"/>
              <a:t>Kedepan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2063124"/>
              </p:ext>
            </p:extLst>
          </p:nvPr>
        </p:nvGraphicFramePr>
        <p:xfrm>
          <a:off x="0" y="1676400"/>
          <a:ext cx="9144000" cy="45470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928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69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314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</a:rPr>
                        <a:t>No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</a:rPr>
                        <a:t>Progam Kerja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</a:rPr>
                        <a:t>Kegiatan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 err="1">
                          <a:effectLst/>
                        </a:rPr>
                        <a:t>Indikator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Target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323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err="1">
                          <a:effectLst/>
                        </a:rPr>
                        <a:t>Peningkatan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Kualifikasi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Dosen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n-NO" sz="1800" u="none" strike="noStrike" dirty="0">
                          <a:effectLst/>
                        </a:rPr>
                        <a:t>Studi lanjut ke tingkat Doktoral</a:t>
                      </a:r>
                      <a:endParaRPr lang="nn-N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err="1">
                          <a:effectLst/>
                        </a:rPr>
                        <a:t>Dosen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berkualifikasi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Doktor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Studi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lanjut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jenjang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S3 (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Doktoral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 50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Dosen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323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err="1">
                          <a:effectLst/>
                        </a:rPr>
                        <a:t>Peningkatan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Kepangkatan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Akademik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err="1">
                          <a:effectLst/>
                        </a:rPr>
                        <a:t>Terdapat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peningkatan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kepangkatan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akademik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dosen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err="1">
                          <a:effectLst/>
                        </a:rPr>
                        <a:t>Bertambah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lektor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kepala</a:t>
                      </a:r>
                      <a:r>
                        <a:rPr lang="en-US" sz="1800" u="none" strike="noStrike" dirty="0">
                          <a:effectLst/>
                        </a:rPr>
                        <a:t> dan guru </a:t>
                      </a:r>
                      <a:r>
                        <a:rPr lang="en-US" sz="1800" u="none" strike="noStrike" dirty="0" err="1">
                          <a:effectLst/>
                        </a:rPr>
                        <a:t>besar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015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800" u="none" strike="noStrike" dirty="0">
                          <a:effectLst/>
                        </a:rPr>
                        <a:t>Peningkatan kemampuan dalam kepemimpinan publik</a:t>
                      </a:r>
                      <a:endParaRPr lang="fi-FI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err="1">
                          <a:effectLst/>
                        </a:rPr>
                        <a:t>Terdapat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dosen</a:t>
                      </a:r>
                      <a:r>
                        <a:rPr lang="en-US" sz="1800" u="none" strike="noStrike" dirty="0">
                          <a:effectLst/>
                        </a:rPr>
                        <a:t> yang </a:t>
                      </a:r>
                      <a:r>
                        <a:rPr lang="en-US" sz="1800" u="none" strike="noStrike" dirty="0" err="1">
                          <a:effectLst/>
                        </a:rPr>
                        <a:t>mampu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memiliki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kepemimpinan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publik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800" u="none" strike="noStrike" dirty="0">
                          <a:effectLst/>
                        </a:rPr>
                        <a:t>Aktif</a:t>
                      </a:r>
                      <a:r>
                        <a:rPr lang="fi-FI" sz="1800" u="none" strike="noStrike" baseline="0" dirty="0">
                          <a:effectLst/>
                        </a:rPr>
                        <a:t> </a:t>
                      </a:r>
                      <a:r>
                        <a:rPr lang="fi-FI" sz="1800" u="none" strike="noStrike" dirty="0">
                          <a:effectLst/>
                        </a:rPr>
                        <a:t>pada organisasi kemasyarakatan dan profesi</a:t>
                      </a:r>
                      <a:endParaRPr lang="fi-FI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5015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r>
                        <a:rPr lang="id-ID" sz="1800" u="none" strike="noStrike" dirty="0">
                          <a:effectLst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8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Branding 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Universitas</a:t>
                      </a: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800" u="none" strike="noStrike" dirty="0">
                          <a:effectLst/>
                        </a:rPr>
                        <a:t>Mempersiapkan perangkat </a:t>
                      </a:r>
                      <a:r>
                        <a:rPr lang="id-ID" sz="1800" i="1" u="none" strike="noStrike" dirty="0">
                          <a:effectLst/>
                        </a:rPr>
                        <a:t>Online Learning </a:t>
                      </a:r>
                      <a:r>
                        <a:rPr lang="en-US" sz="1800" i="0" u="none" strike="noStrike" dirty="0">
                          <a:effectLst/>
                        </a:rPr>
                        <a:t>yang </a:t>
                      </a:r>
                      <a:r>
                        <a:rPr lang="en-US" sz="1800" i="0" u="none" strike="noStrike" dirty="0" err="1">
                          <a:effectLst/>
                        </a:rPr>
                        <a:t>memadahi</a:t>
                      </a:r>
                      <a:endParaRPr lang="fi-FI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err="1">
                          <a:effectLst/>
                        </a:rPr>
                        <a:t>Terdapat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fasilitas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i="1" u="none" strike="noStrike" dirty="0">
                          <a:effectLst/>
                        </a:rPr>
                        <a:t>online learning </a:t>
                      </a:r>
                      <a:r>
                        <a:rPr lang="en-US" sz="1800" i="0" u="none" strike="noStrike" dirty="0">
                          <a:effectLst/>
                        </a:rPr>
                        <a:t>yang </a:t>
                      </a:r>
                      <a:r>
                        <a:rPr lang="en-US" sz="1800" i="0" u="none" strike="noStrike" dirty="0" err="1">
                          <a:effectLst/>
                        </a:rPr>
                        <a:t>cukup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err="1">
                          <a:effectLst/>
                        </a:rPr>
                        <a:t>Pengayaan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sistem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operasional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id-ID" sz="1800" i="1" u="none" strike="noStrike" dirty="0">
                          <a:effectLst/>
                        </a:rPr>
                        <a:t>online learning</a:t>
                      </a:r>
                      <a:endParaRPr lang="en-US" sz="18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32466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035259"/>
              </p:ext>
            </p:extLst>
          </p:nvPr>
        </p:nvGraphicFramePr>
        <p:xfrm>
          <a:off x="0" y="1896507"/>
          <a:ext cx="9144000" cy="298029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928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69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12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354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27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</a:rPr>
                        <a:t>No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 err="1">
                          <a:effectLst/>
                        </a:rPr>
                        <a:t>Progam</a:t>
                      </a:r>
                      <a:r>
                        <a:rPr lang="en-US" sz="1800" b="1" u="none" strike="noStrike" dirty="0">
                          <a:effectLst/>
                        </a:rPr>
                        <a:t> </a:t>
                      </a:r>
                      <a:r>
                        <a:rPr lang="en-US" sz="1800" b="1" u="none" strike="noStrike" dirty="0" err="1">
                          <a:effectLst/>
                        </a:rPr>
                        <a:t>Kerja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 err="1">
                          <a:effectLst/>
                        </a:rPr>
                        <a:t>Kegiatan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</a:rPr>
                        <a:t>Indikator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</a:rPr>
                        <a:t>Target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926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err="1">
                          <a:effectLst/>
                        </a:rPr>
                        <a:t>Peningkatan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i="1" u="none" strike="noStrike" dirty="0">
                          <a:effectLst/>
                        </a:rPr>
                        <a:t>profit </a:t>
                      </a:r>
                      <a:r>
                        <a:rPr lang="en-US" sz="1800" i="1" u="none" strike="noStrike" dirty="0" err="1">
                          <a:effectLst/>
                        </a:rPr>
                        <a:t>centre</a:t>
                      </a:r>
                      <a:endParaRPr lang="en-US" sz="18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800" u="none" strike="noStrike" dirty="0">
                          <a:effectLst/>
                        </a:rPr>
                        <a:t>M</a:t>
                      </a:r>
                      <a:r>
                        <a:rPr lang="en-US" sz="1800" u="none" strike="noStrike" dirty="0" err="1">
                          <a:effectLst/>
                        </a:rPr>
                        <a:t>erevitalisasi</a:t>
                      </a:r>
                      <a:r>
                        <a:rPr lang="en-US" sz="1800" u="none" strike="noStrike" dirty="0">
                          <a:effectLst/>
                        </a:rPr>
                        <a:t> badan </a:t>
                      </a:r>
                      <a:r>
                        <a:rPr lang="en-US" sz="1800" u="none" strike="noStrike" dirty="0" err="1">
                          <a:effectLst/>
                        </a:rPr>
                        <a:t>usaha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milik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Unimus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800" u="none" strike="noStrike" dirty="0">
                          <a:effectLst/>
                        </a:rPr>
                        <a:t>Terdapat peningkatan jumlah unit usaha Unimus</a:t>
                      </a:r>
                      <a:endParaRPr lang="sv-S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err="1">
                          <a:effectLst/>
                        </a:rPr>
                        <a:t>Tahun</a:t>
                      </a:r>
                      <a:r>
                        <a:rPr lang="en-US" sz="1800" u="none" strike="noStrike" dirty="0">
                          <a:effectLst/>
                        </a:rPr>
                        <a:t> 2020-2021 </a:t>
                      </a:r>
                      <a:r>
                        <a:rPr lang="en-US" sz="1800" u="none" strike="noStrike" dirty="0" err="1">
                          <a:effectLst/>
                        </a:rPr>
                        <a:t>mampu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memiliki</a:t>
                      </a:r>
                      <a:r>
                        <a:rPr lang="en-US" sz="1800" u="none" strike="noStrike" dirty="0">
                          <a:effectLst/>
                        </a:rPr>
                        <a:t> badan </a:t>
                      </a:r>
                      <a:r>
                        <a:rPr lang="en-US" sz="1800" u="none" strike="noStrike" dirty="0" err="1">
                          <a:effectLst/>
                        </a:rPr>
                        <a:t>usaha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milik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Unimus</a:t>
                      </a:r>
                      <a:r>
                        <a:rPr lang="en-US" sz="1800" u="none" strike="noStrike" dirty="0">
                          <a:effectLst/>
                        </a:rPr>
                        <a:t>.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749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Kerjasama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1. Dengan perguruan tinggi lain, 2. Dengan institusi pemerintah, </a:t>
                      </a:r>
                      <a:r>
                        <a:rPr lang="id-ID" sz="1800" u="none" strike="noStrike">
                          <a:effectLst/>
                        </a:rPr>
                        <a:t>3. D</a:t>
                      </a:r>
                      <a:r>
                        <a:rPr lang="en-US" sz="1800" u="none" strike="noStrike">
                          <a:effectLst/>
                        </a:rPr>
                        <a:t>engan institusi swasta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err="1">
                          <a:effectLst/>
                        </a:rPr>
                        <a:t>Memiliki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kerjasama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untuk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penguatan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Institusi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err="1">
                          <a:effectLst/>
                        </a:rPr>
                        <a:t>Terbauri</a:t>
                      </a:r>
                      <a:r>
                        <a:rPr lang="en-US" sz="1800" u="none" strike="noStrike" dirty="0">
                          <a:effectLst/>
                        </a:rPr>
                        <a:t> dan </a:t>
                      </a:r>
                      <a:r>
                        <a:rPr lang="en-US" sz="1800" u="none" strike="noStrike" dirty="0" err="1">
                          <a:effectLst/>
                        </a:rPr>
                        <a:t>meneruskan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kerjasama</a:t>
                      </a:r>
                      <a:r>
                        <a:rPr lang="en-US" sz="1800" u="none" strike="noStrike" dirty="0">
                          <a:effectLst/>
                        </a:rPr>
                        <a:t> yang </a:t>
                      </a:r>
                      <a:r>
                        <a:rPr lang="en-US" sz="1800" u="none" strike="noStrike" dirty="0" err="1">
                          <a:effectLst/>
                        </a:rPr>
                        <a:t>pernah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terjadi</a:t>
                      </a:r>
                      <a:r>
                        <a:rPr lang="en-US" sz="1800" u="none" strike="noStrike" dirty="0">
                          <a:effectLst/>
                        </a:rPr>
                        <a:t>.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71251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F6E859D3-D22C-41FC-89A7-CA4A452FF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120640"/>
            <a:ext cx="9144000" cy="173736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id-ID" sz="10000" dirty="0"/>
              <a:t>Terima Kasih</a:t>
            </a:r>
          </a:p>
        </p:txBody>
      </p:sp>
      <p:pic>
        <p:nvPicPr>
          <p:cNvPr id="4098" name="Picture 2" descr="Kunjungan ke Perpustakaan Digital Unimus Semarang Meningkat di Tengah  Pelaksanaan PJJ - Tribun Jateng">
            <a:extLst>
              <a:ext uri="{FF2B5EF4-FFF2-40B4-BE49-F238E27FC236}">
                <a16:creationId xmlns:a16="http://schemas.microsoft.com/office/drawing/2014/main" id="{5BFB1760-AF0F-4062-842B-BDA8B34F78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2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1307</TotalTime>
  <Words>412</Words>
  <Application>Microsoft Office PowerPoint</Application>
  <PresentationFormat>On-screen Show (4:3)</PresentationFormat>
  <Paragraphs>83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Bauhaus 93</vt:lpstr>
      <vt:lpstr>Calibri</vt:lpstr>
      <vt:lpstr>Office Theme</vt:lpstr>
      <vt:lpstr> Universitas Muhammadiyah Semarang</vt:lpstr>
      <vt:lpstr>PowerPoint Presentation</vt:lpstr>
      <vt:lpstr>Unimus Dalam Jangka Panjang</vt:lpstr>
      <vt:lpstr>Unggulan Prioritas </vt:lpstr>
      <vt:lpstr>Target Kerja</vt:lpstr>
      <vt:lpstr>Program Kerja Satu Tahun Kedepan</vt:lpstr>
      <vt:lpstr>Kompak Meningkatkan Kinerja</vt:lpstr>
      <vt:lpstr>Memiliki Profite Centre</vt:lpstr>
      <vt:lpstr>PowerPoint Presentation</vt:lpstr>
      <vt:lpstr>PowerPoint Presentation</vt:lpstr>
      <vt:lpstr>Unimus Business Centre</vt:lpstr>
      <vt:lpstr>PowerPoint Presentation</vt:lpstr>
      <vt:lpstr>Membangun branding Unimus</vt:lpstr>
      <vt:lpstr>Salah satu diantara membangun branding</vt:lpstr>
      <vt:lpstr>Dosen Berdasar Akademik</vt:lpstr>
      <vt:lpstr>Dosen Berdasar Kepangkatan Akademik</vt:lpstr>
      <vt:lpstr>Program Kerja Satu Tahun Kedepan</vt:lpstr>
      <vt:lpstr>PowerPoint Presentation</vt:lpstr>
      <vt:lpstr>Terima Kasih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dm_1</dc:creator>
  <cp:lastModifiedBy>Lenovo</cp:lastModifiedBy>
  <cp:revision>144</cp:revision>
  <dcterms:created xsi:type="dcterms:W3CDTF">2006-08-16T00:00:00Z</dcterms:created>
  <dcterms:modified xsi:type="dcterms:W3CDTF">2020-10-22T03:35:47Z</dcterms:modified>
</cp:coreProperties>
</file>