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9" r:id="rId2"/>
    <p:sldId id="274" r:id="rId3"/>
    <p:sldId id="276" r:id="rId4"/>
    <p:sldId id="275" r:id="rId5"/>
    <p:sldId id="285" r:id="rId6"/>
    <p:sldId id="269" r:id="rId7"/>
    <p:sldId id="284" r:id="rId8"/>
    <p:sldId id="270" r:id="rId9"/>
    <p:sldId id="271" r:id="rId10"/>
    <p:sldId id="286" r:id="rId11"/>
    <p:sldId id="287" r:id="rId12"/>
    <p:sldId id="281" r:id="rId13"/>
    <p:sldId id="282" r:id="rId14"/>
    <p:sldId id="283" r:id="rId15"/>
    <p:sldId id="273" r:id="rId16"/>
  </p:sldIdLst>
  <p:sldSz cx="9144000" cy="6858000" type="screen4x3"/>
  <p:notesSz cx="7105650" cy="10239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D3F2B-C3D6-4BDE-B370-157A1753315D}" type="datetimeFigureOut">
              <a:rPr lang="id-ID" smtClean="0"/>
              <a:t>10/04/2019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5025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313" y="9725025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A05F5-4CF6-47E3-99EA-7FB9C184E4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1710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9115" cy="511968"/>
          </a:xfrm>
          <a:prstGeom prst="rect">
            <a:avLst/>
          </a:prstGeom>
        </p:spPr>
        <p:txBody>
          <a:bodyPr vert="horz" lIns="99098" tIns="49548" rIns="99098" bIns="49548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4891" y="1"/>
            <a:ext cx="3079115" cy="511968"/>
          </a:xfrm>
          <a:prstGeom prst="rect">
            <a:avLst/>
          </a:prstGeom>
        </p:spPr>
        <p:txBody>
          <a:bodyPr vert="horz" lIns="99098" tIns="49548" rIns="99098" bIns="49548" rtlCol="0"/>
          <a:lstStyle>
            <a:lvl1pPr algn="r">
              <a:defRPr sz="1300"/>
            </a:lvl1pPr>
          </a:lstStyle>
          <a:p>
            <a:fld id="{FE05F150-3C86-477F-8CB6-023D7625CBB5}" type="datetimeFigureOut">
              <a:rPr lang="id-ID" smtClean="0"/>
              <a:pPr/>
              <a:t>10/04/2019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98" tIns="49548" rIns="99098" bIns="49548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566" y="4863703"/>
            <a:ext cx="5684519" cy="4607720"/>
          </a:xfrm>
          <a:prstGeom prst="rect">
            <a:avLst/>
          </a:prstGeom>
        </p:spPr>
        <p:txBody>
          <a:bodyPr vert="horz" lIns="99098" tIns="49548" rIns="99098" bIns="4954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5631"/>
            <a:ext cx="3079115" cy="511968"/>
          </a:xfrm>
          <a:prstGeom prst="rect">
            <a:avLst/>
          </a:prstGeom>
        </p:spPr>
        <p:txBody>
          <a:bodyPr vert="horz" lIns="99098" tIns="49548" rIns="99098" bIns="49548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891" y="9725631"/>
            <a:ext cx="3079115" cy="511968"/>
          </a:xfrm>
          <a:prstGeom prst="rect">
            <a:avLst/>
          </a:prstGeom>
        </p:spPr>
        <p:txBody>
          <a:bodyPr vert="horz" lIns="99098" tIns="49548" rIns="99098" bIns="49548" rtlCol="0" anchor="b"/>
          <a:lstStyle>
            <a:lvl1pPr algn="r">
              <a:defRPr sz="1300"/>
            </a:lvl1pPr>
          </a:lstStyle>
          <a:p>
            <a:fld id="{7F74FDF4-DEBD-4A91-8185-DA524667ADF3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781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BB7FB-33F0-43EB-8E02-20BEB280D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19400"/>
            <a:ext cx="9144000" cy="4038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id-ID" sz="7500" dirty="0"/>
              <a:t>Rakerta 2019</a:t>
            </a:r>
            <a:br>
              <a:rPr lang="id-ID" sz="5000" dirty="0"/>
            </a:br>
            <a:r>
              <a:rPr lang="id-ID" sz="5000" dirty="0"/>
              <a:t> </a:t>
            </a:r>
            <a:br>
              <a:rPr lang="id-ID" sz="5000" dirty="0"/>
            </a:br>
            <a:r>
              <a:rPr lang="id-ID" sz="5000" dirty="0"/>
              <a:t>Fakultas Ekonomi Universitas Muhammadiyah Semarang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1527C-0BBF-4164-BF71-5A2D77AFF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723" y="0"/>
            <a:ext cx="9144000" cy="28194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7500" b="1" dirty="0"/>
              <a:t>Mencapai </a:t>
            </a:r>
          </a:p>
          <a:p>
            <a:pPr marL="0" indent="0" algn="ctr">
              <a:buNone/>
            </a:pPr>
            <a:r>
              <a:rPr lang="id-ID" sz="7500" b="1" dirty="0"/>
              <a:t>Akreditasi Unggul</a:t>
            </a:r>
          </a:p>
        </p:txBody>
      </p:sp>
    </p:spTree>
    <p:extLst>
      <p:ext uri="{BB962C8B-B14F-4D97-AF65-F5344CB8AC3E}">
        <p14:creationId xmlns:p14="http://schemas.microsoft.com/office/powerpoint/2010/main" val="2701626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938"/>
            <a:ext cx="9144000" cy="17526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dirty="0"/>
              <a:t>Visi :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yang </a:t>
            </a:r>
            <a:r>
              <a:rPr lang="en-US" dirty="0" err="1"/>
              <a:t>unggul</a:t>
            </a:r>
            <a:r>
              <a:rPr lang="en-US" dirty="0"/>
              <a:t>, </a:t>
            </a:r>
            <a:r>
              <a:rPr lang="en-US" dirty="0" err="1"/>
              <a:t>berkarakter</a:t>
            </a:r>
            <a:r>
              <a:rPr lang="en-US" dirty="0"/>
              <a:t> entrepreneur </a:t>
            </a:r>
            <a:r>
              <a:rPr lang="en-US" dirty="0" err="1"/>
              <a:t>islami</a:t>
            </a:r>
            <a:r>
              <a:rPr lang="en-US" dirty="0"/>
              <a:t>,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dan </a:t>
            </a:r>
            <a:r>
              <a:rPr lang="en-US" dirty="0" err="1"/>
              <a:t>berwawasan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DD89DB-B598-4893-B663-1AC6518E4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1771651"/>
            <a:ext cx="6756399" cy="506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71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" y="0"/>
            <a:ext cx="9128760" cy="10668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/>
              <a:t>Misi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n-US" sz="2700" dirty="0" err="1"/>
              <a:t>Menyelenggarakan</a:t>
            </a:r>
            <a:r>
              <a:rPr lang="en-US" sz="2700" dirty="0"/>
              <a:t> </a:t>
            </a:r>
            <a:r>
              <a:rPr lang="en-US" sz="2700" dirty="0" err="1"/>
              <a:t>pendidikan</a:t>
            </a:r>
            <a:r>
              <a:rPr lang="en-US" sz="2700" dirty="0"/>
              <a:t> </a:t>
            </a:r>
            <a:r>
              <a:rPr lang="en-US" sz="2700" dirty="0" err="1"/>
              <a:t>akademik</a:t>
            </a:r>
            <a:r>
              <a:rPr lang="en-US" sz="2700" dirty="0"/>
              <a:t> yang </a:t>
            </a:r>
            <a:r>
              <a:rPr lang="en-US" sz="2700" dirty="0" err="1"/>
              <a:t>profesional</a:t>
            </a:r>
            <a:r>
              <a:rPr lang="en-US" sz="2700" dirty="0"/>
              <a:t> di </a:t>
            </a:r>
            <a:r>
              <a:rPr lang="en-US" sz="2700" dirty="0" err="1"/>
              <a:t>bidang</a:t>
            </a:r>
            <a:r>
              <a:rPr lang="en-US" sz="2700" dirty="0"/>
              <a:t> </a:t>
            </a:r>
            <a:r>
              <a:rPr lang="en-US" sz="2700" dirty="0" err="1"/>
              <a:t>ekonomi</a:t>
            </a:r>
            <a:r>
              <a:rPr lang="en-US" sz="2700" dirty="0"/>
              <a:t>.</a:t>
            </a:r>
          </a:p>
          <a:p>
            <a:pPr marL="514350" indent="-514350">
              <a:buAutoNum type="arabicPeriod"/>
            </a:pPr>
            <a:r>
              <a:rPr lang="en-US" sz="2700" dirty="0" err="1"/>
              <a:t>Menyelenggarakan</a:t>
            </a:r>
            <a:r>
              <a:rPr lang="en-US" sz="2700" dirty="0"/>
              <a:t> </a:t>
            </a:r>
            <a:r>
              <a:rPr lang="en-US" sz="2700" i="1" dirty="0" err="1"/>
              <a:t>caturdharma</a:t>
            </a:r>
            <a:r>
              <a:rPr lang="en-US" sz="2700" i="1" dirty="0"/>
              <a:t> </a:t>
            </a:r>
            <a:r>
              <a:rPr lang="en-US" sz="2700" dirty="0" err="1"/>
              <a:t>perguruan</a:t>
            </a:r>
            <a:r>
              <a:rPr lang="en-US" sz="2700" dirty="0"/>
              <a:t> </a:t>
            </a:r>
            <a:r>
              <a:rPr lang="en-US" sz="2700" dirty="0" err="1"/>
              <a:t>tinggi</a:t>
            </a:r>
            <a:r>
              <a:rPr lang="en-US" sz="2700" dirty="0"/>
              <a:t> </a:t>
            </a:r>
            <a:r>
              <a:rPr lang="en-US" sz="2700" dirty="0" err="1"/>
              <a:t>yaitu</a:t>
            </a:r>
            <a:r>
              <a:rPr lang="en-US" sz="2700" dirty="0"/>
              <a:t> </a:t>
            </a:r>
            <a:r>
              <a:rPr lang="en-US" sz="2700" dirty="0" err="1"/>
              <a:t>pendidikan</a:t>
            </a:r>
            <a:r>
              <a:rPr lang="en-US" sz="2700" dirty="0"/>
              <a:t>, </a:t>
            </a:r>
            <a:r>
              <a:rPr lang="en-US" sz="2700" dirty="0" err="1"/>
              <a:t>penelitian</a:t>
            </a:r>
            <a:r>
              <a:rPr lang="en-US" sz="2700" dirty="0"/>
              <a:t>, </a:t>
            </a:r>
            <a:r>
              <a:rPr lang="en-US" sz="2700" dirty="0" err="1"/>
              <a:t>pengabdian</a:t>
            </a:r>
            <a:r>
              <a:rPr lang="en-US" sz="2700" dirty="0"/>
              <a:t> </a:t>
            </a:r>
            <a:r>
              <a:rPr lang="en-US" sz="2700" dirty="0" err="1"/>
              <a:t>pada</a:t>
            </a:r>
            <a:r>
              <a:rPr lang="en-US" sz="2700" dirty="0"/>
              <a:t> </a:t>
            </a:r>
            <a:r>
              <a:rPr lang="en-US" sz="2700" dirty="0" err="1"/>
              <a:t>masyarakat</a:t>
            </a:r>
            <a:r>
              <a:rPr lang="en-US" sz="2700" dirty="0"/>
              <a:t> </a:t>
            </a:r>
            <a:r>
              <a:rPr lang="en-US" sz="2700" dirty="0" err="1"/>
              <a:t>dan</a:t>
            </a:r>
            <a:r>
              <a:rPr lang="en-US" sz="2700" dirty="0"/>
              <a:t> </a:t>
            </a:r>
            <a:r>
              <a:rPr lang="en-US" sz="2700" dirty="0" err="1"/>
              <a:t>penanaman</a:t>
            </a:r>
            <a:r>
              <a:rPr lang="en-US" sz="2700" dirty="0"/>
              <a:t> </a:t>
            </a:r>
            <a:r>
              <a:rPr lang="en-US" sz="2700" dirty="0" err="1"/>
              <a:t>nilai</a:t>
            </a:r>
            <a:r>
              <a:rPr lang="en-US" sz="2700" dirty="0"/>
              <a:t> </a:t>
            </a:r>
            <a:r>
              <a:rPr lang="en-US" sz="2700" dirty="0" err="1"/>
              <a:t>nilai</a:t>
            </a:r>
            <a:r>
              <a:rPr lang="en-US" sz="2700" dirty="0"/>
              <a:t> </a:t>
            </a:r>
            <a:r>
              <a:rPr lang="en-US" sz="2700" dirty="0" err="1"/>
              <a:t>keislaman</a:t>
            </a:r>
            <a:r>
              <a:rPr lang="en-US" sz="2700" dirty="0"/>
              <a:t> </a:t>
            </a:r>
            <a:r>
              <a:rPr lang="en-US" sz="2700" dirty="0" err="1"/>
              <a:t>dan</a:t>
            </a:r>
            <a:r>
              <a:rPr lang="en-US" sz="2700" dirty="0"/>
              <a:t> </a:t>
            </a:r>
            <a:r>
              <a:rPr lang="en-US" sz="2700" dirty="0" err="1"/>
              <a:t>kemuhammadiyahan</a:t>
            </a:r>
            <a:r>
              <a:rPr lang="en-US" sz="2700" dirty="0"/>
              <a:t>.</a:t>
            </a:r>
          </a:p>
          <a:p>
            <a:pPr marL="514350" indent="-514350">
              <a:buAutoNum type="arabicPeriod"/>
            </a:pPr>
            <a:r>
              <a:rPr lang="en-US" sz="2700" dirty="0" err="1"/>
              <a:t>Mengembangak</a:t>
            </a:r>
            <a:r>
              <a:rPr lang="id-ID" sz="2700" dirty="0"/>
              <a:t>a</a:t>
            </a:r>
            <a:r>
              <a:rPr lang="en-US" sz="2700" dirty="0"/>
              <a:t>n </a:t>
            </a:r>
            <a:r>
              <a:rPr lang="en-US" sz="2700" dirty="0" err="1"/>
              <a:t>ilmu</a:t>
            </a:r>
            <a:r>
              <a:rPr lang="en-US" sz="2700" dirty="0"/>
              <a:t> </a:t>
            </a:r>
            <a:r>
              <a:rPr lang="en-US" sz="2700" dirty="0" err="1"/>
              <a:t>pengetahuan</a:t>
            </a:r>
            <a:r>
              <a:rPr lang="en-US" sz="2700" dirty="0"/>
              <a:t> dan </a:t>
            </a:r>
            <a:r>
              <a:rPr lang="en-US" sz="2700" dirty="0" err="1"/>
              <a:t>teknologi</a:t>
            </a:r>
            <a:r>
              <a:rPr lang="en-US" sz="2700" dirty="0"/>
              <a:t> (IPTEK) </a:t>
            </a:r>
            <a:r>
              <a:rPr lang="en-US" sz="2700" dirty="0" err="1"/>
              <a:t>melalui</a:t>
            </a:r>
            <a:r>
              <a:rPr lang="en-US" sz="2700" dirty="0"/>
              <a:t> </a:t>
            </a:r>
            <a:r>
              <a:rPr lang="en-US" sz="2700" dirty="0" err="1"/>
              <a:t>penelitian</a:t>
            </a:r>
            <a:r>
              <a:rPr lang="en-US" sz="2700" dirty="0"/>
              <a:t>  yang </a:t>
            </a:r>
            <a:r>
              <a:rPr lang="en-US" sz="2700" dirty="0" err="1"/>
              <a:t>memiliki</a:t>
            </a:r>
            <a:r>
              <a:rPr lang="en-US" sz="2700" dirty="0"/>
              <a:t> </a:t>
            </a:r>
            <a:r>
              <a:rPr lang="en-US" sz="2700" dirty="0" err="1"/>
              <a:t>keunggulan</a:t>
            </a:r>
            <a:r>
              <a:rPr lang="en-US" sz="2700" dirty="0"/>
              <a:t> </a:t>
            </a:r>
            <a:r>
              <a:rPr lang="en-US" sz="2700" dirty="0" err="1"/>
              <a:t>spesifik</a:t>
            </a:r>
            <a:r>
              <a:rPr lang="en-US" sz="2700" dirty="0"/>
              <a:t> dan </a:t>
            </a:r>
            <a:r>
              <a:rPr lang="en-US" sz="2700" dirty="0" err="1"/>
              <a:t>berdaya</a:t>
            </a:r>
            <a:r>
              <a:rPr lang="en-US" sz="2700" dirty="0"/>
              <a:t> </a:t>
            </a:r>
            <a:r>
              <a:rPr lang="en-US" sz="2700" dirty="0" err="1"/>
              <a:t>saing</a:t>
            </a:r>
            <a:r>
              <a:rPr lang="en-US" sz="2700" dirty="0"/>
              <a:t> </a:t>
            </a:r>
            <a:r>
              <a:rPr lang="en-US" sz="2700" dirty="0" err="1"/>
              <a:t>tinggi</a:t>
            </a:r>
            <a:r>
              <a:rPr lang="en-US" sz="2700" dirty="0"/>
              <a:t>.</a:t>
            </a:r>
          </a:p>
          <a:p>
            <a:pPr marL="514350" indent="-514350">
              <a:buAutoNum type="arabicPeriod"/>
            </a:pPr>
            <a:r>
              <a:rPr lang="en-US" sz="2700" dirty="0" err="1"/>
              <a:t>Menyelenggarakan</a:t>
            </a:r>
            <a:r>
              <a:rPr lang="en-US" sz="2700" dirty="0"/>
              <a:t> program </a:t>
            </a:r>
            <a:r>
              <a:rPr lang="en-US" sz="2700" dirty="0" err="1"/>
              <a:t>pengabdian</a:t>
            </a:r>
            <a:r>
              <a:rPr lang="en-US" sz="2700" dirty="0"/>
              <a:t> </a:t>
            </a:r>
            <a:r>
              <a:rPr lang="en-US" sz="2700" dirty="0" err="1"/>
              <a:t>dan</a:t>
            </a:r>
            <a:r>
              <a:rPr lang="en-US" sz="2700" dirty="0"/>
              <a:t> </a:t>
            </a:r>
            <a:r>
              <a:rPr lang="en-US" sz="2700" dirty="0" err="1"/>
              <a:t>pelayanan</a:t>
            </a:r>
            <a:r>
              <a:rPr lang="en-US" sz="2700" dirty="0"/>
              <a:t> </a:t>
            </a:r>
            <a:r>
              <a:rPr lang="en-US" sz="2700" dirty="0" err="1"/>
              <a:t>kepada</a:t>
            </a:r>
            <a:r>
              <a:rPr lang="en-US" sz="2700" dirty="0"/>
              <a:t> </a:t>
            </a:r>
            <a:r>
              <a:rPr lang="en-US" sz="2700" dirty="0" err="1"/>
              <a:t>masyarakat</a:t>
            </a:r>
            <a:r>
              <a:rPr lang="en-US" sz="2700" dirty="0"/>
              <a:t> di </a:t>
            </a:r>
            <a:r>
              <a:rPr lang="en-US" sz="2700" dirty="0" err="1"/>
              <a:t>bidang</a:t>
            </a:r>
            <a:r>
              <a:rPr lang="en-US" sz="2700" dirty="0"/>
              <a:t> </a:t>
            </a:r>
            <a:r>
              <a:rPr lang="en-US" sz="2700" dirty="0" err="1"/>
              <a:t>ekonomi</a:t>
            </a:r>
            <a:r>
              <a:rPr lang="en-US" sz="2700" dirty="0"/>
              <a:t>, </a:t>
            </a:r>
            <a:r>
              <a:rPr lang="en-US" sz="2700" dirty="0" err="1"/>
              <a:t>bisnis</a:t>
            </a:r>
            <a:r>
              <a:rPr lang="en-US" sz="2700" dirty="0"/>
              <a:t>, </a:t>
            </a:r>
            <a:r>
              <a:rPr lang="en-US" sz="2700" dirty="0" err="1"/>
              <a:t>dan</a:t>
            </a:r>
            <a:r>
              <a:rPr lang="en-US" sz="2700" dirty="0"/>
              <a:t> </a:t>
            </a:r>
            <a:r>
              <a:rPr lang="en-US" sz="2700" dirty="0" err="1"/>
              <a:t>akuntansi</a:t>
            </a:r>
            <a:r>
              <a:rPr lang="en-US" sz="2700" dirty="0"/>
              <a:t>.</a:t>
            </a:r>
          </a:p>
          <a:p>
            <a:pPr marL="514350" indent="-514350">
              <a:buAutoNum type="arabicPeriod"/>
            </a:pPr>
            <a:r>
              <a:rPr lang="en-US" sz="2700" dirty="0" err="1"/>
              <a:t>Mengembangkan</a:t>
            </a:r>
            <a:r>
              <a:rPr lang="en-US" sz="2700" dirty="0"/>
              <a:t> </a:t>
            </a:r>
            <a:r>
              <a:rPr lang="en-US" sz="2700" dirty="0" err="1"/>
              <a:t>kerjasama</a:t>
            </a:r>
            <a:r>
              <a:rPr lang="en-US" sz="2700" dirty="0"/>
              <a:t> </a:t>
            </a:r>
            <a:r>
              <a:rPr lang="en-US" sz="2700" dirty="0" err="1"/>
              <a:t>institusional</a:t>
            </a:r>
            <a:r>
              <a:rPr lang="en-US" sz="2700" dirty="0"/>
              <a:t> di </a:t>
            </a:r>
            <a:r>
              <a:rPr lang="en-US" sz="2700" dirty="0" err="1"/>
              <a:t>bidang</a:t>
            </a:r>
            <a:r>
              <a:rPr lang="en-US" sz="2700" dirty="0"/>
              <a:t> </a:t>
            </a:r>
            <a:r>
              <a:rPr lang="en-US" sz="2700" dirty="0" err="1"/>
              <a:t>ekonomi</a:t>
            </a:r>
            <a:r>
              <a:rPr lang="en-US" sz="2700" dirty="0"/>
              <a:t>.</a:t>
            </a:r>
          </a:p>
          <a:p>
            <a:pPr marL="514350" indent="-514350">
              <a:buAutoNum type="arabicPeriod"/>
            </a:pPr>
            <a:r>
              <a:rPr lang="en-US" sz="2700" dirty="0" err="1"/>
              <a:t>Membangun</a:t>
            </a:r>
            <a:r>
              <a:rPr lang="en-US" sz="2700" dirty="0"/>
              <a:t> </a:t>
            </a:r>
            <a:r>
              <a:rPr lang="en-US" sz="2700" dirty="0" err="1"/>
              <a:t>nilai</a:t>
            </a:r>
            <a:r>
              <a:rPr lang="en-US" sz="2700" dirty="0"/>
              <a:t> </a:t>
            </a:r>
            <a:r>
              <a:rPr lang="en-US" sz="2700" dirty="0" err="1"/>
              <a:t>nilai</a:t>
            </a:r>
            <a:r>
              <a:rPr lang="en-US" sz="2700" dirty="0"/>
              <a:t> </a:t>
            </a:r>
            <a:r>
              <a:rPr lang="en-US" sz="2700" dirty="0" err="1"/>
              <a:t>keislaman</a:t>
            </a:r>
            <a:r>
              <a:rPr lang="en-US" sz="2700" dirty="0"/>
              <a:t> </a:t>
            </a:r>
            <a:r>
              <a:rPr lang="en-US" sz="2700" dirty="0" err="1"/>
              <a:t>dan</a:t>
            </a:r>
            <a:r>
              <a:rPr lang="en-US" sz="2700" dirty="0"/>
              <a:t> </a:t>
            </a:r>
            <a:r>
              <a:rPr lang="en-US" sz="2700" dirty="0" err="1"/>
              <a:t>kemuhammadiyahan</a:t>
            </a:r>
            <a:r>
              <a:rPr lang="en-US" sz="2700" dirty="0"/>
              <a:t> di </a:t>
            </a:r>
            <a:r>
              <a:rPr lang="en-US" sz="2700" dirty="0" err="1"/>
              <a:t>kampus</a:t>
            </a:r>
            <a:r>
              <a:rPr lang="en-US" sz="2700" dirty="0"/>
              <a:t> FE </a:t>
            </a:r>
            <a:r>
              <a:rPr lang="en-US" sz="2700" dirty="0" err="1"/>
              <a:t>Unimus</a:t>
            </a:r>
            <a:r>
              <a:rPr lang="en-US" sz="2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1830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524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id-ID" dirty="0"/>
              <a:t>Jangka Panjang</a:t>
            </a:r>
            <a:endParaRPr lang="en-US" dirty="0"/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0" y="1295400"/>
            <a:ext cx="9144000" cy="5562600"/>
            <a:chOff x="1929" y="990"/>
            <a:chExt cx="8401" cy="4760"/>
          </a:xfrm>
        </p:grpSpPr>
        <p:sp>
          <p:nvSpPr>
            <p:cNvPr id="6" name="AutoShape 10"/>
            <p:cNvSpPr>
              <a:spLocks noChangeAspect="1" noChangeArrowheads="1" noTextEdit="1"/>
            </p:cNvSpPr>
            <p:nvPr/>
          </p:nvSpPr>
          <p:spPr bwMode="auto">
            <a:xfrm>
              <a:off x="1929" y="990"/>
              <a:ext cx="8401" cy="4760"/>
            </a:xfrm>
            <a:prstGeom prst="rect">
              <a:avLst/>
            </a:prstGeom>
            <a:solidFill>
              <a:srgbClr val="92D050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rgbClr val="4E6128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 rot="-1188546">
              <a:off x="2305" y="2599"/>
              <a:ext cx="7789" cy="1109"/>
            </a:xfrm>
            <a:prstGeom prst="rightArrow">
              <a:avLst>
                <a:gd name="adj1" fmla="val 50000"/>
                <a:gd name="adj2" fmla="val 175586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2429" y="2795"/>
              <a:ext cx="1619" cy="913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2005 - 2009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ersiapan dan peningkatan kapasitas institusi</a:t>
              </a:r>
              <a:endParaRPr kumimoji="0" lang="id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059" y="4627"/>
              <a:ext cx="1403" cy="821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1999 - 2004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enguatan internal institusi</a:t>
              </a:r>
              <a:endParaRPr kumimoji="0" lang="id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4047" y="4156"/>
              <a:ext cx="1619" cy="913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2010 - 2014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encapaian kapasitas institusi</a:t>
              </a:r>
              <a:endParaRPr kumimoji="0" lang="id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4394" y="2107"/>
              <a:ext cx="1619" cy="913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2015 - 2019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engembangan kapasitas institusi</a:t>
              </a:r>
              <a:endParaRPr kumimoji="0" lang="id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Text Box 4"/>
            <p:cNvSpPr txBox="1">
              <a:spLocks noChangeArrowheads="1"/>
            </p:cNvSpPr>
            <p:nvPr/>
          </p:nvSpPr>
          <p:spPr bwMode="auto">
            <a:xfrm>
              <a:off x="6315" y="1340"/>
              <a:ext cx="1619" cy="1006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2025 - 2029 Pencapaian </a:t>
              </a:r>
              <a:r>
                <a:rPr kumimoji="0" 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Fakultas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Ekonomi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yang </a:t>
              </a: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Unggul</a:t>
              </a:r>
              <a:endParaRPr kumimoji="0" lang="id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Text Box 3"/>
            <p:cNvSpPr txBox="1">
              <a:spLocks noChangeArrowheads="1"/>
            </p:cNvSpPr>
            <p:nvPr/>
          </p:nvSpPr>
          <p:spPr bwMode="auto">
            <a:xfrm>
              <a:off x="6115" y="3343"/>
              <a:ext cx="1619" cy="978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2020 - 2024 Persiapan Menuju </a:t>
              </a:r>
              <a:r>
                <a:rPr kumimoji="0" 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Fakultas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Ekonomi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yang </a:t>
              </a: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Unggul</a:t>
              </a:r>
              <a:endParaRPr kumimoji="0" lang="id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Text Box 2"/>
            <p:cNvSpPr txBox="1">
              <a:spLocks noChangeArrowheads="1"/>
            </p:cNvSpPr>
            <p:nvPr/>
          </p:nvSpPr>
          <p:spPr bwMode="auto">
            <a:xfrm>
              <a:off x="8475" y="2497"/>
              <a:ext cx="1619" cy="987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2030 - 2034 Pengembangan </a:t>
              </a:r>
              <a:r>
                <a:rPr kumimoji="0" 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Fakultas</a:t>
              </a:r>
              <a:r>
                <a:rPr kumimoji="0" lang="en-US" sz="1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sz="1400" b="0" i="0" u="none" strike="noStrike" cap="none" normalizeH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Ekonomi</a:t>
              </a:r>
              <a:r>
                <a:rPr kumimoji="0" lang="en-US" sz="1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yang </a:t>
              </a:r>
              <a:r>
                <a:rPr kumimoji="0" lang="id-ID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Unggul</a:t>
              </a:r>
              <a:endParaRPr kumimoji="0" lang="id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8040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Program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Kedepan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kualifikasi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id-ID" dirty="0"/>
              <a:t>,</a:t>
            </a:r>
            <a:r>
              <a:rPr lang="en-US" dirty="0"/>
              <a:t> </a:t>
            </a:r>
            <a:r>
              <a:rPr lang="en-US" dirty="0" err="1"/>
              <a:t>publikasi</a:t>
            </a:r>
            <a:r>
              <a:rPr lang="id-ID" dirty="0"/>
              <a:t>,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ajar</a:t>
            </a:r>
            <a:r>
              <a:rPr lang="id-ID" dirty="0"/>
              <a:t>, buku referensi</a:t>
            </a:r>
            <a:r>
              <a:rPr lang="en-US" dirty="0"/>
              <a:t> dan proses </a:t>
            </a:r>
            <a:r>
              <a:rPr lang="en-US" dirty="0" err="1"/>
              <a:t>pembelajaran</a:t>
            </a:r>
            <a:r>
              <a:rPr lang="en-US" dirty="0"/>
              <a:t>.</a:t>
            </a:r>
          </a:p>
          <a:p>
            <a:r>
              <a:rPr lang="en-US" dirty="0" err="1"/>
              <a:t>Penguatan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id-ID" dirty="0"/>
              <a:t>institusional</a:t>
            </a:r>
            <a:r>
              <a:rPr lang="en-US" dirty="0"/>
              <a:t> dan personal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memperkuat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.</a:t>
            </a:r>
          </a:p>
          <a:p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id-ID" dirty="0"/>
              <a:t>baru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id-ID" dirty="0"/>
              <a:t> tahun 2019 minimal 450 mahasiswa</a:t>
            </a:r>
            <a:r>
              <a:rPr lang="en-US" dirty="0"/>
              <a:t>.</a:t>
            </a:r>
          </a:p>
          <a:p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i="1" dirty="0"/>
              <a:t>branding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dan </a:t>
            </a:r>
            <a:r>
              <a:rPr lang="en-US" dirty="0" err="1"/>
              <a:t>Bisnis</a:t>
            </a:r>
            <a:r>
              <a:rPr lang="id-ID" dirty="0"/>
              <a:t> Unimus menjadi fakultas pilihan utama</a:t>
            </a:r>
            <a:r>
              <a:rPr lang="en-US" dirty="0"/>
              <a:t>.</a:t>
            </a:r>
          </a:p>
          <a:p>
            <a:r>
              <a:rPr lang="en-US" dirty="0" err="1"/>
              <a:t>Pendirian</a:t>
            </a:r>
            <a:r>
              <a:rPr lang="en-US" dirty="0"/>
              <a:t> Prodi Strata </a:t>
            </a:r>
            <a:r>
              <a:rPr lang="en-US" dirty="0" err="1"/>
              <a:t>dua</a:t>
            </a:r>
            <a:r>
              <a:rPr lang="en-US" dirty="0"/>
              <a:t> (Magister </a:t>
            </a:r>
            <a:r>
              <a:rPr lang="en-US" dirty="0" err="1"/>
              <a:t>Manajemen</a:t>
            </a:r>
            <a:r>
              <a:rPr lang="en-US" dirty="0"/>
              <a:t>).</a:t>
            </a:r>
            <a:endParaRPr lang="id-ID" dirty="0"/>
          </a:p>
          <a:p>
            <a:r>
              <a:rPr lang="id-ID" dirty="0"/>
              <a:t>Program Studi mencapai Akreditasi Unggul.</a:t>
            </a:r>
          </a:p>
          <a:p>
            <a:r>
              <a:rPr lang="id-ID" dirty="0"/>
              <a:t>Memulai </a:t>
            </a:r>
            <a:r>
              <a:rPr lang="id-ID" i="1" dirty="0"/>
              <a:t>Online Learning</a:t>
            </a:r>
            <a:r>
              <a:rPr lang="id-ID" dirty="0"/>
              <a:t> (Pembelajaran Jarak Jauh) melalui konsorsium dengan PTM lain</a:t>
            </a:r>
            <a:r>
              <a:rPr lang="id-ID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32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dirty="0"/>
              <a:t>Menuju Fakultas Ekonomi </a:t>
            </a:r>
            <a:br>
              <a:rPr lang="id-ID" dirty="0"/>
            </a:br>
            <a:r>
              <a:rPr lang="id-ID" dirty="0"/>
              <a:t>Yang Unggul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>
              <a:buFontTx/>
              <a:buChar char="-"/>
            </a:pPr>
            <a:r>
              <a:rPr lang="id-ID" dirty="0"/>
              <a:t>Pemenuhan rasio dosen.</a:t>
            </a:r>
          </a:p>
          <a:p>
            <a:pPr algn="l">
              <a:buFontTx/>
              <a:buChar char="-"/>
            </a:pPr>
            <a:r>
              <a:rPr lang="id-ID" dirty="0"/>
              <a:t>Pencapaian 6 doktor.</a:t>
            </a:r>
          </a:p>
          <a:p>
            <a:pPr algn="l">
              <a:buFontTx/>
              <a:buChar char="-"/>
            </a:pPr>
            <a:r>
              <a:rPr lang="id-ID" dirty="0"/>
              <a:t>Pencapaian 6 lektor kepala.</a:t>
            </a:r>
          </a:p>
          <a:p>
            <a:pPr algn="l">
              <a:buFontTx/>
              <a:buChar char="-"/>
            </a:pPr>
            <a:r>
              <a:rPr lang="id-ID" dirty="0"/>
              <a:t>Akreditasi program studi akuntansi dan manajemen mampu mencapai Unggul.</a:t>
            </a:r>
          </a:p>
          <a:p>
            <a:pPr algn="l">
              <a:buFontTx/>
              <a:buChar char="-"/>
            </a:pPr>
            <a:r>
              <a:rPr lang="id-ID" dirty="0"/>
              <a:t>Pemenuhan modul pembelajaran untuk digunakan pembelajaran </a:t>
            </a:r>
            <a:r>
              <a:rPr lang="id-ID" i="1" dirty="0"/>
              <a:t>Online Learning </a:t>
            </a:r>
            <a:r>
              <a:rPr lang="id-ID" dirty="0"/>
              <a:t>atau pembelajaran jarak jauh.</a:t>
            </a:r>
          </a:p>
          <a:p>
            <a:pPr>
              <a:buFontTx/>
              <a:buChar char="-"/>
            </a:pPr>
            <a:r>
              <a:rPr lang="id-ID" dirty="0"/>
              <a:t>Berdiri Program Studi Magister Manajemen.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/>
              <a:t>Capaian Kerjasama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id-ID" dirty="0"/>
              <a:t>Ikatan Akuntan Indonesia.</a:t>
            </a:r>
          </a:p>
          <a:p>
            <a:r>
              <a:rPr lang="id-ID" dirty="0"/>
              <a:t>Ikatan Sarjana Ekonomi Indonesia.</a:t>
            </a:r>
          </a:p>
          <a:p>
            <a:r>
              <a:rPr lang="id-ID" dirty="0"/>
              <a:t>Human Resources Development Assosiation.</a:t>
            </a:r>
          </a:p>
          <a:p>
            <a:r>
              <a:rPr lang="id-ID" dirty="0"/>
              <a:t>Badan Pengelolaan Keuangan dan Aset Daerah.</a:t>
            </a:r>
          </a:p>
          <a:p>
            <a:r>
              <a:rPr lang="id-ID" dirty="0"/>
              <a:t>Bank Indonesia Perwakilan Jawa Tengah.</a:t>
            </a:r>
          </a:p>
          <a:p>
            <a:r>
              <a:rPr lang="id-ID" dirty="0"/>
              <a:t>Badan Pengawas Keuangan Perwakilan Jawa Tengah.</a:t>
            </a:r>
          </a:p>
          <a:p>
            <a:r>
              <a:rPr lang="id-ID" dirty="0"/>
              <a:t>Direktorat Jendral Perbendaharaan Negara Jawa Tengah.</a:t>
            </a:r>
          </a:p>
          <a:p>
            <a:r>
              <a:rPr lang="id-ID" dirty="0"/>
              <a:t>Direktorat Jendral Pajak Jawa tengah.</a:t>
            </a:r>
          </a:p>
          <a:p>
            <a:r>
              <a:rPr lang="id-ID" dirty="0"/>
              <a:t>PT. Semen Indonesia.</a:t>
            </a:r>
          </a:p>
          <a:p>
            <a:r>
              <a:rPr lang="id-ID" dirty="0"/>
              <a:t>Berbagai Perguruan Tinggi</a:t>
            </a:r>
          </a:p>
        </p:txBody>
      </p:sp>
    </p:spTree>
    <p:extLst>
      <p:ext uri="{BB962C8B-B14F-4D97-AF65-F5344CB8AC3E}">
        <p14:creationId xmlns:p14="http://schemas.microsoft.com/office/powerpoint/2010/main" val="3110606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err="1"/>
              <a:t>Penguatan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id-ID" dirty="0"/>
              <a:t>Institusional</a:t>
            </a:r>
            <a:r>
              <a:rPr lang="en-US" dirty="0"/>
              <a:t> dan personal </a:t>
            </a:r>
            <a:r>
              <a:rPr lang="id-ID" dirty="0"/>
              <a:t>berguna </a:t>
            </a:r>
            <a:r>
              <a:rPr lang="en-US" dirty="0" err="1"/>
              <a:t>untuk</a:t>
            </a:r>
            <a:r>
              <a:rPr lang="id-ID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id-ID" dirty="0"/>
              <a:t>	- Magang mahasiswa.</a:t>
            </a:r>
          </a:p>
          <a:p>
            <a:pPr>
              <a:buNone/>
            </a:pPr>
            <a:r>
              <a:rPr lang="id-ID" dirty="0"/>
              <a:t>	- Penelitian dosen dan mahasiswa. </a:t>
            </a:r>
          </a:p>
          <a:p>
            <a:pPr>
              <a:buNone/>
            </a:pPr>
            <a:r>
              <a:rPr lang="id-ID" dirty="0"/>
              <a:t>	- Kuliah kunjungan, kuliah tamu, kuliah pakar </a:t>
            </a:r>
          </a:p>
          <a:p>
            <a:pPr>
              <a:buNone/>
            </a:pPr>
            <a:r>
              <a:rPr lang="id-ID" dirty="0"/>
              <a:t>	  dan kuliah praktisi.</a:t>
            </a:r>
          </a:p>
          <a:p>
            <a:pPr>
              <a:buNone/>
            </a:pPr>
            <a:r>
              <a:rPr lang="id-ID" dirty="0"/>
              <a:t>	- Lowongan kerja.</a:t>
            </a:r>
          </a:p>
          <a:p>
            <a:pPr>
              <a:buNone/>
            </a:pPr>
            <a:r>
              <a:rPr lang="id-ID" dirty="0"/>
              <a:t>	- Pencakokan kewirausahaan.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id-ID" dirty="0"/>
              <a:t>baru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id-ID" dirty="0"/>
              <a:t> minimal 450 mahasiswa</a:t>
            </a:r>
            <a:r>
              <a:rPr lang="en-US" dirty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4267200" cy="373207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v"/>
            </a:pPr>
            <a:r>
              <a:rPr lang="id-ID" sz="2800" dirty="0"/>
              <a:t>Akuntansi kelas A 100 mhs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id-ID" sz="2800" dirty="0"/>
              <a:t>Manajemen kelas A 200 mhs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id-ID" sz="2800" dirty="0"/>
              <a:t>Akuntansi kelas B 50 mhs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id-ID" sz="2800" dirty="0"/>
              <a:t>Manajemen kleas B 100 mhs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B19718-481D-4C58-B8F9-9D12706FE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371600"/>
            <a:ext cx="4876800" cy="37320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3E40A5-B397-401E-89B6-97873B20225A}"/>
              </a:ext>
            </a:extLst>
          </p:cNvPr>
          <p:cNvSpPr txBox="1"/>
          <p:nvPr/>
        </p:nvSpPr>
        <p:spPr>
          <a:xfrm>
            <a:off x="0" y="5103674"/>
            <a:ext cx="9144000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5400" dirty="0">
                <a:latin typeface="Bauhaus 93" panose="04030905020B02020C02" pitchFamily="82" charset="0"/>
              </a:rPr>
              <a:t>Asyik itu kuliah </a:t>
            </a:r>
          </a:p>
          <a:p>
            <a:pPr algn="ctr"/>
            <a:r>
              <a:rPr lang="id-ID" sz="5400" dirty="0">
                <a:latin typeface="Bauhaus 93" panose="04030905020B02020C02" pitchFamily="82" charset="0"/>
              </a:rPr>
              <a:t>di fakultas ekonomi Unimus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622F8-4EDB-4F7B-84BD-97CDBD63B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574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4000" dirty="0" err="1"/>
              <a:t>Membangun</a:t>
            </a:r>
            <a:r>
              <a:rPr lang="en-US" sz="4000" dirty="0"/>
              <a:t> </a:t>
            </a:r>
            <a:r>
              <a:rPr lang="en-US" sz="4000" i="1" dirty="0"/>
              <a:t>branding </a:t>
            </a:r>
            <a:r>
              <a:rPr lang="en-US" sz="4000" dirty="0" err="1"/>
              <a:t>Fakultas</a:t>
            </a:r>
            <a:r>
              <a:rPr lang="en-US" sz="4000" dirty="0"/>
              <a:t> </a:t>
            </a:r>
            <a:r>
              <a:rPr lang="en-US" sz="4000" dirty="0" err="1"/>
              <a:t>Ekonomi</a:t>
            </a:r>
            <a:r>
              <a:rPr lang="en-US" sz="4000" dirty="0"/>
              <a:t> </a:t>
            </a:r>
            <a:r>
              <a:rPr lang="id-ID" sz="4000" dirty="0"/>
              <a:t>Unimus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84957-13FC-4AA9-9877-D5CA7F3B0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57400"/>
            <a:ext cx="9144000" cy="48006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id-ID" dirty="0"/>
              <a:t>Fasilitas sarana prasarana fisik pindah ke gedung baru.</a:t>
            </a:r>
          </a:p>
          <a:p>
            <a:pPr>
              <a:buFontTx/>
              <a:buChar char="-"/>
            </a:pPr>
            <a:r>
              <a:rPr lang="id-ID" dirty="0"/>
              <a:t>Fasilitas laboratorium perbankan dan akuntansi yang memadahi.</a:t>
            </a:r>
          </a:p>
          <a:p>
            <a:pPr>
              <a:buFontTx/>
              <a:buChar char="-"/>
            </a:pPr>
            <a:r>
              <a:rPr lang="id-ID" dirty="0"/>
              <a:t>Ketersediaan referensi dan literasi yang memadahi (perpustakaan fakultas).</a:t>
            </a:r>
          </a:p>
          <a:p>
            <a:pPr>
              <a:buFontTx/>
              <a:buChar char="-"/>
            </a:pPr>
            <a:r>
              <a:rPr lang="id-ID" dirty="0"/>
              <a:t>Menjadi pilihan utama bagi calon mahasiswa.</a:t>
            </a:r>
          </a:p>
          <a:p>
            <a:pPr>
              <a:buFontTx/>
              <a:buChar char="-"/>
            </a:pPr>
            <a:r>
              <a:rPr lang="id-ID" dirty="0"/>
              <a:t>Mahasiswa termotivasi untuk meraih prestasi akdemik maupun non akademik.</a:t>
            </a:r>
          </a:p>
        </p:txBody>
      </p:sp>
    </p:spTree>
    <p:extLst>
      <p:ext uri="{BB962C8B-B14F-4D97-AF65-F5344CB8AC3E}">
        <p14:creationId xmlns:p14="http://schemas.microsoft.com/office/powerpoint/2010/main" val="1045787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D38F9-3682-46FE-8A1B-A0EA99C5A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6376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id-ID" dirty="0"/>
              <a:t>K</a:t>
            </a:r>
            <a:r>
              <a:rPr lang="en-US" dirty="0" err="1"/>
              <a:t>ualifikasi</a:t>
            </a:r>
            <a:r>
              <a:rPr lang="id-ID" dirty="0"/>
              <a:t> Dosen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A82E9-E8C6-4BD5-AC3C-951A8E41E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63762"/>
            <a:ext cx="9144000" cy="469423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dirty="0"/>
              <a:t>Penelitian</a:t>
            </a:r>
          </a:p>
          <a:p>
            <a:r>
              <a:rPr lang="id-ID" dirty="0"/>
              <a:t>Publikasi</a:t>
            </a:r>
          </a:p>
          <a:p>
            <a:r>
              <a:rPr lang="id-ID" dirty="0"/>
              <a:t>Penulisan buku ajar</a:t>
            </a:r>
          </a:p>
          <a:p>
            <a:r>
              <a:rPr lang="id-ID" dirty="0"/>
              <a:t>Penulisan buku referensi</a:t>
            </a:r>
          </a:p>
          <a:p>
            <a:r>
              <a:rPr lang="id-ID" dirty="0"/>
              <a:t>Modul pembelajaran</a:t>
            </a:r>
          </a:p>
          <a:p>
            <a:r>
              <a:rPr lang="id-ID" dirty="0"/>
              <a:t>Tersedia perangkat </a:t>
            </a:r>
            <a:r>
              <a:rPr lang="id-ID" i="1" dirty="0"/>
              <a:t>online learning </a:t>
            </a:r>
            <a:r>
              <a:rPr lang="id-ID" dirty="0"/>
              <a:t>(pembelajaran jarak jauh)</a:t>
            </a:r>
          </a:p>
        </p:txBody>
      </p:sp>
    </p:spTree>
    <p:extLst>
      <p:ext uri="{BB962C8B-B14F-4D97-AF65-F5344CB8AC3E}">
        <p14:creationId xmlns:p14="http://schemas.microsoft.com/office/powerpoint/2010/main" val="3213166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65509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Program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Kedepan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707899"/>
              </p:ext>
            </p:extLst>
          </p:nvPr>
        </p:nvGraphicFramePr>
        <p:xfrm>
          <a:off x="0" y="578893"/>
          <a:ext cx="9144000" cy="68039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2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6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14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No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Progam Kerja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Kegiatan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</a:rPr>
                        <a:t>Indikator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Target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23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Peningkatan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Kualifikasi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 dirty="0">
                          <a:effectLst/>
                        </a:rPr>
                        <a:t>Studi lanjut ke tingkat S3</a:t>
                      </a:r>
                      <a:endParaRPr lang="nn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akuntansi</a:t>
                      </a:r>
                      <a:r>
                        <a:rPr lang="en-US" sz="1800" u="none" strike="noStrike" dirty="0">
                          <a:effectLst/>
                        </a:rPr>
                        <a:t> dan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manajemen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mendaftar</a:t>
                      </a:r>
                      <a:r>
                        <a:rPr lang="en-US" sz="1800" u="none" strike="noStrike" dirty="0">
                          <a:effectLst/>
                        </a:rPr>
                        <a:t> S3 di </a:t>
                      </a:r>
                      <a:r>
                        <a:rPr lang="en-US" sz="1800" u="none" strike="noStrike" dirty="0" err="1">
                          <a:effectLst/>
                        </a:rPr>
                        <a:t>tahun</a:t>
                      </a:r>
                      <a:r>
                        <a:rPr lang="en-US" sz="1800" u="none" strike="noStrike" dirty="0">
                          <a:effectLst/>
                        </a:rPr>
                        <a:t> 201</a:t>
                      </a:r>
                      <a:r>
                        <a:rPr lang="id-ID" sz="1800" u="none" strike="noStrike" dirty="0">
                          <a:effectLst/>
                        </a:rPr>
                        <a:t>9</a:t>
                      </a:r>
                      <a:r>
                        <a:rPr lang="en-US" sz="1800" u="none" strike="noStrike" dirty="0">
                          <a:effectLst/>
                        </a:rPr>
                        <a:t>/20</a:t>
                      </a:r>
                      <a:r>
                        <a:rPr lang="id-ID" sz="1800" u="none" strike="noStrike" dirty="0">
                          <a:effectLst/>
                        </a:rPr>
                        <a:t>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1. </a:t>
                      </a:r>
                      <a:r>
                        <a:rPr lang="en-US" sz="1800" u="none" strike="noStrike" dirty="0" err="1">
                          <a:effectLst/>
                        </a:rPr>
                        <a:t>Andwiani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sinarasri</a:t>
                      </a:r>
                      <a:r>
                        <a:rPr lang="en-US" sz="1800" u="none" strike="noStrike" dirty="0">
                          <a:effectLst/>
                        </a:rPr>
                        <a:t>, 2. </a:t>
                      </a:r>
                      <a:r>
                        <a:rPr lang="en-US" sz="1800" u="none" strike="noStrike" dirty="0" err="1">
                          <a:effectLst/>
                        </a:rPr>
                        <a:t>Ayu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Noviani</a:t>
                      </a:r>
                      <a:r>
                        <a:rPr lang="en-US" sz="1800" u="none" strike="noStrike" dirty="0">
                          <a:effectLst/>
                        </a:rPr>
                        <a:t>, 3. </a:t>
                      </a:r>
                      <a:r>
                        <a:rPr lang="en-US" sz="1800" u="none" strike="noStrike" dirty="0" err="1">
                          <a:effectLst/>
                        </a:rPr>
                        <a:t>Ery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id-ID" sz="1800" u="none" strike="noStrike" dirty="0">
                          <a:effectLst/>
                        </a:rPr>
                        <a:t>W</a:t>
                      </a:r>
                      <a:r>
                        <a:rPr lang="en-US" sz="1800" u="none" strike="noStrike" dirty="0" err="1">
                          <a:effectLst/>
                        </a:rPr>
                        <a:t>ibowo</a:t>
                      </a:r>
                      <a:r>
                        <a:rPr lang="en-US" sz="1800" u="none" strike="noStrike" dirty="0">
                          <a:effectLst/>
                        </a:rPr>
                        <a:t>, 4. </a:t>
                      </a:r>
                      <a:r>
                        <a:rPr lang="id-ID" sz="1800" u="none" strike="noStrike" dirty="0">
                          <a:effectLst/>
                        </a:rPr>
                        <a:t>N</a:t>
                      </a:r>
                      <a:r>
                        <a:rPr lang="en-US" sz="1800" u="none" strike="noStrike" dirty="0" err="1">
                          <a:effectLst/>
                        </a:rPr>
                        <a:t>urhayati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23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Peningkatan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Kepangkatan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Akademik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Terdapat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peningkatan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kepangkatan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akademik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3 dosen meningkat ke lektor kepala,  6 dosen meningkat ke lektor dan 3 dosen ke  asisten ahli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01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800" u="none" strike="noStrike" dirty="0">
                          <a:effectLst/>
                        </a:rPr>
                        <a:t>Peningkatan peraihan skema penelitian dan pengabdian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Terdapat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peningkatan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perolehan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skema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penelitian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800" u="none" strike="noStrike" dirty="0">
                          <a:effectLst/>
                        </a:rPr>
                        <a:t>LPDP</a:t>
                      </a:r>
                      <a:r>
                        <a:rPr lang="nb-NO" sz="1800" u="none" strike="noStrike" dirty="0">
                          <a:effectLst/>
                        </a:rPr>
                        <a:t>, </a:t>
                      </a:r>
                      <a:r>
                        <a:rPr lang="id-ID" sz="1800" u="none" strike="noStrike" dirty="0">
                          <a:effectLst/>
                        </a:rPr>
                        <a:t>PKPT</a:t>
                      </a:r>
                      <a:r>
                        <a:rPr lang="nb-NO" sz="1800" u="none" strike="noStrike" dirty="0">
                          <a:effectLst/>
                        </a:rPr>
                        <a:t>, </a:t>
                      </a:r>
                      <a:r>
                        <a:rPr lang="id-ID" sz="1800" u="none" strike="noStrike" dirty="0">
                          <a:effectLst/>
                        </a:rPr>
                        <a:t>PTUPT, dll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23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Peningkatan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kemampuan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menulis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buku</a:t>
                      </a:r>
                      <a:r>
                        <a:rPr lang="en-US" sz="1800" u="none" strike="noStrike" dirty="0">
                          <a:effectLst/>
                        </a:rPr>
                        <a:t> ajar dan </a:t>
                      </a:r>
                      <a:r>
                        <a:rPr lang="en-US" sz="1800" u="none" strike="noStrike" dirty="0" err="1">
                          <a:effectLst/>
                        </a:rPr>
                        <a:t>referensi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Terdapat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buku</a:t>
                      </a:r>
                      <a:r>
                        <a:rPr lang="en-US" sz="1800" u="none" strike="noStrike" dirty="0">
                          <a:effectLst/>
                        </a:rPr>
                        <a:t> ajar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referensi</a:t>
                      </a:r>
                      <a:r>
                        <a:rPr lang="en-US" sz="1800" u="none" strike="noStrike" dirty="0">
                          <a:effectLst/>
                        </a:rPr>
                        <a:t> yang </a:t>
                      </a:r>
                      <a:r>
                        <a:rPr lang="en-US" sz="1800" u="none" strike="noStrike" dirty="0" err="1">
                          <a:effectLst/>
                        </a:rPr>
                        <a:t>ditulis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oleh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akuntansi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manajemen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1 kali dalam setahun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01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800" u="none" strike="noStrike" dirty="0">
                          <a:effectLst/>
                        </a:rPr>
                        <a:t>Peningkatan kemampuan dalam kepemimpinan publik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Terdapat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yang </a:t>
                      </a:r>
                      <a:r>
                        <a:rPr lang="en-US" sz="1800" u="none" strike="noStrike" dirty="0" err="1">
                          <a:effectLst/>
                        </a:rPr>
                        <a:t>mampu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memiliki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kepemimpinan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publi</a:t>
                      </a:r>
                      <a:r>
                        <a:rPr lang="id-ID" sz="1800" u="none" strike="noStrike" dirty="0">
                          <a:effectLst/>
                        </a:rPr>
                        <a:t>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800" u="none" strike="noStrike" dirty="0">
                          <a:effectLst/>
                        </a:rPr>
                        <a:t>Aktif</a:t>
                      </a:r>
                      <a:r>
                        <a:rPr lang="fi-FI" sz="1800" u="none" strike="noStrike" baseline="0" dirty="0">
                          <a:effectLst/>
                        </a:rPr>
                        <a:t> </a:t>
                      </a:r>
                      <a:r>
                        <a:rPr lang="fi-FI" sz="1800" u="none" strike="noStrike" dirty="0">
                          <a:effectLst/>
                        </a:rPr>
                        <a:t>pada organisasi kemasyarakatan dan profesi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01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id-ID" sz="1800" u="none" strike="noStrike" dirty="0"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Branding Fakultas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800" u="none" strike="noStrike" dirty="0">
                          <a:effectLst/>
                        </a:rPr>
                        <a:t>Mempersiapkan perangkat </a:t>
                      </a:r>
                      <a:r>
                        <a:rPr lang="id-ID" sz="1800" i="1" u="none" strike="noStrike" dirty="0">
                          <a:effectLst/>
                        </a:rPr>
                        <a:t>Online Learning </a:t>
                      </a:r>
                      <a:r>
                        <a:rPr lang="id-ID" sz="1800" u="none" strike="noStrike" dirty="0">
                          <a:effectLst/>
                        </a:rPr>
                        <a:t>(pembelajaran jarak jauh)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800" u="none" strike="noStrike" dirty="0">
                          <a:effectLst/>
                        </a:rPr>
                        <a:t>Ikut konsirsium dengan PTM yang lain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800" u="none" strike="noStrike" dirty="0">
                          <a:effectLst/>
                        </a:rPr>
                        <a:t>Mempersiapkan modul dan materi pembelajaran </a:t>
                      </a:r>
                      <a:r>
                        <a:rPr lang="id-ID" sz="1800" i="1" u="none" strike="noStrike" dirty="0">
                          <a:effectLst/>
                        </a:rPr>
                        <a:t>online learning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246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527569"/>
              </p:ext>
            </p:extLst>
          </p:nvPr>
        </p:nvGraphicFramePr>
        <p:xfrm>
          <a:off x="0" y="540409"/>
          <a:ext cx="9144000" cy="57841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80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No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</a:rPr>
                        <a:t>Progam</a:t>
                      </a:r>
                      <a:r>
                        <a:rPr lang="en-US" sz="1800" b="1" u="none" strike="noStrike" dirty="0">
                          <a:effectLst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</a:rPr>
                        <a:t>Kerja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</a:rPr>
                        <a:t>Kegiatan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</a:rPr>
                        <a:t>Indikator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Target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75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800" u="none" strike="noStrike" dirty="0">
                          <a:effectLst/>
                        </a:rPr>
                        <a:t>Peningkatan keilmuan dan kepakaran dosen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 dirty="0">
                          <a:effectLst/>
                        </a:rPr>
                        <a:t>Kuliah Umum 2 kali (Pakar dan Praktisi)</a:t>
                      </a:r>
                      <a:endParaRPr lang="nn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>
                          <a:effectLst/>
                        </a:rPr>
                        <a:t>Terlaksana Kulaih Umum Awal Semester </a:t>
                      </a:r>
                      <a:endParaRPr lang="nn-N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Kuliah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Umum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pakar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praktisi</a:t>
                      </a:r>
                      <a:r>
                        <a:rPr lang="en-US" sz="1800" u="none" strike="noStrike" dirty="0">
                          <a:effectLst/>
                        </a:rPr>
                        <a:t> di </a:t>
                      </a:r>
                      <a:r>
                        <a:rPr lang="en-US" sz="1800" u="none" strike="noStrike" dirty="0" err="1">
                          <a:effectLst/>
                        </a:rPr>
                        <a:t>awal</a:t>
                      </a:r>
                      <a:r>
                        <a:rPr lang="en-US" sz="1800" u="none" strike="noStrike" dirty="0">
                          <a:effectLst/>
                        </a:rPr>
                        <a:t> semester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00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Seminar </a:t>
                      </a:r>
                      <a:r>
                        <a:rPr lang="en-US" sz="1800" u="none" strike="noStrike" dirty="0" err="1">
                          <a:effectLst/>
                        </a:rPr>
                        <a:t>Keahlian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sesuai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dengan</a:t>
                      </a:r>
                      <a:r>
                        <a:rPr lang="en-US" sz="1800" u="none" strike="noStrike" dirty="0">
                          <a:effectLst/>
                        </a:rPr>
                        <a:t> program </a:t>
                      </a:r>
                      <a:r>
                        <a:rPr lang="en-US" sz="1800" u="none" strike="noStrike" dirty="0" err="1">
                          <a:effectLst/>
                        </a:rPr>
                        <a:t>studi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Terlaksana seminar keahlian sesuai dengan prodi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Masing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masing</a:t>
                      </a:r>
                      <a:r>
                        <a:rPr lang="en-US" sz="1800" u="none" strike="noStrike" dirty="0">
                          <a:effectLst/>
                        </a:rPr>
                        <a:t>  </a:t>
                      </a:r>
                      <a:r>
                        <a:rPr lang="en-US" sz="1800" u="none" strike="noStrike" dirty="0" err="1">
                          <a:effectLst/>
                        </a:rPr>
                        <a:t>prodi</a:t>
                      </a:r>
                      <a:r>
                        <a:rPr lang="en-US" sz="1800" u="none" strike="noStrike" dirty="0">
                          <a:effectLst/>
                        </a:rPr>
                        <a:t> 2 kali </a:t>
                      </a:r>
                      <a:r>
                        <a:rPr lang="en-US" sz="1800" u="none" strike="noStrike" dirty="0" err="1">
                          <a:effectLst/>
                        </a:rPr>
                        <a:t>dalam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setahun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Workshop </a:t>
                      </a:r>
                      <a:r>
                        <a:rPr lang="en-US" sz="1800" u="none" strike="noStrike" dirty="0" err="1">
                          <a:effectLst/>
                        </a:rPr>
                        <a:t>buku</a:t>
                      </a:r>
                      <a:r>
                        <a:rPr lang="en-US" sz="1800" u="none" strike="noStrike" dirty="0">
                          <a:effectLst/>
                        </a:rPr>
                        <a:t> ajar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Masing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masing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memiliki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buku</a:t>
                      </a:r>
                      <a:r>
                        <a:rPr lang="en-US" sz="1800" u="none" strike="noStrike" dirty="0">
                          <a:effectLst/>
                        </a:rPr>
                        <a:t> ajar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 kali </a:t>
                      </a:r>
                      <a:r>
                        <a:rPr lang="en-US" sz="1800" u="none" strike="noStrike" dirty="0" err="1">
                          <a:effectLst/>
                        </a:rPr>
                        <a:t>dalam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setahun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1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Workshop roadmap </a:t>
                      </a:r>
                      <a:r>
                        <a:rPr lang="en-US" sz="1800" u="none" strike="noStrike" dirty="0" err="1">
                          <a:effectLst/>
                        </a:rPr>
                        <a:t>penelitian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Fakultas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ekonomi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memiliki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b="0" i="1" u="none" strike="noStrike" dirty="0">
                          <a:effectLst/>
                        </a:rPr>
                        <a:t>roadmap </a:t>
                      </a:r>
                      <a:r>
                        <a:rPr lang="en-US" sz="1800" u="none" strike="noStrike" dirty="0" err="1">
                          <a:effectLst/>
                        </a:rPr>
                        <a:t>penelitian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 kali </a:t>
                      </a:r>
                      <a:r>
                        <a:rPr lang="en-US" sz="1800" u="none" strike="noStrike" dirty="0" err="1">
                          <a:effectLst/>
                        </a:rPr>
                        <a:t>dalam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>
                          <a:effectLst/>
                        </a:rPr>
                        <a:t>setahun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499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Workshop </a:t>
                      </a:r>
                      <a:r>
                        <a:rPr lang="en-US" sz="1800" u="none" strike="noStrike" dirty="0" err="1">
                          <a:effectLst/>
                        </a:rPr>
                        <a:t>penulisan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artikel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untuk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jurnal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terakreditasi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nasional</a:t>
                      </a:r>
                      <a:r>
                        <a:rPr lang="en-US" sz="1800" u="none" strike="noStrike" dirty="0">
                          <a:effectLst/>
                        </a:rPr>
                        <a:t> dan </a:t>
                      </a:r>
                      <a:r>
                        <a:rPr lang="en-US" sz="1800" u="none" strike="noStrike" dirty="0" err="1">
                          <a:effectLst/>
                        </a:rPr>
                        <a:t>internasional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terindeks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scopus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mampu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menulis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artike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untuk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jurnal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terakreditasi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nasional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 </a:t>
                      </a:r>
                      <a:r>
                        <a:rPr lang="en-US" sz="1800" u="none" strike="noStrike" dirty="0" err="1">
                          <a:effectLst/>
                        </a:rPr>
                        <a:t>internasional</a:t>
                      </a:r>
                      <a:r>
                        <a:rPr lang="en-US" sz="1800" u="none" strike="noStrike" dirty="0">
                          <a:effectLst/>
                        </a:rPr>
                        <a:t> yang </a:t>
                      </a:r>
                      <a:r>
                        <a:rPr lang="en-US" sz="1800" u="none" strike="noStrike" dirty="0" err="1">
                          <a:effectLst/>
                        </a:rPr>
                        <a:t>terindeks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scopus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 </a:t>
                      </a:r>
                      <a:r>
                        <a:rPr lang="en-US" sz="1800" u="none" strike="noStrike" dirty="0" err="1">
                          <a:effectLst/>
                        </a:rPr>
                        <a:t>jurnal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terakreditasi</a:t>
                      </a:r>
                      <a:r>
                        <a:rPr lang="en-US" sz="1800" u="none" strike="noStrike" dirty="0">
                          <a:effectLst/>
                        </a:rPr>
                        <a:t>, 1 </a:t>
                      </a:r>
                      <a:r>
                        <a:rPr lang="en-US" sz="1800" u="none" strike="noStrike" dirty="0" err="1">
                          <a:effectLst/>
                        </a:rPr>
                        <a:t>jurnal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internasional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terindeks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scopus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12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Workshop </a:t>
                      </a:r>
                      <a:r>
                        <a:rPr lang="en-US" sz="1800" u="none" strike="noStrike" dirty="0" err="1">
                          <a:effectLst/>
                        </a:rPr>
                        <a:t>keprofesian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Dosen memiliki kompetensi keahlian di bidang akuntansi dan manajemen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 kali </a:t>
                      </a:r>
                      <a:r>
                        <a:rPr lang="en-US" sz="1800" u="none" strike="noStrike" dirty="0" err="1">
                          <a:effectLst/>
                        </a:rPr>
                        <a:t>dalam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satu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tahun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286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910458"/>
              </p:ext>
            </p:extLst>
          </p:nvPr>
        </p:nvGraphicFramePr>
        <p:xfrm>
          <a:off x="0" y="739653"/>
          <a:ext cx="9144000" cy="51815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2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6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2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5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27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No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Progam Kerja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Kegiatan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Indikator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Target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2600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Peningkatan jumlah mahasiswa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800" u="none" strike="noStrike" dirty="0">
                          <a:effectLst/>
                        </a:rPr>
                        <a:t>M</a:t>
                      </a:r>
                      <a:r>
                        <a:rPr lang="en-US" sz="1800" u="none" strike="noStrike" dirty="0">
                          <a:effectLst/>
                        </a:rPr>
                        <a:t>e</a:t>
                      </a:r>
                      <a:r>
                        <a:rPr lang="id-ID" sz="1800" u="none" strike="noStrike" dirty="0">
                          <a:effectLst/>
                        </a:rPr>
                        <a:t>libatkan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untuk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mengikuti</a:t>
                      </a:r>
                      <a:r>
                        <a:rPr lang="en-US" sz="1800" u="none" strike="noStrike" dirty="0">
                          <a:effectLst/>
                        </a:rPr>
                        <a:t> program </a:t>
                      </a:r>
                      <a:r>
                        <a:rPr lang="en-US" sz="1800" u="none" strike="noStrike" dirty="0" err="1">
                          <a:effectLst/>
                        </a:rPr>
                        <a:t>promosi</a:t>
                      </a:r>
                      <a:r>
                        <a:rPr lang="en-US" sz="1800" u="none" strike="noStrike" dirty="0">
                          <a:effectLst/>
                        </a:rPr>
                        <a:t> dan </a:t>
                      </a:r>
                      <a:r>
                        <a:rPr lang="en-US" sz="1800" u="none" strike="noStrike" dirty="0" err="1">
                          <a:effectLst/>
                        </a:rPr>
                        <a:t>rekruitmen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mahasiswa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baru</a:t>
                      </a:r>
                      <a:r>
                        <a:rPr lang="id-ID" sz="1800" u="none" strike="noStrike" dirty="0">
                          <a:effectLst/>
                        </a:rPr>
                        <a:t>fakultas ekonomi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800" u="none" strike="noStrike">
                          <a:effectLst/>
                        </a:rPr>
                        <a:t>Terdapat peningkatan jumlah mahasiswa Fakultas Ekonomi Unimus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Tahun</a:t>
                      </a:r>
                      <a:r>
                        <a:rPr lang="en-US" sz="1800" u="none" strike="noStrike" dirty="0">
                          <a:effectLst/>
                        </a:rPr>
                        <a:t> 201</a:t>
                      </a:r>
                      <a:r>
                        <a:rPr lang="id-ID" sz="1800" u="none" strike="noStrike" dirty="0">
                          <a:effectLst/>
                        </a:rPr>
                        <a:t>8</a:t>
                      </a:r>
                      <a:r>
                        <a:rPr lang="en-US" sz="1800" u="none" strike="noStrike" dirty="0">
                          <a:effectLst/>
                        </a:rPr>
                        <a:t>-201</a:t>
                      </a:r>
                      <a:r>
                        <a:rPr lang="id-ID" sz="1800" u="none" strike="noStrike" dirty="0">
                          <a:effectLst/>
                        </a:rPr>
                        <a:t>9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mampu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merekrut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mahasiswa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sebanyak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id-ID" sz="1800" u="none" strike="noStrike" dirty="0">
                          <a:effectLst/>
                        </a:rPr>
                        <a:t>30</a:t>
                      </a:r>
                      <a:r>
                        <a:rPr lang="en-US" sz="1800" u="none" strike="noStrike" dirty="0">
                          <a:effectLst/>
                        </a:rPr>
                        <a:t>0 </a:t>
                      </a:r>
                      <a:r>
                        <a:rPr lang="en-US" sz="1800" u="none" strike="noStrike" dirty="0" err="1">
                          <a:effectLst/>
                        </a:rPr>
                        <a:t>mahasiswa</a:t>
                      </a:r>
                      <a:r>
                        <a:rPr lang="en-US" sz="1800" u="none" strike="noStrike" dirty="0">
                          <a:effectLst/>
                        </a:rPr>
                        <a:t>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2971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Peningkatan publikasi ilmiah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Rutinitas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terbit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setiap</a:t>
                      </a:r>
                      <a:r>
                        <a:rPr lang="en-US" sz="1800" u="none" strike="noStrike" dirty="0">
                          <a:effectLst/>
                        </a:rPr>
                        <a:t> semester (</a:t>
                      </a:r>
                      <a:r>
                        <a:rPr lang="en-US" sz="1800" u="none" strike="noStrike" dirty="0" err="1">
                          <a:effectLst/>
                        </a:rPr>
                        <a:t>satu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tahun</a:t>
                      </a:r>
                      <a:r>
                        <a:rPr lang="en-US" sz="1800" u="none" strike="noStrike" dirty="0">
                          <a:effectLst/>
                        </a:rPr>
                        <a:t> 2 kali </a:t>
                      </a:r>
                      <a:r>
                        <a:rPr lang="en-US" sz="1800" u="none" strike="noStrike" dirty="0" err="1">
                          <a:effectLst/>
                        </a:rPr>
                        <a:t>terbit</a:t>
                      </a:r>
                      <a:r>
                        <a:rPr lang="en-US" sz="1800" u="none" strike="noStrike" dirty="0">
                          <a:effectLst/>
                        </a:rPr>
                        <a:t>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Jurnal terbit dua kali dalam setahun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1. </a:t>
                      </a:r>
                      <a:r>
                        <a:rPr lang="en-US" sz="1800" u="none" strike="noStrike" dirty="0" err="1">
                          <a:effectLst/>
                        </a:rPr>
                        <a:t>Jurnal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Ilmiah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Manajemen</a:t>
                      </a:r>
                      <a:r>
                        <a:rPr lang="en-US" sz="1800" u="none" strike="noStrike" dirty="0">
                          <a:effectLst/>
                        </a:rPr>
                        <a:t>  Value added dan 2. </a:t>
                      </a:r>
                      <a:r>
                        <a:rPr lang="en-US" sz="1800" u="none" strike="noStrike" dirty="0" err="1">
                          <a:effectLst/>
                        </a:rPr>
                        <a:t>Jurnal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Ilmiah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Akuntandi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Maksimum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4920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Kerjasama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1. </a:t>
                      </a:r>
                      <a:r>
                        <a:rPr lang="en-US" sz="1800" u="none" strike="noStrike" dirty="0" err="1">
                          <a:effectLst/>
                        </a:rPr>
                        <a:t>Dengan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perguruan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tinggi</a:t>
                      </a:r>
                      <a:r>
                        <a:rPr lang="en-US" sz="1800" u="none" strike="noStrike" dirty="0">
                          <a:effectLst/>
                        </a:rPr>
                        <a:t> lain, 2. </a:t>
                      </a:r>
                      <a:r>
                        <a:rPr lang="en-US" sz="1800" u="none" strike="noStrike" dirty="0" err="1">
                          <a:effectLst/>
                        </a:rPr>
                        <a:t>Dengan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institusi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pemerintah</a:t>
                      </a:r>
                      <a:r>
                        <a:rPr lang="en-US" sz="1800" u="none" strike="noStrike" dirty="0">
                          <a:effectLst/>
                        </a:rPr>
                        <a:t>, </a:t>
                      </a:r>
                      <a:r>
                        <a:rPr lang="id-ID" sz="1800" u="none" strike="noStrike" dirty="0">
                          <a:effectLst/>
                        </a:rPr>
                        <a:t>3. D</a:t>
                      </a:r>
                      <a:r>
                        <a:rPr lang="en-US" sz="1800" u="none" strike="noStrike" dirty="0" err="1">
                          <a:effectLst/>
                        </a:rPr>
                        <a:t>engan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institusi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swasta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Memiliki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kerjasama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untuk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penelitian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bagi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magang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bagi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mahasiswa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Terbauri dan meneruskan kerjasama yang pernah terjadi.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6301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Persiapan pembukaan S2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1800" u="none" strike="noStrike" dirty="0">
                          <a:effectLst/>
                        </a:rPr>
                        <a:t>Men</a:t>
                      </a:r>
                      <a:r>
                        <a:rPr lang="id-ID" sz="1800" u="none" strike="noStrike" dirty="0">
                          <a:effectLst/>
                        </a:rPr>
                        <a:t>dirikan Progdi </a:t>
                      </a:r>
                      <a:r>
                        <a:rPr lang="nl-NL" sz="1800" u="none" strike="noStrike" dirty="0">
                          <a:effectLst/>
                        </a:rPr>
                        <a:t>S2 (</a:t>
                      </a:r>
                      <a:r>
                        <a:rPr lang="id-ID" sz="1800" u="none" strike="noStrike" dirty="0">
                          <a:effectLst/>
                        </a:rPr>
                        <a:t>Magister </a:t>
                      </a:r>
                      <a:r>
                        <a:rPr lang="nl-NL" sz="1800" u="none" strike="noStrike" dirty="0">
                          <a:effectLst/>
                        </a:rPr>
                        <a:t>Manajemen)</a:t>
                      </a:r>
                      <a:endParaRPr lang="nl-N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800" u="none" strike="noStrike" dirty="0">
                          <a:effectLst/>
                        </a:rPr>
                        <a:t>Upload </a:t>
                      </a:r>
                      <a:r>
                        <a:rPr lang="nl-NL" sz="1800" u="none" strike="noStrike" dirty="0">
                          <a:effectLst/>
                        </a:rPr>
                        <a:t>proposal </a:t>
                      </a:r>
                      <a:r>
                        <a:rPr lang="id-ID" sz="1800" u="none" strike="noStrike" dirty="0">
                          <a:effectLst/>
                        </a:rPr>
                        <a:t>pendirian </a:t>
                      </a:r>
                      <a:r>
                        <a:rPr lang="nl-NL" sz="1800" u="none" strike="noStrike" dirty="0">
                          <a:effectLst/>
                        </a:rPr>
                        <a:t>S2 (</a:t>
                      </a:r>
                      <a:r>
                        <a:rPr lang="id-ID" sz="1800" u="none" strike="noStrike" dirty="0">
                          <a:effectLst/>
                        </a:rPr>
                        <a:t>Magister </a:t>
                      </a:r>
                      <a:r>
                        <a:rPr lang="nl-NL" sz="1800" u="none" strike="noStrike" dirty="0">
                          <a:effectLst/>
                        </a:rPr>
                        <a:t>Manajemen)</a:t>
                      </a:r>
                      <a:endParaRPr lang="nl-N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800" u="none" strike="noStrike" dirty="0">
                          <a:effectLst/>
                        </a:rPr>
                        <a:t>Berdiri Progdi</a:t>
                      </a:r>
                    </a:p>
                    <a:p>
                      <a:pPr algn="l" fontAlgn="ctr"/>
                      <a:r>
                        <a:rPr lang="id-ID" sz="1800" u="none" strike="noStrike" dirty="0">
                          <a:effectLst/>
                        </a:rPr>
                        <a:t>Magister </a:t>
                      </a:r>
                      <a:r>
                        <a:rPr lang="nl-NL" sz="1800" u="none" strike="noStrike" dirty="0">
                          <a:effectLst/>
                        </a:rPr>
                        <a:t>Manajemen</a:t>
                      </a:r>
                      <a:endParaRPr lang="nl-N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7125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C4086B-D9AF-417F-BFB0-6D4085210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6E859D3-D22C-41FC-89A7-CA4A452FF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8037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/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905</Words>
  <Application>Microsoft Office PowerPoint</Application>
  <PresentationFormat>On-screen Show (4:3)</PresentationFormat>
  <Paragraphs>166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Bauhaus 93</vt:lpstr>
      <vt:lpstr>Calibri</vt:lpstr>
      <vt:lpstr>Times New Roman</vt:lpstr>
      <vt:lpstr>Wingdings</vt:lpstr>
      <vt:lpstr>Office Theme</vt:lpstr>
      <vt:lpstr>Rakerta 2019   Fakultas Ekonomi Universitas Muhammadiyah Semarang</vt:lpstr>
      <vt:lpstr>PowerPoint Presentation</vt:lpstr>
      <vt:lpstr>Misi</vt:lpstr>
      <vt:lpstr>Tahapan Jangka Panjang</vt:lpstr>
      <vt:lpstr>Program Kerja Satu Tahun Kedepan</vt:lpstr>
      <vt:lpstr>Menuju Fakultas Ekonomi  Yang Unggul</vt:lpstr>
      <vt:lpstr>Capaian Kerjasama</vt:lpstr>
      <vt:lpstr>Penguatan kerjasama Institusional dan personal berguna untuk:</vt:lpstr>
      <vt:lpstr>Meningkatkan jumlah mahasiswa baru Fakultas Ekonomi minimal 450 mahasiswa.</vt:lpstr>
      <vt:lpstr>Membangun branding Fakultas Ekonomi Unimus</vt:lpstr>
      <vt:lpstr>Meningkatkan Kualifikasi Dosen</vt:lpstr>
      <vt:lpstr>Program Kerja Satu Tahun Kedepan</vt:lpstr>
      <vt:lpstr>PowerPoint Presentation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dm_1</dc:creator>
  <cp:lastModifiedBy>User</cp:lastModifiedBy>
  <cp:revision>114</cp:revision>
  <dcterms:created xsi:type="dcterms:W3CDTF">2006-08-16T00:00:00Z</dcterms:created>
  <dcterms:modified xsi:type="dcterms:W3CDTF">2019-04-09T23:13:05Z</dcterms:modified>
</cp:coreProperties>
</file>