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527" r:id="rId2"/>
    <p:sldId id="539" r:id="rId3"/>
    <p:sldId id="557" r:id="rId4"/>
    <p:sldId id="563" r:id="rId5"/>
    <p:sldId id="564" r:id="rId6"/>
    <p:sldId id="565" r:id="rId7"/>
    <p:sldId id="566" r:id="rId8"/>
    <p:sldId id="567" r:id="rId9"/>
    <p:sldId id="568" r:id="rId10"/>
    <p:sldId id="569" r:id="rId11"/>
    <p:sldId id="570" r:id="rId12"/>
    <p:sldId id="571" r:id="rId13"/>
    <p:sldId id="572" r:id="rId14"/>
    <p:sldId id="573" r:id="rId15"/>
  </p:sldIdLst>
  <p:sldSz cx="9144000" cy="6858000" type="screen4x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BACDE4"/>
    <a:srgbClr val="376092"/>
    <a:srgbClr val="A1BBD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>
        <p:scale>
          <a:sx n="37" d="100"/>
          <a:sy n="37" d="100"/>
        </p:scale>
        <p:origin x="-2232" y="-6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Aset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strCache>
            </c:strRef>
          </c:cat>
          <c:val>
            <c:numRef>
              <c:f>Sheet1!$B$2:$B$7</c:f>
              <c:numCache>
                <c:formatCode>#.##0</c:formatCode>
                <c:ptCount val="5"/>
                <c:pt idx="0">
                  <c:v>4216</c:v>
                </c:pt>
                <c:pt idx="1">
                  <c:v>4578</c:v>
                </c:pt>
                <c:pt idx="2">
                  <c:v>5760</c:v>
                </c:pt>
                <c:pt idx="3">
                  <c:v>6473</c:v>
                </c:pt>
                <c:pt idx="4">
                  <c:v>7210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8F8-4ECD-BC44-46F35C0931D1}"/>
            </c:ext>
          </c:extLst>
        </c:ser>
        <c:dLbls>
          <c:showVal val="1"/>
        </c:dLbls>
        <c:gapWidth val="71"/>
        <c:overlap val="-27"/>
        <c:axId val="79209216"/>
        <c:axId val="79210752"/>
      </c:barChart>
      <c:catAx>
        <c:axId val="792092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210752"/>
        <c:crosses val="autoZero"/>
        <c:auto val="1"/>
        <c:lblAlgn val="ctr"/>
        <c:lblOffset val="100"/>
      </c:catAx>
      <c:valAx>
        <c:axId val="79210752"/>
        <c:scaling>
          <c:orientation val="minMax"/>
        </c:scaling>
        <c:delete val="1"/>
        <c:axPos val="l"/>
        <c:numFmt formatCode="#.##0" sourceLinked="1"/>
        <c:majorTickMark val="none"/>
        <c:tickLblPos val="nextTo"/>
        <c:crossAx val="79209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Sheet1!$C$1</c:f>
              <c:strCache>
                <c:ptCount val="1"/>
                <c:pt idx="0">
                  <c:v>Liabilias</c:v>
                </c:pt>
              </c:strCache>
            </c:strRef>
          </c:tx>
          <c:spPr>
            <a:solidFill>
              <a:srgbClr val="1B3448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strCache>
            </c:strRef>
          </c:cat>
          <c:val>
            <c:numRef>
              <c:f>Sheet1!$C$2:$C$7</c:f>
              <c:numCache>
                <c:formatCode>#.##0</c:formatCode>
                <c:ptCount val="5"/>
                <c:pt idx="0">
                  <c:v>3252</c:v>
                </c:pt>
                <c:pt idx="1">
                  <c:v>3488</c:v>
                </c:pt>
                <c:pt idx="2">
                  <c:v>3770</c:v>
                </c:pt>
                <c:pt idx="3">
                  <c:v>4216</c:v>
                </c:pt>
                <c:pt idx="4">
                  <c:v>4831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F42-4D2F-94F2-B778E2860970}"/>
            </c:ext>
          </c:extLst>
        </c:ser>
        <c:dLbls>
          <c:showVal val="1"/>
        </c:dLbls>
        <c:gapWidth val="71"/>
        <c:overlap val="-27"/>
        <c:axId val="79644160"/>
        <c:axId val="79645696"/>
      </c:barChart>
      <c:catAx>
        <c:axId val="7964416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645696"/>
        <c:crosses val="autoZero"/>
        <c:auto val="1"/>
        <c:lblAlgn val="ctr"/>
        <c:lblOffset val="100"/>
      </c:catAx>
      <c:valAx>
        <c:axId val="79645696"/>
        <c:scaling>
          <c:orientation val="minMax"/>
        </c:scaling>
        <c:delete val="1"/>
        <c:axPos val="l"/>
        <c:numFmt formatCode="#.##0" sourceLinked="1"/>
        <c:majorTickMark val="none"/>
        <c:tickLblPos val="nextTo"/>
        <c:crossAx val="79644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Sheet1!$D$1</c:f>
              <c:strCache>
                <c:ptCount val="1"/>
                <c:pt idx="0">
                  <c:v>Ekuitas</c:v>
                </c:pt>
              </c:strCache>
            </c:strRef>
          </c:tx>
          <c:spPr>
            <a:solidFill>
              <a:srgbClr val="1B3448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strCache>
            </c:strRef>
          </c:cat>
          <c:val>
            <c:numRef>
              <c:f>Sheet1!$D$2:$D$7</c:f>
              <c:numCache>
                <c:formatCode>#.##0</c:formatCode>
                <c:ptCount val="5"/>
                <c:pt idx="0" formatCode="General">
                  <c:v>963</c:v>
                </c:pt>
                <c:pt idx="1">
                  <c:v>1090</c:v>
                </c:pt>
                <c:pt idx="2">
                  <c:v>1991</c:v>
                </c:pt>
                <c:pt idx="3">
                  <c:v>2256</c:v>
                </c:pt>
                <c:pt idx="4">
                  <c:v>2380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5BD-4D23-ACDE-C16E0FA95332}"/>
            </c:ext>
          </c:extLst>
        </c:ser>
        <c:dLbls>
          <c:showVal val="1"/>
        </c:dLbls>
        <c:gapWidth val="71"/>
        <c:overlap val="-27"/>
        <c:axId val="79689216"/>
        <c:axId val="79690752"/>
      </c:barChart>
      <c:catAx>
        <c:axId val="796892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690752"/>
        <c:crosses val="autoZero"/>
        <c:auto val="1"/>
        <c:lblAlgn val="ctr"/>
        <c:lblOffset val="100"/>
      </c:catAx>
      <c:valAx>
        <c:axId val="79690752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79689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Sheet1!$E$1</c:f>
              <c:strCache>
                <c:ptCount val="1"/>
                <c:pt idx="0">
                  <c:v>Pendapatan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strCache>
            </c:strRef>
          </c:cat>
          <c:val>
            <c:numRef>
              <c:f>Sheet1!$E$2:$E$7</c:f>
              <c:numCache>
                <c:formatCode>#.##0</c:formatCode>
                <c:ptCount val="5"/>
                <c:pt idx="0">
                  <c:v>1750</c:v>
                </c:pt>
                <c:pt idx="1">
                  <c:v>1955</c:v>
                </c:pt>
                <c:pt idx="2">
                  <c:v>1699</c:v>
                </c:pt>
                <c:pt idx="3">
                  <c:v>1710</c:v>
                </c:pt>
                <c:pt idx="4">
                  <c:v>2027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D87-411B-AFD5-F316952F568A}"/>
            </c:ext>
          </c:extLst>
        </c:ser>
        <c:dLbls>
          <c:showVal val="1"/>
        </c:dLbls>
        <c:gapWidth val="71"/>
        <c:overlap val="-27"/>
        <c:axId val="73460352"/>
        <c:axId val="79888768"/>
      </c:barChart>
      <c:catAx>
        <c:axId val="73460352"/>
        <c:scaling>
          <c:orientation val="minMax"/>
        </c:scaling>
        <c:axPos val="b"/>
        <c:numFmt formatCode="General" sourceLinked="1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888768"/>
        <c:crosses val="autoZero"/>
        <c:auto val="1"/>
        <c:lblAlgn val="ctr"/>
        <c:lblOffset val="100"/>
      </c:catAx>
      <c:valAx>
        <c:axId val="79888768"/>
        <c:scaling>
          <c:orientation val="minMax"/>
          <c:min val="800"/>
        </c:scaling>
        <c:axPos val="l"/>
        <c:numFmt formatCode="#.##0" sourceLinked="1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460352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4.124877796435357E-2"/>
          <c:y val="0.35198010534976493"/>
          <c:w val="0.91750244407129256"/>
          <c:h val="0.5511459787341636"/>
        </c:manualLayout>
      </c:layout>
      <c:barChart>
        <c:barDir val="col"/>
        <c:grouping val="clustered"/>
        <c:ser>
          <c:idx val="0"/>
          <c:order val="0"/>
          <c:tx>
            <c:strRef>
              <c:f>Sheet1!$F$1</c:f>
              <c:strCache>
                <c:ptCount val="1"/>
                <c:pt idx="0">
                  <c:v>Laba Tahun Berjalan</c:v>
                </c:pt>
              </c:strCache>
            </c:strRef>
          </c:tx>
          <c:spPr>
            <a:solidFill>
              <a:srgbClr val="1B3448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5"/>
                <c:pt idx="0">
                  <c:v>116</c:v>
                </c:pt>
                <c:pt idx="1">
                  <c:v>148</c:v>
                </c:pt>
                <c:pt idx="2">
                  <c:v>150</c:v>
                </c:pt>
                <c:pt idx="3">
                  <c:v>176</c:v>
                </c:pt>
                <c:pt idx="4">
                  <c:v>186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EDA-4434-AA96-CC89171B6B2D}"/>
            </c:ext>
          </c:extLst>
        </c:ser>
        <c:dLbls>
          <c:showVal val="1"/>
        </c:dLbls>
        <c:gapWidth val="71"/>
        <c:overlap val="-27"/>
        <c:axId val="80166912"/>
        <c:axId val="80168448"/>
      </c:barChart>
      <c:catAx>
        <c:axId val="8016691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168448"/>
        <c:crosses val="autoZero"/>
        <c:auto val="1"/>
        <c:lblAlgn val="ctr"/>
        <c:lblOffset val="100"/>
      </c:catAx>
      <c:valAx>
        <c:axId val="80168448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80166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2008701371566001"/>
          <c:y val="0.22740746536434839"/>
          <c:w val="0.84835910798066927"/>
          <c:h val="0.71821248857026343"/>
        </c:manualLayout>
      </c:layout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Total Pajak dan Dividen</c:v>
                </c:pt>
              </c:strCache>
            </c:strRef>
          </c:tx>
          <c:spPr>
            <a:solidFill>
              <a:srgbClr val="1B3448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5"/>
                <c:pt idx="0">
                  <c:v>196</c:v>
                </c:pt>
                <c:pt idx="1">
                  <c:v>218</c:v>
                </c:pt>
                <c:pt idx="2">
                  <c:v>213</c:v>
                </c:pt>
                <c:pt idx="3">
                  <c:v>200</c:v>
                </c:pt>
                <c:pt idx="4">
                  <c:v>254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45E-4FDC-9C7A-B5283A329B24}"/>
            </c:ext>
          </c:extLst>
        </c:ser>
        <c:gapWidth val="182"/>
        <c:axId val="79533952"/>
        <c:axId val="79535488"/>
      </c:barChart>
      <c:catAx>
        <c:axId val="79533952"/>
        <c:scaling>
          <c:orientation val="minMax"/>
        </c:scaling>
        <c:axPos val="l"/>
        <c:numFmt formatCode="General" sourceLinked="1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535488"/>
        <c:crosses val="autoZero"/>
        <c:auto val="1"/>
        <c:lblAlgn val="ctr"/>
        <c:lblOffset val="100"/>
      </c:catAx>
      <c:valAx>
        <c:axId val="79535488"/>
        <c:scaling>
          <c:orientation val="minMax"/>
        </c:scaling>
        <c:delete val="1"/>
        <c:axPos val="b"/>
        <c:numFmt formatCode="General" sourceLinked="1"/>
        <c:tickLblPos val="nextTo"/>
        <c:crossAx val="79533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3.5704847425033923E-2"/>
          <c:y val="0.10363124888256217"/>
          <c:w val="0.9214493356649256"/>
          <c:h val="0.76009179398858151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Pajak</c:v>
                </c:pt>
              </c:strCache>
            </c:strRef>
          </c:tx>
          <c:spPr>
            <a:solidFill>
              <a:srgbClr val="1B3448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5"/>
                <c:pt idx="0">
                  <c:v>162</c:v>
                </c:pt>
                <c:pt idx="1">
                  <c:v>178</c:v>
                </c:pt>
                <c:pt idx="2">
                  <c:v>176</c:v>
                </c:pt>
                <c:pt idx="3">
                  <c:v>163</c:v>
                </c:pt>
                <c:pt idx="4">
                  <c:v>211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075-411E-8E70-6A777AB4EF36}"/>
            </c:ext>
          </c:extLst>
        </c:ser>
        <c:dLbls>
          <c:showVal val="1"/>
        </c:dLbls>
        <c:gapWidth val="219"/>
        <c:overlap val="-27"/>
        <c:axId val="80297344"/>
        <c:axId val="80319616"/>
      </c:barChart>
      <c:catAx>
        <c:axId val="80297344"/>
        <c:scaling>
          <c:orientation val="minMax"/>
        </c:scaling>
        <c:axPos val="b"/>
        <c:numFmt formatCode="General" sourceLinked="1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319616"/>
        <c:crosses val="autoZero"/>
        <c:auto val="1"/>
        <c:lblAlgn val="ctr"/>
        <c:lblOffset val="100"/>
      </c:catAx>
      <c:valAx>
        <c:axId val="80319616"/>
        <c:scaling>
          <c:orientation val="minMax"/>
        </c:scaling>
        <c:delete val="1"/>
        <c:axPos val="l"/>
        <c:numFmt formatCode="General" sourceLinked="1"/>
        <c:tickLblPos val="nextTo"/>
        <c:crossAx val="80297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Dividen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Pt>
            <c:idx val="4"/>
            <c:spPr>
              <a:solidFill>
                <a:srgbClr val="1B3448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44E0-4555-8B91-054BD7525B0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5"/>
                <c:pt idx="0">
                  <c:v>34</c:v>
                </c:pt>
                <c:pt idx="1">
                  <c:v>40</c:v>
                </c:pt>
                <c:pt idx="2">
                  <c:v>37</c:v>
                </c:pt>
                <c:pt idx="3">
                  <c:v>37</c:v>
                </c:pt>
                <c:pt idx="4">
                  <c:v>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11B-4423-B2C9-2FD017AD8591}"/>
            </c:ext>
          </c:extLst>
        </c:ser>
        <c:dLbls>
          <c:showVal val="1"/>
        </c:dLbls>
        <c:gapWidth val="219"/>
        <c:overlap val="-27"/>
        <c:axId val="80372480"/>
        <c:axId val="80374016"/>
      </c:barChart>
      <c:catAx>
        <c:axId val="8037248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374016"/>
        <c:crosses val="autoZero"/>
        <c:auto val="1"/>
        <c:lblAlgn val="ctr"/>
        <c:lblOffset val="100"/>
      </c:catAx>
      <c:valAx>
        <c:axId val="80374016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80372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4D689B-51F7-4D8D-935E-0AA4EE34A5DA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B8A81D-2E3E-4088-9EDB-3C8DD726B976}">
      <dgm:prSet phldrT="[Text]" custT="1"/>
      <dgm:spPr>
        <a:solidFill>
          <a:srgbClr val="002060"/>
        </a:solidFill>
        <a:ln>
          <a:solidFill>
            <a:srgbClr val="002060"/>
          </a:solidFill>
        </a:ln>
      </dgm:spPr>
      <dgm:t>
        <a:bodyPr/>
        <a:lstStyle/>
        <a:p>
          <a:endParaRPr lang="en-US" sz="1600" dirty="0">
            <a:latin typeface="Corbel" panose="020B0503020204020204" pitchFamily="34" charset="0"/>
          </a:endParaRPr>
        </a:p>
        <a:p>
          <a:r>
            <a:rPr lang="id-ID" sz="1600" dirty="0">
              <a:latin typeface="Corbel" panose="020B0503020204020204" pitchFamily="34" charset="0"/>
            </a:rPr>
            <a:t>Pemilihan dan penunjukan Direksi dan Dewan Komisaris yang </a:t>
          </a:r>
          <a:r>
            <a:rPr lang="id-ID" sz="1600" i="1" dirty="0">
              <a:latin typeface="Corbel" panose="020B0503020204020204" pitchFamily="34" charset="0"/>
            </a:rPr>
            <a:t>qualied</a:t>
          </a:r>
          <a:endParaRPr lang="en-US" sz="1600" i="1" dirty="0">
            <a:latin typeface="Corbel" panose="020B0503020204020204" pitchFamily="34" charset="0"/>
          </a:endParaRPr>
        </a:p>
      </dgm:t>
    </dgm:pt>
    <dgm:pt modelId="{EB4CAD8D-6E68-439C-AEF3-D0486C108950}" type="parTrans" cxnId="{81C354F1-6E2A-4596-94F1-C8F339197ABC}">
      <dgm:prSet/>
      <dgm:spPr/>
      <dgm:t>
        <a:bodyPr/>
        <a:lstStyle/>
        <a:p>
          <a:endParaRPr lang="en-US" sz="1600">
            <a:latin typeface="Corbel" panose="020B0503020204020204" pitchFamily="34" charset="0"/>
          </a:endParaRPr>
        </a:p>
      </dgm:t>
    </dgm:pt>
    <dgm:pt modelId="{D2F9EB0B-E461-4AB1-9770-9CE1B0336697}" type="sibTrans" cxnId="{81C354F1-6E2A-4596-94F1-C8F339197ABC}">
      <dgm:prSet/>
      <dgm:spPr/>
      <dgm:t>
        <a:bodyPr/>
        <a:lstStyle/>
        <a:p>
          <a:endParaRPr lang="en-US" sz="1600">
            <a:latin typeface="Corbel" panose="020B0503020204020204" pitchFamily="34" charset="0"/>
          </a:endParaRPr>
        </a:p>
      </dgm:t>
    </dgm:pt>
    <dgm:pt modelId="{6189C543-B359-4D17-9DCD-291B93998364}">
      <dgm:prSet phldrT="[Text]" custT="1"/>
      <dgm:spPr>
        <a:solidFill>
          <a:srgbClr val="002060"/>
        </a:solidFill>
        <a:ln>
          <a:solidFill>
            <a:srgbClr val="002060"/>
          </a:solidFill>
        </a:ln>
      </dgm:spPr>
      <dgm:t>
        <a:bodyPr/>
        <a:lstStyle/>
        <a:p>
          <a:r>
            <a:rPr lang="id-ID" sz="1600" dirty="0">
              <a:latin typeface="Corbel" panose="020B0503020204020204" pitchFamily="34" charset="0"/>
            </a:rPr>
            <a:t>Dukungan penuh melalui kebijakan RKAP dan Kinerja</a:t>
          </a:r>
          <a:endParaRPr lang="en-US" sz="1600" dirty="0">
            <a:latin typeface="Corbel" panose="020B0503020204020204" pitchFamily="34" charset="0"/>
          </a:endParaRPr>
        </a:p>
      </dgm:t>
    </dgm:pt>
    <dgm:pt modelId="{DDA19B2E-4F2B-4F23-9807-31F569E00E95}" type="parTrans" cxnId="{88E753B9-3CBB-4458-909A-7053522296FD}">
      <dgm:prSet/>
      <dgm:spPr/>
      <dgm:t>
        <a:bodyPr/>
        <a:lstStyle/>
        <a:p>
          <a:endParaRPr lang="en-US" sz="1600">
            <a:latin typeface="Corbel" panose="020B0503020204020204" pitchFamily="34" charset="0"/>
          </a:endParaRPr>
        </a:p>
      </dgm:t>
    </dgm:pt>
    <dgm:pt modelId="{3F593A62-1429-4C3A-B6AC-CD41BC4F0D0D}" type="sibTrans" cxnId="{88E753B9-3CBB-4458-909A-7053522296FD}">
      <dgm:prSet/>
      <dgm:spPr/>
      <dgm:t>
        <a:bodyPr/>
        <a:lstStyle/>
        <a:p>
          <a:endParaRPr lang="en-US" sz="1600">
            <a:latin typeface="Corbel" panose="020B0503020204020204" pitchFamily="34" charset="0"/>
          </a:endParaRPr>
        </a:p>
      </dgm:t>
    </dgm:pt>
    <dgm:pt modelId="{6C6F68C6-8D8B-4119-98DE-1F3E741DDA04}">
      <dgm:prSet phldrT="[Text]" custT="1"/>
      <dgm:spPr>
        <a:solidFill>
          <a:srgbClr val="002060"/>
        </a:solidFill>
        <a:ln>
          <a:solidFill>
            <a:srgbClr val="002060"/>
          </a:solidFill>
        </a:ln>
      </dgm:spPr>
      <dgm:t>
        <a:bodyPr/>
        <a:lstStyle/>
        <a:p>
          <a:endParaRPr lang="en-US" sz="1600" dirty="0">
            <a:latin typeface="Corbel" panose="020B0503020204020204" pitchFamily="34" charset="0"/>
          </a:endParaRPr>
        </a:p>
        <a:p>
          <a:r>
            <a:rPr lang="id-ID" sz="1600" dirty="0">
              <a:latin typeface="Corbel" panose="020B0503020204020204" pitchFamily="34" charset="0"/>
            </a:rPr>
            <a:t>Monitoring berkala dan supervisi BUMN dalam pencapaian kinerja</a:t>
          </a:r>
          <a:endParaRPr lang="en-US" sz="1600" dirty="0">
            <a:latin typeface="Corbel" panose="020B0503020204020204" pitchFamily="34" charset="0"/>
          </a:endParaRPr>
        </a:p>
      </dgm:t>
    </dgm:pt>
    <dgm:pt modelId="{47EA6D3B-41AA-4BE2-B1D9-54719B965A4D}" type="parTrans" cxnId="{90DC3458-1623-4216-B66E-021236442270}">
      <dgm:prSet/>
      <dgm:spPr/>
      <dgm:t>
        <a:bodyPr/>
        <a:lstStyle/>
        <a:p>
          <a:endParaRPr lang="en-US" sz="1600">
            <a:latin typeface="Corbel" panose="020B0503020204020204" pitchFamily="34" charset="0"/>
          </a:endParaRPr>
        </a:p>
      </dgm:t>
    </dgm:pt>
    <dgm:pt modelId="{FA15CD9B-26CD-400B-80BE-E33C143BEC31}" type="sibTrans" cxnId="{90DC3458-1623-4216-B66E-021236442270}">
      <dgm:prSet/>
      <dgm:spPr/>
      <dgm:t>
        <a:bodyPr/>
        <a:lstStyle/>
        <a:p>
          <a:endParaRPr lang="en-US" sz="1600">
            <a:latin typeface="Corbel" panose="020B0503020204020204" pitchFamily="34" charset="0"/>
          </a:endParaRPr>
        </a:p>
      </dgm:t>
    </dgm:pt>
    <dgm:pt modelId="{EDC5D145-0219-47C6-A27E-C4FD6F328ACF}">
      <dgm:prSet phldrT="[Text]" custT="1"/>
      <dgm:spPr>
        <a:solidFill>
          <a:srgbClr val="002060"/>
        </a:solidFill>
        <a:ln>
          <a:solidFill>
            <a:srgbClr val="002060"/>
          </a:solidFill>
        </a:ln>
      </dgm:spPr>
      <dgm:t>
        <a:bodyPr/>
        <a:lstStyle/>
        <a:p>
          <a:r>
            <a:rPr lang="en-US" sz="1600" dirty="0">
              <a:latin typeface="Corbel" panose="020B0503020204020204" pitchFamily="34" charset="0"/>
            </a:rPr>
            <a:t> </a:t>
          </a:r>
        </a:p>
        <a:p>
          <a:r>
            <a:rPr lang="id-ID" sz="1600" dirty="0">
              <a:latin typeface="Corbel" panose="020B0503020204020204" pitchFamily="34" charset="0"/>
            </a:rPr>
            <a:t>Sistem </a:t>
          </a:r>
          <a:r>
            <a:rPr lang="id-ID" sz="1600" i="1" dirty="0">
              <a:latin typeface="Corbel" panose="020B0503020204020204" pitchFamily="34" charset="0"/>
            </a:rPr>
            <a:t>reward</a:t>
          </a:r>
          <a:r>
            <a:rPr lang="id-ID" sz="1600" dirty="0">
              <a:latin typeface="Corbel" panose="020B0503020204020204" pitchFamily="34" charset="0"/>
            </a:rPr>
            <a:t> dan </a:t>
          </a:r>
          <a:r>
            <a:rPr lang="id-ID" sz="1600" i="1" dirty="0">
              <a:latin typeface="Corbel" panose="020B0503020204020204" pitchFamily="34" charset="0"/>
            </a:rPr>
            <a:t>punishment</a:t>
          </a:r>
          <a:r>
            <a:rPr lang="id-ID" sz="1600" dirty="0">
              <a:latin typeface="Corbel" panose="020B0503020204020204" pitchFamily="34" charset="0"/>
            </a:rPr>
            <a:t> yang jelas</a:t>
          </a:r>
          <a:endParaRPr lang="en-US" sz="1600" dirty="0">
            <a:latin typeface="Corbel" panose="020B0503020204020204" pitchFamily="34" charset="0"/>
          </a:endParaRPr>
        </a:p>
      </dgm:t>
    </dgm:pt>
    <dgm:pt modelId="{041FD21C-CC4A-48BB-A767-ED03309AEC3A}" type="parTrans" cxnId="{BBB6DC6F-00EC-47A7-B7FF-1945A0395C13}">
      <dgm:prSet/>
      <dgm:spPr/>
      <dgm:t>
        <a:bodyPr/>
        <a:lstStyle/>
        <a:p>
          <a:endParaRPr lang="en-US" sz="1600">
            <a:latin typeface="Corbel" panose="020B0503020204020204" pitchFamily="34" charset="0"/>
          </a:endParaRPr>
        </a:p>
      </dgm:t>
    </dgm:pt>
    <dgm:pt modelId="{314303FE-2AE6-41C0-B006-4736DB488D5A}" type="sibTrans" cxnId="{BBB6DC6F-00EC-47A7-B7FF-1945A0395C13}">
      <dgm:prSet/>
      <dgm:spPr/>
      <dgm:t>
        <a:bodyPr/>
        <a:lstStyle/>
        <a:p>
          <a:endParaRPr lang="en-US" sz="1600">
            <a:latin typeface="Corbel" panose="020B0503020204020204" pitchFamily="34" charset="0"/>
          </a:endParaRPr>
        </a:p>
      </dgm:t>
    </dgm:pt>
    <dgm:pt modelId="{2B653470-A4BB-4EAA-BD64-45131AFAF29B}">
      <dgm:prSet phldrT="[Text]" custT="1"/>
      <dgm:spPr>
        <a:solidFill>
          <a:srgbClr val="002060"/>
        </a:solidFill>
        <a:ln>
          <a:solidFill>
            <a:srgbClr val="002060"/>
          </a:solidFill>
        </a:ln>
      </dgm:spPr>
      <dgm:t>
        <a:bodyPr/>
        <a:lstStyle/>
        <a:p>
          <a:endParaRPr lang="en-US" sz="1600" dirty="0">
            <a:latin typeface="Corbel" panose="020B0503020204020204" pitchFamily="34" charset="0"/>
          </a:endParaRPr>
        </a:p>
        <a:p>
          <a:r>
            <a:rPr lang="id-ID" sz="1600" dirty="0">
              <a:latin typeface="Corbel" panose="020B0503020204020204" pitchFamily="34" charset="0"/>
            </a:rPr>
            <a:t>Dukungan penuh melalui fungsi koordinasi dengan stakeholder/</a:t>
          </a:r>
          <a:r>
            <a:rPr lang="en-US" sz="1600" dirty="0">
              <a:latin typeface="Corbel" panose="020B0503020204020204" pitchFamily="34" charset="0"/>
            </a:rPr>
            <a:t> </a:t>
          </a:r>
          <a:r>
            <a:rPr lang="id-ID" sz="1600" dirty="0">
              <a:latin typeface="Corbel" panose="020B0503020204020204" pitchFamily="34" charset="0"/>
            </a:rPr>
            <a:t>instansi terkait</a:t>
          </a:r>
          <a:endParaRPr lang="en-US" sz="1600" dirty="0">
            <a:latin typeface="Corbel" panose="020B0503020204020204" pitchFamily="34" charset="0"/>
          </a:endParaRPr>
        </a:p>
      </dgm:t>
    </dgm:pt>
    <dgm:pt modelId="{53480B9C-C78B-43B4-946A-86D26EE60A54}" type="parTrans" cxnId="{AD24A8B0-AC5C-49E9-9209-A6CD69014E09}">
      <dgm:prSet/>
      <dgm:spPr/>
      <dgm:t>
        <a:bodyPr/>
        <a:lstStyle/>
        <a:p>
          <a:endParaRPr lang="en-US" sz="1600">
            <a:latin typeface="Corbel" panose="020B0503020204020204" pitchFamily="34" charset="0"/>
          </a:endParaRPr>
        </a:p>
      </dgm:t>
    </dgm:pt>
    <dgm:pt modelId="{52E1AC47-D4E1-44CC-B944-BC97B8F28A05}" type="sibTrans" cxnId="{AD24A8B0-AC5C-49E9-9209-A6CD69014E09}">
      <dgm:prSet/>
      <dgm:spPr/>
      <dgm:t>
        <a:bodyPr/>
        <a:lstStyle/>
        <a:p>
          <a:endParaRPr lang="en-US" sz="1600">
            <a:latin typeface="Corbel" panose="020B0503020204020204" pitchFamily="34" charset="0"/>
          </a:endParaRPr>
        </a:p>
      </dgm:t>
    </dgm:pt>
    <dgm:pt modelId="{92A8F9EE-04AE-42EF-BBBE-E1CC7AC235FC}" type="pres">
      <dgm:prSet presAssocID="{2B4D689B-51F7-4D8D-935E-0AA4EE34A5D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BFEDACA3-E0F2-4B42-9047-41FB70772D85}" type="pres">
      <dgm:prSet presAssocID="{9CB8A81D-2E3E-4088-9EDB-3C8DD726B976}" presName="node" presStyleLbl="node1" presStyleIdx="0" presStyleCnt="5" custLinFactNeighborY="25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9E79DB5-85AA-4338-ABA2-427DCAC76102}" type="pres">
      <dgm:prSet presAssocID="{D2F9EB0B-E461-4AB1-9770-9CE1B0336697}" presName="sibTrans" presStyleCnt="0"/>
      <dgm:spPr/>
    </dgm:pt>
    <dgm:pt modelId="{7CBD6BF8-0392-4F2F-BE86-5A4F6ECD041F}" type="pres">
      <dgm:prSet presAssocID="{6189C543-B359-4D17-9DCD-291B9399836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90DB734-A584-467F-A548-AE3D340C35DD}" type="pres">
      <dgm:prSet presAssocID="{3F593A62-1429-4C3A-B6AC-CD41BC4F0D0D}" presName="sibTrans" presStyleCnt="0"/>
      <dgm:spPr/>
    </dgm:pt>
    <dgm:pt modelId="{28D70FEF-C174-4B17-8DF0-685A662B02FC}" type="pres">
      <dgm:prSet presAssocID="{6C6F68C6-8D8B-4119-98DE-1F3E741DDA04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92903A0-660B-4C1C-896D-504778E9ADB6}" type="pres">
      <dgm:prSet presAssocID="{FA15CD9B-26CD-400B-80BE-E33C143BEC31}" presName="sibTrans" presStyleCnt="0"/>
      <dgm:spPr/>
    </dgm:pt>
    <dgm:pt modelId="{08EECE95-24BE-4492-A1AD-675417AD7611}" type="pres">
      <dgm:prSet presAssocID="{2B653470-A4BB-4EAA-BD64-45131AFAF29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5BC6D1E-2C48-45B4-A18C-143BB1696D74}" type="pres">
      <dgm:prSet presAssocID="{52E1AC47-D4E1-44CC-B944-BC97B8F28A05}" presName="sibTrans" presStyleCnt="0"/>
      <dgm:spPr/>
    </dgm:pt>
    <dgm:pt modelId="{E396408B-8F07-428E-8D92-E31BB3627664}" type="pres">
      <dgm:prSet presAssocID="{EDC5D145-0219-47C6-A27E-C4FD6F328AC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A2165602-BD5B-402B-8E8C-F596443B6D19}" type="presOf" srcId="{9CB8A81D-2E3E-4088-9EDB-3C8DD726B976}" destId="{BFEDACA3-E0F2-4B42-9047-41FB70772D85}" srcOrd="0" destOrd="0" presId="urn:microsoft.com/office/officeart/2005/8/layout/hList6"/>
    <dgm:cxn modelId="{81C354F1-6E2A-4596-94F1-C8F339197ABC}" srcId="{2B4D689B-51F7-4D8D-935E-0AA4EE34A5DA}" destId="{9CB8A81D-2E3E-4088-9EDB-3C8DD726B976}" srcOrd="0" destOrd="0" parTransId="{EB4CAD8D-6E68-439C-AEF3-D0486C108950}" sibTransId="{D2F9EB0B-E461-4AB1-9770-9CE1B0336697}"/>
    <dgm:cxn modelId="{BBB6DC6F-00EC-47A7-B7FF-1945A0395C13}" srcId="{2B4D689B-51F7-4D8D-935E-0AA4EE34A5DA}" destId="{EDC5D145-0219-47C6-A27E-C4FD6F328ACF}" srcOrd="4" destOrd="0" parTransId="{041FD21C-CC4A-48BB-A767-ED03309AEC3A}" sibTransId="{314303FE-2AE6-41C0-B006-4736DB488D5A}"/>
    <dgm:cxn modelId="{917FE05F-825B-4780-9236-125AFA1A43F3}" type="presOf" srcId="{6C6F68C6-8D8B-4119-98DE-1F3E741DDA04}" destId="{28D70FEF-C174-4B17-8DF0-685A662B02FC}" srcOrd="0" destOrd="0" presId="urn:microsoft.com/office/officeart/2005/8/layout/hList6"/>
    <dgm:cxn modelId="{6C3B89B1-A387-463F-A48F-8ECD16110F54}" type="presOf" srcId="{2B4D689B-51F7-4D8D-935E-0AA4EE34A5DA}" destId="{92A8F9EE-04AE-42EF-BBBE-E1CC7AC235FC}" srcOrd="0" destOrd="0" presId="urn:microsoft.com/office/officeart/2005/8/layout/hList6"/>
    <dgm:cxn modelId="{CAC97D0A-8FC5-4597-B816-F2DE918AE734}" type="presOf" srcId="{6189C543-B359-4D17-9DCD-291B93998364}" destId="{7CBD6BF8-0392-4F2F-BE86-5A4F6ECD041F}" srcOrd="0" destOrd="0" presId="urn:microsoft.com/office/officeart/2005/8/layout/hList6"/>
    <dgm:cxn modelId="{AE60C365-64F0-4633-AA71-DCC7E911CA21}" type="presOf" srcId="{EDC5D145-0219-47C6-A27E-C4FD6F328ACF}" destId="{E396408B-8F07-428E-8D92-E31BB3627664}" srcOrd="0" destOrd="0" presId="urn:microsoft.com/office/officeart/2005/8/layout/hList6"/>
    <dgm:cxn modelId="{AD24A8B0-AC5C-49E9-9209-A6CD69014E09}" srcId="{2B4D689B-51F7-4D8D-935E-0AA4EE34A5DA}" destId="{2B653470-A4BB-4EAA-BD64-45131AFAF29B}" srcOrd="3" destOrd="0" parTransId="{53480B9C-C78B-43B4-946A-86D26EE60A54}" sibTransId="{52E1AC47-D4E1-44CC-B944-BC97B8F28A05}"/>
    <dgm:cxn modelId="{90DC3458-1623-4216-B66E-021236442270}" srcId="{2B4D689B-51F7-4D8D-935E-0AA4EE34A5DA}" destId="{6C6F68C6-8D8B-4119-98DE-1F3E741DDA04}" srcOrd="2" destOrd="0" parTransId="{47EA6D3B-41AA-4BE2-B1D9-54719B965A4D}" sibTransId="{FA15CD9B-26CD-400B-80BE-E33C143BEC31}"/>
    <dgm:cxn modelId="{5C0BA2C1-B48A-4D4E-8916-4A83D3A213EB}" type="presOf" srcId="{2B653470-A4BB-4EAA-BD64-45131AFAF29B}" destId="{08EECE95-24BE-4492-A1AD-675417AD7611}" srcOrd="0" destOrd="0" presId="urn:microsoft.com/office/officeart/2005/8/layout/hList6"/>
    <dgm:cxn modelId="{88E753B9-3CBB-4458-909A-7053522296FD}" srcId="{2B4D689B-51F7-4D8D-935E-0AA4EE34A5DA}" destId="{6189C543-B359-4D17-9DCD-291B93998364}" srcOrd="1" destOrd="0" parTransId="{DDA19B2E-4F2B-4F23-9807-31F569E00E95}" sibTransId="{3F593A62-1429-4C3A-B6AC-CD41BC4F0D0D}"/>
    <dgm:cxn modelId="{38E4F4CC-9283-49FE-B58E-30681611E3DB}" type="presParOf" srcId="{92A8F9EE-04AE-42EF-BBBE-E1CC7AC235FC}" destId="{BFEDACA3-E0F2-4B42-9047-41FB70772D85}" srcOrd="0" destOrd="0" presId="urn:microsoft.com/office/officeart/2005/8/layout/hList6"/>
    <dgm:cxn modelId="{3BDC307E-8C8A-425A-BD82-0ADF7BB4038C}" type="presParOf" srcId="{92A8F9EE-04AE-42EF-BBBE-E1CC7AC235FC}" destId="{E9E79DB5-85AA-4338-ABA2-427DCAC76102}" srcOrd="1" destOrd="0" presId="urn:microsoft.com/office/officeart/2005/8/layout/hList6"/>
    <dgm:cxn modelId="{95B8EE30-4B2A-460A-A3FB-A35778C436DA}" type="presParOf" srcId="{92A8F9EE-04AE-42EF-BBBE-E1CC7AC235FC}" destId="{7CBD6BF8-0392-4F2F-BE86-5A4F6ECD041F}" srcOrd="2" destOrd="0" presId="urn:microsoft.com/office/officeart/2005/8/layout/hList6"/>
    <dgm:cxn modelId="{74FC18E2-D66F-46AB-BEF9-A132799EDEF1}" type="presParOf" srcId="{92A8F9EE-04AE-42EF-BBBE-E1CC7AC235FC}" destId="{F90DB734-A584-467F-A548-AE3D340C35DD}" srcOrd="3" destOrd="0" presId="urn:microsoft.com/office/officeart/2005/8/layout/hList6"/>
    <dgm:cxn modelId="{A742238B-1EBA-492F-8A61-6E4E92847F1D}" type="presParOf" srcId="{92A8F9EE-04AE-42EF-BBBE-E1CC7AC235FC}" destId="{28D70FEF-C174-4B17-8DF0-685A662B02FC}" srcOrd="4" destOrd="0" presId="urn:microsoft.com/office/officeart/2005/8/layout/hList6"/>
    <dgm:cxn modelId="{5CEB8131-FC16-43A6-B69D-0C8663FE9B51}" type="presParOf" srcId="{92A8F9EE-04AE-42EF-BBBE-E1CC7AC235FC}" destId="{592903A0-660B-4C1C-896D-504778E9ADB6}" srcOrd="5" destOrd="0" presId="urn:microsoft.com/office/officeart/2005/8/layout/hList6"/>
    <dgm:cxn modelId="{9759BB8F-0E83-4E11-92DE-D39A6D39FADB}" type="presParOf" srcId="{92A8F9EE-04AE-42EF-BBBE-E1CC7AC235FC}" destId="{08EECE95-24BE-4492-A1AD-675417AD7611}" srcOrd="6" destOrd="0" presId="urn:microsoft.com/office/officeart/2005/8/layout/hList6"/>
    <dgm:cxn modelId="{1051170D-B5F6-4617-936D-BDA10914A231}" type="presParOf" srcId="{92A8F9EE-04AE-42EF-BBBE-E1CC7AC235FC}" destId="{C5BC6D1E-2C48-45B4-A18C-143BB1696D74}" srcOrd="7" destOrd="0" presId="urn:microsoft.com/office/officeart/2005/8/layout/hList6"/>
    <dgm:cxn modelId="{0AAD42EE-E167-4801-A0EB-E393C149499E}" type="presParOf" srcId="{92A8F9EE-04AE-42EF-BBBE-E1CC7AC235FC}" destId="{E396408B-8F07-428E-8D92-E31BB3627664}" srcOrd="8" destOrd="0" presId="urn:microsoft.com/office/officeart/2005/8/layout/hList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2D2EFE-43C1-4A8B-8F8F-AC2BCB729885}" type="datetimeFigureOut">
              <a:rPr lang="id-ID" smtClean="0"/>
              <a:pPr/>
              <a:t>05/10/2018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A2803-E4CF-4093-ADBD-D4DA1B36CEC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971984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20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66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881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101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32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54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762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51F21-94A4-FA4E-948F-233588C14558}" type="datetime1">
              <a:rPr lang="id-ID"/>
              <a:pPr>
                <a:defRPr/>
              </a:pPr>
              <a:t>05/10/2018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B4E85-DBAF-8A4A-A448-F33D84734796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  <p:pic>
        <p:nvPicPr>
          <p:cNvPr id="7" name="Picture 10" descr="D:\Data Kantor 2014\Not Organized Yet\PLN from WBY\addad.jpeg">
            <a:extLst>
              <a:ext uri="{FF2B5EF4-FFF2-40B4-BE49-F238E27FC236}">
                <a16:creationId xmlns:a16="http://schemas.microsoft.com/office/drawing/2014/main" xmlns="" id="{B38F03F9-E866-47EC-93EE-5F0676DDB96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51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156E68A-2F3E-4295-9553-185C48CFF2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939" y="196426"/>
            <a:ext cx="1607599" cy="1155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Image result for bumn hadir untuk negeri">
            <a:extLst>
              <a:ext uri="{FF2B5EF4-FFF2-40B4-BE49-F238E27FC236}">
                <a16:creationId xmlns:a16="http://schemas.microsoft.com/office/drawing/2014/main" xmlns="" id="{A03C66C1-55C1-4112-8BF9-D2ADE307F8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06829" y="423018"/>
            <a:ext cx="1909232" cy="58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26497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DC126-D198-724D-A00B-860BC19F9F59}" type="datetime1">
              <a:rPr lang="id-ID"/>
              <a:pPr>
                <a:defRPr/>
              </a:pPr>
              <a:t>05/10/2018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5689C-134A-724F-BB59-E9EEAD934629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xmlns="" val="3555548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3692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1pPr>
            <a:lvl2pPr marL="422026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2pPr>
            <a:lvl3pPr marL="844050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3pPr>
            <a:lvl4pPr marL="1266076" indent="0">
              <a:buNone/>
              <a:defRPr sz="1293">
                <a:solidFill>
                  <a:schemeClr val="tx1">
                    <a:tint val="75000"/>
                  </a:schemeClr>
                </a:solidFill>
              </a:defRPr>
            </a:lvl4pPr>
            <a:lvl5pPr marL="1688101" indent="0">
              <a:buNone/>
              <a:defRPr sz="1293">
                <a:solidFill>
                  <a:schemeClr val="tx1">
                    <a:tint val="75000"/>
                  </a:schemeClr>
                </a:solidFill>
              </a:defRPr>
            </a:lvl5pPr>
            <a:lvl6pPr marL="2110127" indent="0">
              <a:buNone/>
              <a:defRPr sz="1293">
                <a:solidFill>
                  <a:schemeClr val="tx1">
                    <a:tint val="75000"/>
                  </a:schemeClr>
                </a:solidFill>
              </a:defRPr>
            </a:lvl6pPr>
            <a:lvl7pPr marL="2532152" indent="0">
              <a:buNone/>
              <a:defRPr sz="1293">
                <a:solidFill>
                  <a:schemeClr val="tx1">
                    <a:tint val="75000"/>
                  </a:schemeClr>
                </a:solidFill>
              </a:defRPr>
            </a:lvl7pPr>
            <a:lvl8pPr marL="2954177" indent="0">
              <a:buNone/>
              <a:defRPr sz="1293">
                <a:solidFill>
                  <a:schemeClr val="tx1">
                    <a:tint val="75000"/>
                  </a:schemeClr>
                </a:solidFill>
              </a:defRPr>
            </a:lvl8pPr>
            <a:lvl9pPr marL="3376203" indent="0">
              <a:buNone/>
              <a:defRPr sz="129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F4F21-1859-D24A-832B-F346457B67E9}" type="datetime1">
              <a:rPr lang="id-ID"/>
              <a:pPr>
                <a:defRPr/>
              </a:pPr>
              <a:t>05/10/2018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D561C-92CD-E042-92DA-4AE8EBA0D5B0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xmlns="" val="3549773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584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584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ABE62-26CA-004E-9259-01C9542CCCE9}" type="datetime1">
              <a:rPr lang="id-ID"/>
              <a:pPr>
                <a:defRPr/>
              </a:pPr>
              <a:t>05/10/2018</a:t>
            </a:fld>
            <a:endParaRPr lang="id-ID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60DE6-2A3B-BC48-A99D-FD055657084A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xmlns="" val="2029219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7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26" indent="0">
              <a:buNone/>
              <a:defRPr sz="1846" b="1"/>
            </a:lvl2pPr>
            <a:lvl3pPr marL="844050" indent="0">
              <a:buNone/>
              <a:defRPr sz="1662" b="1"/>
            </a:lvl3pPr>
            <a:lvl4pPr marL="1266076" indent="0">
              <a:buNone/>
              <a:defRPr sz="1477" b="1"/>
            </a:lvl4pPr>
            <a:lvl5pPr marL="1688101" indent="0">
              <a:buNone/>
              <a:defRPr sz="1477" b="1"/>
            </a:lvl5pPr>
            <a:lvl6pPr marL="2110127" indent="0">
              <a:buNone/>
              <a:defRPr sz="1477" b="1"/>
            </a:lvl6pPr>
            <a:lvl7pPr marL="2532152" indent="0">
              <a:buNone/>
              <a:defRPr sz="1477" b="1"/>
            </a:lvl7pPr>
            <a:lvl8pPr marL="2954177" indent="0">
              <a:buNone/>
              <a:defRPr sz="1477" b="1"/>
            </a:lvl8pPr>
            <a:lvl9pPr marL="3376203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7" cy="3951289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6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26" indent="0">
              <a:buNone/>
              <a:defRPr sz="1846" b="1"/>
            </a:lvl2pPr>
            <a:lvl3pPr marL="844050" indent="0">
              <a:buNone/>
              <a:defRPr sz="1662" b="1"/>
            </a:lvl3pPr>
            <a:lvl4pPr marL="1266076" indent="0">
              <a:buNone/>
              <a:defRPr sz="1477" b="1"/>
            </a:lvl4pPr>
            <a:lvl5pPr marL="1688101" indent="0">
              <a:buNone/>
              <a:defRPr sz="1477" b="1"/>
            </a:lvl5pPr>
            <a:lvl6pPr marL="2110127" indent="0">
              <a:buNone/>
              <a:defRPr sz="1477" b="1"/>
            </a:lvl6pPr>
            <a:lvl7pPr marL="2532152" indent="0">
              <a:buNone/>
              <a:defRPr sz="1477" b="1"/>
            </a:lvl7pPr>
            <a:lvl8pPr marL="2954177" indent="0">
              <a:buNone/>
              <a:defRPr sz="1477" b="1"/>
            </a:lvl8pPr>
            <a:lvl9pPr marL="3376203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6" cy="3951289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76E99-AD1C-E645-8336-264ED2CB8507}" type="datetime1">
              <a:rPr lang="id-ID"/>
              <a:pPr>
                <a:defRPr/>
              </a:pPr>
              <a:t>05/10/2018</a:t>
            </a:fld>
            <a:endParaRPr lang="id-ID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8B818-6E60-F945-A80E-68D206A9F31D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xmlns="" val="141429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EECE6-05FB-7040-8796-39C24A90EDDC}" type="datetime1">
              <a:rPr lang="id-ID"/>
              <a:pPr>
                <a:defRPr/>
              </a:pPr>
              <a:t>05/10/2018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03983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D:\Data Kantor 2014\Not Organized Yet\PLN from WBY\addad.jpeg"/>
          <p:cNvPicPr>
            <a:picLocks noChangeAspect="1" noChangeArrowheads="1"/>
          </p:cNvPicPr>
          <p:nvPr userDrawn="1"/>
        </p:nvPicPr>
        <p:blipFill>
          <a:blip r:embed="rId2" cstate="print">
            <a:lum brigh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51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ound Single Corner Rectangle 2"/>
          <p:cNvSpPr/>
          <p:nvPr userDrawn="1"/>
        </p:nvSpPr>
        <p:spPr>
          <a:xfrm rot="16200000">
            <a:off x="8674981" y="6397696"/>
            <a:ext cx="459959" cy="492480"/>
          </a:xfrm>
          <a:prstGeom prst="round1Rect">
            <a:avLst>
              <a:gd name="adj" fmla="val 39695"/>
            </a:avLst>
          </a:prstGeom>
          <a:solidFill>
            <a:srgbClr val="EC700A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en-US" sz="1633" kern="0">
              <a:solidFill>
                <a:prstClr val="black"/>
              </a:solidFill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1"/>
          <p:cNvSpPr txBox="1">
            <a:spLocks/>
          </p:cNvSpPr>
          <p:nvPr userDrawn="1"/>
        </p:nvSpPr>
        <p:spPr bwMode="auto">
          <a:xfrm>
            <a:off x="6963840" y="6417139"/>
            <a:ext cx="2132640" cy="364466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defRPr/>
            </a:pPr>
            <a:fld id="{1CC8244A-EC2F-F14D-8EAC-7144269CA0DF}" type="slidenum">
              <a:rPr lang="id-ID" altLang="en-US" sz="1089" b="1" smtClean="0">
                <a:solidFill>
                  <a:srgbClr val="404040"/>
                </a:solidFill>
                <a:latin typeface="Calibri" charset="0"/>
              </a:rPr>
              <a:pPr algn="r" eaLnBrk="1" hangingPunct="1">
                <a:defRPr/>
              </a:pPr>
              <a:t>‹#›</a:t>
            </a:fld>
            <a:endParaRPr lang="id-ID" altLang="en-US" sz="1089" b="1">
              <a:solidFill>
                <a:srgbClr val="404040"/>
              </a:solidFill>
              <a:latin typeface="Calibri" charset="0"/>
            </a:endParaRPr>
          </a:p>
        </p:txBody>
      </p:sp>
      <p:pic>
        <p:nvPicPr>
          <p:cNvPr id="5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6000" y="6305731"/>
            <a:ext cx="1660320" cy="526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31E4B-4DDC-D541-AEEC-D5E538C93441}" type="datetime1">
              <a:rPr lang="id-ID"/>
              <a:pPr>
                <a:defRPr/>
              </a:pPr>
              <a:t>05/10/2018</a:t>
            </a:fld>
            <a:endParaRPr lang="id-ID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767496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1"/>
            <a:ext cx="3008313" cy="1162050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2" y="273052"/>
            <a:ext cx="5111750" cy="5853113"/>
          </a:xfrm>
        </p:spPr>
        <p:txBody>
          <a:bodyPr/>
          <a:lstStyle>
            <a:lvl1pPr>
              <a:defRPr sz="2954"/>
            </a:lvl1pPr>
            <a:lvl2pPr>
              <a:defRPr sz="2584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293"/>
            </a:lvl1pPr>
            <a:lvl2pPr marL="422026" indent="0">
              <a:buNone/>
              <a:defRPr sz="1108"/>
            </a:lvl2pPr>
            <a:lvl3pPr marL="844050" indent="0">
              <a:buNone/>
              <a:defRPr sz="923"/>
            </a:lvl3pPr>
            <a:lvl4pPr marL="1266076" indent="0">
              <a:buNone/>
              <a:defRPr sz="831"/>
            </a:lvl4pPr>
            <a:lvl5pPr marL="1688101" indent="0">
              <a:buNone/>
              <a:defRPr sz="831"/>
            </a:lvl5pPr>
            <a:lvl6pPr marL="2110127" indent="0">
              <a:buNone/>
              <a:defRPr sz="831"/>
            </a:lvl6pPr>
            <a:lvl7pPr marL="2532152" indent="0">
              <a:buNone/>
              <a:defRPr sz="831"/>
            </a:lvl7pPr>
            <a:lvl8pPr marL="2954177" indent="0">
              <a:buNone/>
              <a:defRPr sz="831"/>
            </a:lvl8pPr>
            <a:lvl9pPr marL="3376203" indent="0">
              <a:buNone/>
              <a:defRPr sz="83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A05F2-79E0-F846-8D59-0C67E002F2E0}" type="datetime1">
              <a:rPr lang="id-ID"/>
              <a:pPr>
                <a:defRPr/>
              </a:pPr>
              <a:t>05/10/2018</a:t>
            </a:fld>
            <a:endParaRPr lang="id-ID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ABC94-0EF8-EA45-AB8A-54D9B194E87A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xmlns="" val="3031626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954"/>
            </a:lvl1pPr>
            <a:lvl2pPr marL="422026" indent="0">
              <a:buNone/>
              <a:defRPr sz="2584"/>
            </a:lvl2pPr>
            <a:lvl3pPr marL="844050" indent="0">
              <a:buNone/>
              <a:defRPr sz="2215"/>
            </a:lvl3pPr>
            <a:lvl4pPr marL="1266076" indent="0">
              <a:buNone/>
              <a:defRPr sz="1846"/>
            </a:lvl4pPr>
            <a:lvl5pPr marL="1688101" indent="0">
              <a:buNone/>
              <a:defRPr sz="1846"/>
            </a:lvl5pPr>
            <a:lvl6pPr marL="2110127" indent="0">
              <a:buNone/>
              <a:defRPr sz="1846"/>
            </a:lvl6pPr>
            <a:lvl7pPr marL="2532152" indent="0">
              <a:buNone/>
              <a:defRPr sz="1846"/>
            </a:lvl7pPr>
            <a:lvl8pPr marL="2954177" indent="0">
              <a:buNone/>
              <a:defRPr sz="1846"/>
            </a:lvl8pPr>
            <a:lvl9pPr marL="3376203" indent="0">
              <a:buNone/>
              <a:defRPr sz="1846"/>
            </a:lvl9pPr>
          </a:lstStyle>
          <a:p>
            <a:pPr lvl="0"/>
            <a:endParaRPr lang="id-ID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293"/>
            </a:lvl1pPr>
            <a:lvl2pPr marL="422026" indent="0">
              <a:buNone/>
              <a:defRPr sz="1108"/>
            </a:lvl2pPr>
            <a:lvl3pPr marL="844050" indent="0">
              <a:buNone/>
              <a:defRPr sz="923"/>
            </a:lvl3pPr>
            <a:lvl4pPr marL="1266076" indent="0">
              <a:buNone/>
              <a:defRPr sz="831"/>
            </a:lvl4pPr>
            <a:lvl5pPr marL="1688101" indent="0">
              <a:buNone/>
              <a:defRPr sz="831"/>
            </a:lvl5pPr>
            <a:lvl6pPr marL="2110127" indent="0">
              <a:buNone/>
              <a:defRPr sz="831"/>
            </a:lvl6pPr>
            <a:lvl7pPr marL="2532152" indent="0">
              <a:buNone/>
              <a:defRPr sz="831"/>
            </a:lvl7pPr>
            <a:lvl8pPr marL="2954177" indent="0">
              <a:buNone/>
              <a:defRPr sz="831"/>
            </a:lvl8pPr>
            <a:lvl9pPr marL="3376203" indent="0">
              <a:buNone/>
              <a:defRPr sz="83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CEC22-70EB-B54C-B198-5ECABDD92085}" type="datetime1">
              <a:rPr lang="id-ID"/>
              <a:pPr>
                <a:defRPr/>
              </a:pPr>
              <a:t>05/10/2018</a:t>
            </a:fld>
            <a:endParaRPr lang="id-ID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545627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04C73-2182-1F40-93A9-B8F6CA3ABB6F}" type="datetime1">
              <a:rPr lang="id-ID"/>
              <a:pPr>
                <a:defRPr/>
              </a:pPr>
              <a:t>05/10/2018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DB0D6-FB55-6A4C-BB29-B6B30A7B8E83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xmlns="" val="4013105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641"/>
            <a:ext cx="2057400" cy="585152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2C4D3-EB91-5346-BB44-49E275E757D5}" type="datetime1">
              <a:rPr lang="id-ID"/>
              <a:pPr>
                <a:defRPr/>
              </a:pPr>
              <a:t>05/10/2018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875781-B103-3941-A2A0-D1E80838458B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xmlns="" val="285369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6480" y="275339"/>
            <a:ext cx="8231040" cy="1142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id-ID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6480" y="1599511"/>
            <a:ext cx="8231040" cy="452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id-ID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6481" y="6356660"/>
            <a:ext cx="2134080" cy="364466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89">
                <a:solidFill>
                  <a:srgbClr val="898989"/>
                </a:solidFill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5F51E1CA-FEE5-CE43-8924-44962E91405A}" type="datetime1">
              <a:rPr lang="id-ID"/>
              <a:pPr>
                <a:defRPr/>
              </a:pPr>
              <a:t>05/10/2018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800" y="6356660"/>
            <a:ext cx="2894400" cy="364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108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441" y="6356660"/>
            <a:ext cx="2134080" cy="364466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89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0AECAD27-1AA7-DC4A-AE71-B04A895F06D0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xmlns="" val="615435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991" kern="1200">
          <a:solidFill>
            <a:schemeClr val="tx1"/>
          </a:solidFill>
          <a:latin typeface="+mj-lt"/>
          <a:ea typeface="ＭＳ Ｐゴシック" charset="0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991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991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991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991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-128"/>
        </a:defRPr>
      </a:lvl5pPr>
      <a:lvl6pPr marL="422026" algn="ctr" rtl="0" fontAlgn="base">
        <a:spcBef>
          <a:spcPct val="0"/>
        </a:spcBef>
        <a:spcAft>
          <a:spcPct val="0"/>
        </a:spcAft>
        <a:defRPr sz="4061">
          <a:solidFill>
            <a:schemeClr val="tx1"/>
          </a:solidFill>
          <a:latin typeface="Calibri" pitchFamily="34" charset="0"/>
        </a:defRPr>
      </a:lvl6pPr>
      <a:lvl7pPr marL="844050" algn="ctr" rtl="0" fontAlgn="base">
        <a:spcBef>
          <a:spcPct val="0"/>
        </a:spcBef>
        <a:spcAft>
          <a:spcPct val="0"/>
        </a:spcAft>
        <a:defRPr sz="4061">
          <a:solidFill>
            <a:schemeClr val="tx1"/>
          </a:solidFill>
          <a:latin typeface="Calibri" pitchFamily="34" charset="0"/>
        </a:defRPr>
      </a:lvl7pPr>
      <a:lvl8pPr marL="1266076" algn="ctr" rtl="0" fontAlgn="base">
        <a:spcBef>
          <a:spcPct val="0"/>
        </a:spcBef>
        <a:spcAft>
          <a:spcPct val="0"/>
        </a:spcAft>
        <a:defRPr sz="4061">
          <a:solidFill>
            <a:schemeClr val="tx1"/>
          </a:solidFill>
          <a:latin typeface="Calibri" pitchFamily="34" charset="0"/>
        </a:defRPr>
      </a:lvl8pPr>
      <a:lvl9pPr marL="1688101" algn="ctr" rtl="0" fontAlgn="base">
        <a:spcBef>
          <a:spcPct val="0"/>
        </a:spcBef>
        <a:spcAft>
          <a:spcPct val="0"/>
        </a:spcAft>
        <a:defRPr sz="4061">
          <a:solidFill>
            <a:schemeClr val="tx1"/>
          </a:solidFill>
          <a:latin typeface="Calibri" pitchFamily="34" charset="0"/>
        </a:defRPr>
      </a:lvl9pPr>
    </p:titleStyle>
    <p:bodyStyle>
      <a:lvl1pPr marL="315365" indent="-31536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903" kern="1200">
          <a:solidFill>
            <a:schemeClr val="tx1"/>
          </a:solidFill>
          <a:latin typeface="+mn-lt"/>
          <a:ea typeface="ＭＳ Ｐゴシック" charset="0"/>
          <a:cs typeface="ＭＳ Ｐゴシック" charset="-128"/>
        </a:defRPr>
      </a:lvl1pPr>
      <a:lvl2pPr marL="685450" indent="-26352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540" kern="1200">
          <a:solidFill>
            <a:schemeClr val="tx1"/>
          </a:solidFill>
          <a:latin typeface="+mn-lt"/>
          <a:ea typeface="ＭＳ Ｐゴシック" charset="0"/>
          <a:cs typeface="ＭＳ Ｐゴシック" charset="-128"/>
        </a:defRPr>
      </a:lvl2pPr>
      <a:lvl3pPr marL="1054096" indent="-21024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177" kern="1200">
          <a:solidFill>
            <a:schemeClr val="tx1"/>
          </a:solidFill>
          <a:latin typeface="+mn-lt"/>
          <a:ea typeface="ＭＳ Ｐゴシック" charset="0"/>
          <a:cs typeface="ＭＳ Ｐゴシック" charset="-128"/>
        </a:defRPr>
      </a:lvl3pPr>
      <a:lvl4pPr marL="1476022" indent="-21024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814" kern="1200">
          <a:solidFill>
            <a:schemeClr val="tx1"/>
          </a:solidFill>
          <a:latin typeface="+mn-lt"/>
          <a:ea typeface="ＭＳ Ｐゴシック" charset="0"/>
          <a:cs typeface="ＭＳ Ｐゴシック" charset="-128"/>
        </a:defRPr>
      </a:lvl4pPr>
      <a:lvl5pPr marL="1897948" indent="-21024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814" kern="1200">
          <a:solidFill>
            <a:schemeClr val="tx1"/>
          </a:solidFill>
          <a:latin typeface="+mn-lt"/>
          <a:ea typeface="ＭＳ Ｐゴシック" charset="0"/>
          <a:cs typeface="ＭＳ Ｐゴシック" charset="-128"/>
        </a:defRPr>
      </a:lvl5pPr>
      <a:lvl6pPr marL="2321139" indent="-211012" algn="l" defTabSz="844050" rtl="0" eaLnBrk="1" latinLnBrk="0" hangingPunct="1">
        <a:spcBef>
          <a:spcPct val="20000"/>
        </a:spcBef>
        <a:buFont typeface="Arial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5" indent="-211012" algn="l" defTabSz="844050" rtl="0" eaLnBrk="1" latinLnBrk="0" hangingPunct="1">
        <a:spcBef>
          <a:spcPct val="20000"/>
        </a:spcBef>
        <a:buFont typeface="Arial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7pPr>
      <a:lvl8pPr marL="3165189" indent="-211012" algn="l" defTabSz="844050" rtl="0" eaLnBrk="1" latinLnBrk="0" hangingPunct="1">
        <a:spcBef>
          <a:spcPct val="20000"/>
        </a:spcBef>
        <a:buFont typeface="Arial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8pPr>
      <a:lvl9pPr marL="3587215" indent="-211012" algn="l" defTabSz="844050" rtl="0" eaLnBrk="1" latinLnBrk="0" hangingPunct="1">
        <a:spcBef>
          <a:spcPct val="20000"/>
        </a:spcBef>
        <a:buFont typeface="Arial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844050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26" algn="l" defTabSz="844050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50" algn="l" defTabSz="844050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076" algn="l" defTabSz="844050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01" algn="l" defTabSz="844050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127" algn="l" defTabSz="844050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152" algn="l" defTabSz="844050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177" algn="l" defTabSz="844050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203" algn="l" defTabSz="844050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7.jpeg"/><Relationship Id="rId117" Type="http://schemas.openxmlformats.org/officeDocument/2006/relationships/image" Target="../media/image113.png"/><Relationship Id="rId21" Type="http://schemas.openxmlformats.org/officeDocument/2006/relationships/image" Target="../media/image22.png"/><Relationship Id="rId42" Type="http://schemas.openxmlformats.org/officeDocument/2006/relationships/image" Target="../media/image40.png"/><Relationship Id="rId47" Type="http://schemas.openxmlformats.org/officeDocument/2006/relationships/image" Target="../media/image45.png"/><Relationship Id="rId63" Type="http://schemas.openxmlformats.org/officeDocument/2006/relationships/image" Target="../media/image61.png"/><Relationship Id="rId68" Type="http://schemas.openxmlformats.org/officeDocument/2006/relationships/image" Target="../media/image66.png"/><Relationship Id="rId84" Type="http://schemas.openxmlformats.org/officeDocument/2006/relationships/image" Target="../media/image80.png"/><Relationship Id="rId89" Type="http://schemas.openxmlformats.org/officeDocument/2006/relationships/image" Target="../media/image85.png"/><Relationship Id="rId112" Type="http://schemas.openxmlformats.org/officeDocument/2006/relationships/image" Target="../media/image108.emf"/><Relationship Id="rId16" Type="http://schemas.openxmlformats.org/officeDocument/2006/relationships/image" Target="../media/image17.png"/><Relationship Id="rId107" Type="http://schemas.openxmlformats.org/officeDocument/2006/relationships/image" Target="../media/image103.png"/><Relationship Id="rId11" Type="http://schemas.openxmlformats.org/officeDocument/2006/relationships/image" Target="../media/image12.jpeg"/><Relationship Id="rId32" Type="http://schemas.openxmlformats.org/officeDocument/2006/relationships/image" Target="../media/image33.png"/><Relationship Id="rId37" Type="http://schemas.openxmlformats.org/officeDocument/2006/relationships/image" Target="../media/image36.png"/><Relationship Id="rId53" Type="http://schemas.openxmlformats.org/officeDocument/2006/relationships/image" Target="../media/image51.png"/><Relationship Id="rId58" Type="http://schemas.openxmlformats.org/officeDocument/2006/relationships/image" Target="../media/image56.png"/><Relationship Id="rId74" Type="http://schemas.openxmlformats.org/officeDocument/2006/relationships/image" Target="../media/image71.png"/><Relationship Id="rId79" Type="http://schemas.openxmlformats.org/officeDocument/2006/relationships/image" Target="../media/image75.png"/><Relationship Id="rId102" Type="http://schemas.openxmlformats.org/officeDocument/2006/relationships/image" Target="../media/image98.png"/><Relationship Id="rId5" Type="http://schemas.microsoft.com/office/2007/relationships/hdphoto" Target="../media/hdphoto1.wdp"/><Relationship Id="rId61" Type="http://schemas.openxmlformats.org/officeDocument/2006/relationships/image" Target="../media/image59.png"/><Relationship Id="rId82" Type="http://schemas.openxmlformats.org/officeDocument/2006/relationships/image" Target="../media/image78.png"/><Relationship Id="rId90" Type="http://schemas.openxmlformats.org/officeDocument/2006/relationships/image" Target="../media/image86.png"/><Relationship Id="rId95" Type="http://schemas.openxmlformats.org/officeDocument/2006/relationships/image" Target="../media/image91.png"/><Relationship Id="rId19" Type="http://schemas.openxmlformats.org/officeDocument/2006/relationships/image" Target="../media/image20.png"/><Relationship Id="rId14" Type="http://schemas.openxmlformats.org/officeDocument/2006/relationships/image" Target="../media/image15.png"/><Relationship Id="rId22" Type="http://schemas.openxmlformats.org/officeDocument/2006/relationships/image" Target="../media/image23.jpeg"/><Relationship Id="rId27" Type="http://schemas.openxmlformats.org/officeDocument/2006/relationships/image" Target="../media/image28.png"/><Relationship Id="rId30" Type="http://schemas.openxmlformats.org/officeDocument/2006/relationships/image" Target="../media/image31.png"/><Relationship Id="rId35" Type="http://schemas.openxmlformats.org/officeDocument/2006/relationships/image" Target="../media/image35.png"/><Relationship Id="rId43" Type="http://schemas.openxmlformats.org/officeDocument/2006/relationships/image" Target="../media/image41.png"/><Relationship Id="rId48" Type="http://schemas.openxmlformats.org/officeDocument/2006/relationships/image" Target="../media/image46.jpeg"/><Relationship Id="rId56" Type="http://schemas.openxmlformats.org/officeDocument/2006/relationships/image" Target="../media/image54.png"/><Relationship Id="rId64" Type="http://schemas.openxmlformats.org/officeDocument/2006/relationships/image" Target="../media/image62.png"/><Relationship Id="rId69" Type="http://schemas.microsoft.com/office/2007/relationships/hdphoto" Target="../media/hdphoto5.wdp"/><Relationship Id="rId77" Type="http://schemas.openxmlformats.org/officeDocument/2006/relationships/image" Target="../media/image74.png"/><Relationship Id="rId100" Type="http://schemas.openxmlformats.org/officeDocument/2006/relationships/image" Target="../media/image96.png"/><Relationship Id="rId105" Type="http://schemas.openxmlformats.org/officeDocument/2006/relationships/image" Target="../media/image101.png"/><Relationship Id="rId113" Type="http://schemas.openxmlformats.org/officeDocument/2006/relationships/image" Target="../media/image109.png"/><Relationship Id="rId118" Type="http://schemas.openxmlformats.org/officeDocument/2006/relationships/image" Target="../media/image114.png"/><Relationship Id="rId8" Type="http://schemas.openxmlformats.org/officeDocument/2006/relationships/image" Target="../media/image9.png"/><Relationship Id="rId51" Type="http://schemas.openxmlformats.org/officeDocument/2006/relationships/image" Target="../media/image49.jpeg"/><Relationship Id="rId72" Type="http://schemas.openxmlformats.org/officeDocument/2006/relationships/image" Target="../media/image69.png"/><Relationship Id="rId80" Type="http://schemas.openxmlformats.org/officeDocument/2006/relationships/image" Target="../media/image76.png"/><Relationship Id="rId85" Type="http://schemas.openxmlformats.org/officeDocument/2006/relationships/image" Target="../media/image81.png"/><Relationship Id="rId93" Type="http://schemas.openxmlformats.org/officeDocument/2006/relationships/image" Target="../media/image89.png"/><Relationship Id="rId98" Type="http://schemas.openxmlformats.org/officeDocument/2006/relationships/image" Target="../media/image94.png"/><Relationship Id="rId121" Type="http://schemas.openxmlformats.org/officeDocument/2006/relationships/image" Target="../media/image117.jpeg"/><Relationship Id="rId3" Type="http://schemas.openxmlformats.org/officeDocument/2006/relationships/image" Target="../media/image5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33" Type="http://schemas.openxmlformats.org/officeDocument/2006/relationships/image" Target="../media/image34.png"/><Relationship Id="rId38" Type="http://schemas.microsoft.com/office/2007/relationships/hdphoto" Target="../media/hdphoto4.wdp"/><Relationship Id="rId46" Type="http://schemas.openxmlformats.org/officeDocument/2006/relationships/image" Target="../media/image44.gif"/><Relationship Id="rId59" Type="http://schemas.openxmlformats.org/officeDocument/2006/relationships/image" Target="../media/image57.png"/><Relationship Id="rId67" Type="http://schemas.openxmlformats.org/officeDocument/2006/relationships/image" Target="../media/image65.png"/><Relationship Id="rId103" Type="http://schemas.openxmlformats.org/officeDocument/2006/relationships/image" Target="../media/image99.png"/><Relationship Id="rId108" Type="http://schemas.openxmlformats.org/officeDocument/2006/relationships/image" Target="../media/image104.png"/><Relationship Id="rId116" Type="http://schemas.openxmlformats.org/officeDocument/2006/relationships/image" Target="../media/image112.png"/><Relationship Id="rId20" Type="http://schemas.openxmlformats.org/officeDocument/2006/relationships/image" Target="../media/image21.png"/><Relationship Id="rId41" Type="http://schemas.openxmlformats.org/officeDocument/2006/relationships/image" Target="../media/image39.png"/><Relationship Id="rId54" Type="http://schemas.openxmlformats.org/officeDocument/2006/relationships/image" Target="../media/image52.png"/><Relationship Id="rId62" Type="http://schemas.openxmlformats.org/officeDocument/2006/relationships/image" Target="../media/image60.png"/><Relationship Id="rId70" Type="http://schemas.openxmlformats.org/officeDocument/2006/relationships/image" Target="../media/image67.png"/><Relationship Id="rId75" Type="http://schemas.openxmlformats.org/officeDocument/2006/relationships/image" Target="../media/image72.png"/><Relationship Id="rId83" Type="http://schemas.openxmlformats.org/officeDocument/2006/relationships/image" Target="../media/image79.png"/><Relationship Id="rId88" Type="http://schemas.openxmlformats.org/officeDocument/2006/relationships/image" Target="../media/image84.png"/><Relationship Id="rId91" Type="http://schemas.openxmlformats.org/officeDocument/2006/relationships/image" Target="../media/image87.png"/><Relationship Id="rId96" Type="http://schemas.openxmlformats.org/officeDocument/2006/relationships/image" Target="../media/image92.jpeg"/><Relationship Id="rId111" Type="http://schemas.openxmlformats.org/officeDocument/2006/relationships/image" Target="../media/image107.jpeg"/><Relationship Id="rId1" Type="http://schemas.openxmlformats.org/officeDocument/2006/relationships/tags" Target="../tags/tag1.xml"/><Relationship Id="rId6" Type="http://schemas.openxmlformats.org/officeDocument/2006/relationships/image" Target="../media/image7.jpe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36" Type="http://schemas.microsoft.com/office/2007/relationships/hdphoto" Target="../media/hdphoto3.wdp"/><Relationship Id="rId49" Type="http://schemas.openxmlformats.org/officeDocument/2006/relationships/image" Target="../media/image47.png"/><Relationship Id="rId57" Type="http://schemas.openxmlformats.org/officeDocument/2006/relationships/image" Target="../media/image55.png"/><Relationship Id="rId106" Type="http://schemas.openxmlformats.org/officeDocument/2006/relationships/image" Target="../media/image102.png"/><Relationship Id="rId114" Type="http://schemas.openxmlformats.org/officeDocument/2006/relationships/image" Target="../media/image110.png"/><Relationship Id="rId119" Type="http://schemas.openxmlformats.org/officeDocument/2006/relationships/image" Target="../media/image115.jpeg"/><Relationship Id="rId10" Type="http://schemas.openxmlformats.org/officeDocument/2006/relationships/image" Target="../media/image11.jpeg"/><Relationship Id="rId31" Type="http://schemas.openxmlformats.org/officeDocument/2006/relationships/image" Target="../media/image32.png"/><Relationship Id="rId44" Type="http://schemas.openxmlformats.org/officeDocument/2006/relationships/image" Target="../media/image42.png"/><Relationship Id="rId52" Type="http://schemas.openxmlformats.org/officeDocument/2006/relationships/image" Target="../media/image50.png"/><Relationship Id="rId60" Type="http://schemas.openxmlformats.org/officeDocument/2006/relationships/image" Target="../media/image58.png"/><Relationship Id="rId65" Type="http://schemas.openxmlformats.org/officeDocument/2006/relationships/image" Target="../media/image63.png"/><Relationship Id="rId73" Type="http://schemas.openxmlformats.org/officeDocument/2006/relationships/image" Target="../media/image70.png"/><Relationship Id="rId78" Type="http://schemas.microsoft.com/office/2007/relationships/hdphoto" Target="../media/hdphoto6.wdp"/><Relationship Id="rId81" Type="http://schemas.openxmlformats.org/officeDocument/2006/relationships/image" Target="../media/image77.png"/><Relationship Id="rId86" Type="http://schemas.openxmlformats.org/officeDocument/2006/relationships/image" Target="../media/image82.png"/><Relationship Id="rId94" Type="http://schemas.openxmlformats.org/officeDocument/2006/relationships/image" Target="../media/image90.png"/><Relationship Id="rId99" Type="http://schemas.openxmlformats.org/officeDocument/2006/relationships/image" Target="../media/image95.png"/><Relationship Id="rId101" Type="http://schemas.openxmlformats.org/officeDocument/2006/relationships/image" Target="../media/image97.png"/><Relationship Id="rId122" Type="http://schemas.openxmlformats.org/officeDocument/2006/relationships/image" Target="../media/image118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9" Type="http://schemas.openxmlformats.org/officeDocument/2006/relationships/image" Target="../media/image37.png"/><Relationship Id="rId109" Type="http://schemas.openxmlformats.org/officeDocument/2006/relationships/image" Target="../media/image105.png"/><Relationship Id="rId34" Type="http://schemas.microsoft.com/office/2007/relationships/hdphoto" Target="../media/hdphoto2.wdp"/><Relationship Id="rId50" Type="http://schemas.openxmlformats.org/officeDocument/2006/relationships/image" Target="../media/image48.png"/><Relationship Id="rId55" Type="http://schemas.openxmlformats.org/officeDocument/2006/relationships/image" Target="../media/image53.png"/><Relationship Id="rId76" Type="http://schemas.openxmlformats.org/officeDocument/2006/relationships/image" Target="../media/image73.png"/><Relationship Id="rId97" Type="http://schemas.openxmlformats.org/officeDocument/2006/relationships/image" Target="../media/image93.png"/><Relationship Id="rId104" Type="http://schemas.openxmlformats.org/officeDocument/2006/relationships/image" Target="../media/image100.png"/><Relationship Id="rId120" Type="http://schemas.openxmlformats.org/officeDocument/2006/relationships/image" Target="../media/image116.png"/><Relationship Id="rId7" Type="http://schemas.openxmlformats.org/officeDocument/2006/relationships/image" Target="../media/image8.png"/><Relationship Id="rId71" Type="http://schemas.openxmlformats.org/officeDocument/2006/relationships/image" Target="../media/image68.png"/><Relationship Id="rId92" Type="http://schemas.openxmlformats.org/officeDocument/2006/relationships/image" Target="../media/image88.png"/><Relationship Id="rId2" Type="http://schemas.openxmlformats.org/officeDocument/2006/relationships/slideLayout" Target="../slideLayouts/slideLayout7.xml"/><Relationship Id="rId29" Type="http://schemas.openxmlformats.org/officeDocument/2006/relationships/image" Target="../media/image30.emf"/><Relationship Id="rId24" Type="http://schemas.openxmlformats.org/officeDocument/2006/relationships/image" Target="../media/image25.jpeg"/><Relationship Id="rId40" Type="http://schemas.openxmlformats.org/officeDocument/2006/relationships/image" Target="../media/image38.png"/><Relationship Id="rId45" Type="http://schemas.openxmlformats.org/officeDocument/2006/relationships/image" Target="../media/image43.png"/><Relationship Id="rId66" Type="http://schemas.openxmlformats.org/officeDocument/2006/relationships/image" Target="../media/image64.png"/><Relationship Id="rId87" Type="http://schemas.openxmlformats.org/officeDocument/2006/relationships/image" Target="../media/image83.jpeg"/><Relationship Id="rId110" Type="http://schemas.openxmlformats.org/officeDocument/2006/relationships/image" Target="../media/image106.jpeg"/><Relationship Id="rId115" Type="http://schemas.openxmlformats.org/officeDocument/2006/relationships/image" Target="../media/image1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387185" y="1584336"/>
            <a:ext cx="636962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id-ID" sz="3200" b="1" kern="0" dirty="0">
                <a:solidFill>
                  <a:prstClr val="black"/>
                </a:solidFill>
                <a:latin typeface="Corbel" pitchFamily="34" charset="0"/>
              </a:rPr>
              <a:t>MATERI PRESENTASI </a:t>
            </a:r>
          </a:p>
          <a:p>
            <a:pPr algn="ctr" defTabSz="685800"/>
            <a:r>
              <a:rPr lang="id-ID" sz="3200" b="1" kern="0" dirty="0">
                <a:solidFill>
                  <a:prstClr val="black"/>
                </a:solidFill>
                <a:latin typeface="Corbel" pitchFamily="34" charset="0"/>
              </a:rPr>
              <a:t>ASISTEN DEPUTI BIDANG USAHA ENERGI, LOGISTIK, KAWASAN DAN PARIWISATA I </a:t>
            </a:r>
          </a:p>
          <a:p>
            <a:pPr algn="ctr" defTabSz="685800"/>
            <a:endParaRPr lang="en-US" sz="3200" b="1" kern="0" dirty="0">
              <a:solidFill>
                <a:prstClr val="black"/>
              </a:solidFill>
              <a:latin typeface="Corbel" pitchFamily="34" charset="0"/>
            </a:endParaRPr>
          </a:p>
          <a:p>
            <a:pPr algn="ctr" defTabSz="685800"/>
            <a:r>
              <a:rPr lang="id-ID" sz="3200" b="1" kern="0" dirty="0">
                <a:solidFill>
                  <a:prstClr val="black"/>
                </a:solidFill>
                <a:latin typeface="Corbel" pitchFamily="34" charset="0"/>
              </a:rPr>
              <a:t>PADA SEMINAR NASIONAL </a:t>
            </a:r>
            <a:r>
              <a:rPr lang="en-US" sz="3200" b="1" kern="0" dirty="0">
                <a:solidFill>
                  <a:prstClr val="black"/>
                </a:solidFill>
                <a:latin typeface="Corbel" pitchFamily="34" charset="0"/>
              </a:rPr>
              <a:t>GCG</a:t>
            </a:r>
            <a:endParaRPr lang="id-ID" sz="3200" b="1" kern="0" dirty="0">
              <a:solidFill>
                <a:prstClr val="black"/>
              </a:solidFill>
              <a:latin typeface="Corbel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8FDDDBD-E1E4-441E-8887-CD86188C04DC}"/>
              </a:ext>
            </a:extLst>
          </p:cNvPr>
          <p:cNvSpPr txBox="1"/>
          <p:nvPr/>
        </p:nvSpPr>
        <p:spPr>
          <a:xfrm>
            <a:off x="608738" y="5195457"/>
            <a:ext cx="7926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id-ID" sz="2400" i="1" dirty="0">
                <a:solidFill>
                  <a:srgbClr val="4472C4"/>
                </a:solidFill>
                <a:latin typeface="Calibri" panose="020F0502020204030204"/>
              </a:rPr>
              <a:t>UNIVERSITAS MUHAMMADIYAH SEMARANG, 5 OKTOBER 2018</a:t>
            </a:r>
            <a:endParaRPr lang="en-US" sz="2400" i="1" dirty="0">
              <a:solidFill>
                <a:srgbClr val="4472C4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2022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40"/>
          <p:cNvSpPr txBox="1">
            <a:spLocks noChangeArrowheads="1"/>
          </p:cNvSpPr>
          <p:nvPr/>
        </p:nvSpPr>
        <p:spPr bwMode="auto">
          <a:xfrm>
            <a:off x="4260187" y="5159202"/>
            <a:ext cx="456709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>
                <a:latin typeface="Corbel" panose="020B0503020204020204" pitchFamily="34" charset="0"/>
                <a:cs typeface="Arial" charset="0"/>
              </a:rPr>
              <a:t>BUMN </a:t>
            </a:r>
            <a:r>
              <a:rPr lang="en-US" sz="1600" dirty="0" err="1">
                <a:latin typeface="Corbel" panose="020B0503020204020204" pitchFamily="34" charset="0"/>
                <a:cs typeface="Arial" charset="0"/>
              </a:rPr>
              <a:t>memiliki</a:t>
            </a:r>
            <a:r>
              <a:rPr lang="en-US" sz="1600" dirty="0">
                <a:latin typeface="Corbel" panose="020B0503020204020204" pitchFamily="34" charset="0"/>
                <a:cs typeface="Arial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  <a:cs typeface="Arial" charset="0"/>
              </a:rPr>
              <a:t>peran</a:t>
            </a:r>
            <a:r>
              <a:rPr lang="en-US" sz="1600" dirty="0">
                <a:latin typeface="Corbel" panose="020B0503020204020204" pitchFamily="34" charset="0"/>
                <a:cs typeface="Arial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  <a:cs typeface="Arial" charset="0"/>
              </a:rPr>
              <a:t>strategis</a:t>
            </a:r>
            <a:r>
              <a:rPr lang="en-US" sz="1600" dirty="0">
                <a:latin typeface="Corbel" panose="020B0503020204020204" pitchFamily="34" charset="0"/>
                <a:cs typeface="Arial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  <a:cs typeface="Arial" charset="0"/>
              </a:rPr>
              <a:t>sebagai</a:t>
            </a:r>
            <a:r>
              <a:rPr lang="en-US" sz="1600" dirty="0">
                <a:latin typeface="Corbel" panose="020B0503020204020204" pitchFamily="34" charset="0"/>
                <a:cs typeface="Arial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  <a:cs typeface="Arial" charset="0"/>
              </a:rPr>
              <a:t>agen</a:t>
            </a:r>
            <a:r>
              <a:rPr lang="en-US" sz="1600" b="1" dirty="0">
                <a:latin typeface="Corbel" panose="020B0503020204020204" pitchFamily="34" charset="0"/>
                <a:cs typeface="Arial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  <a:cs typeface="Arial" charset="0"/>
              </a:rPr>
              <a:t>pembangunan</a:t>
            </a:r>
            <a:r>
              <a:rPr lang="en-US" sz="1600" b="1" dirty="0">
                <a:latin typeface="Corbel" panose="020B0503020204020204" pitchFamily="34" charset="0"/>
                <a:cs typeface="Arial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  <a:cs typeface="Arial" charset="0"/>
              </a:rPr>
              <a:t>untuk</a:t>
            </a:r>
            <a:r>
              <a:rPr lang="en-US" sz="1600" dirty="0">
                <a:latin typeface="Corbel" panose="020B0503020204020204" pitchFamily="34" charset="0"/>
                <a:cs typeface="Arial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  <a:cs typeface="Arial" charset="0"/>
              </a:rPr>
              <a:t>menunjang</a:t>
            </a:r>
            <a:r>
              <a:rPr lang="en-US" sz="1600" dirty="0">
                <a:latin typeface="Corbel" panose="020B0503020204020204" pitchFamily="34" charset="0"/>
                <a:cs typeface="Arial" charset="0"/>
              </a:rPr>
              <a:t> program </a:t>
            </a:r>
            <a:r>
              <a:rPr lang="en-US" sz="1600" dirty="0" err="1">
                <a:latin typeface="Corbel" panose="020B0503020204020204" pitchFamily="34" charset="0"/>
                <a:cs typeface="Arial" charset="0"/>
              </a:rPr>
              <a:t>Pemerintah</a:t>
            </a:r>
            <a:endParaRPr lang="en-US" sz="1600" dirty="0">
              <a:latin typeface="Corbel" panose="020B0503020204020204" pitchFamily="34" charset="0"/>
              <a:cs typeface="Arial" charset="0"/>
            </a:endParaRPr>
          </a:p>
        </p:txBody>
      </p:sp>
      <p:sp>
        <p:nvSpPr>
          <p:cNvPr id="30" name="Rectangle 2"/>
          <p:cNvSpPr txBox="1">
            <a:spLocks noChangeArrowheads="1"/>
          </p:cNvSpPr>
          <p:nvPr/>
        </p:nvSpPr>
        <p:spPr>
          <a:xfrm>
            <a:off x="4254505" y="4780988"/>
            <a:ext cx="2435474" cy="3745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v-SE" sz="1600" kern="0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Peran BUMN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505B4755-AFCD-4701-8125-E89C10956129}"/>
              </a:ext>
            </a:extLst>
          </p:cNvPr>
          <p:cNvGrpSpPr/>
          <p:nvPr/>
        </p:nvGrpSpPr>
        <p:grpSpPr>
          <a:xfrm>
            <a:off x="353960" y="373611"/>
            <a:ext cx="3491863" cy="5906684"/>
            <a:chOff x="353960" y="373611"/>
            <a:chExt cx="3491863" cy="5906684"/>
          </a:xfrm>
        </p:grpSpPr>
        <p:sp>
          <p:nvSpPr>
            <p:cNvPr id="13" name="Rectangle 12"/>
            <p:cNvSpPr/>
            <p:nvPr/>
          </p:nvSpPr>
          <p:spPr>
            <a:xfrm>
              <a:off x="353960" y="373611"/>
              <a:ext cx="3491863" cy="590668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>
                <a:latin typeface="Corbel" panose="020B0503020204020204" pitchFamily="34" charset="0"/>
              </a:endParaRPr>
            </a:p>
          </p:txBody>
        </p:sp>
        <p:sp>
          <p:nvSpPr>
            <p:cNvPr id="5" name="Shape 292"/>
            <p:cNvSpPr/>
            <p:nvPr/>
          </p:nvSpPr>
          <p:spPr>
            <a:xfrm>
              <a:off x="507065" y="1833454"/>
              <a:ext cx="3185652" cy="440633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4289" rIns="34289">
              <a:spAutoFit/>
            </a:bodyPr>
            <a:lstStyle/>
            <a:p>
              <a:pPr algn="ctr">
                <a:spcBef>
                  <a:spcPts val="450"/>
                </a:spcBef>
                <a:buSzPct val="100000"/>
              </a:pPr>
              <a:r>
                <a:rPr lang="en-US"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Pasal</a:t>
              </a:r>
              <a:r>
                <a:rPr lang="en-US" sz="1600" b="1" dirty="0">
                  <a:solidFill>
                    <a:schemeClr val="bg1"/>
                  </a:solidFill>
                  <a:latin typeface="Corbel" pitchFamily="34" charset="0"/>
                  <a:ea typeface="Calibri"/>
                  <a:cs typeface="Calibri"/>
                  <a:sym typeface="Calibri"/>
                </a:rPr>
                <a:t> 1:</a:t>
              </a:r>
            </a:p>
            <a:p>
              <a:pPr algn="just">
                <a:spcBef>
                  <a:spcPts val="450"/>
                </a:spcBef>
                <a:buSzPct val="100000"/>
              </a:pPr>
              <a:r>
                <a:rPr lang="en-US" sz="1600" b="1" dirty="0">
                  <a:solidFill>
                    <a:schemeClr val="bg1"/>
                  </a:solidFill>
                  <a:latin typeface="Corbel" pitchFamily="34" charset="0"/>
                  <a:ea typeface="Calibri"/>
                  <a:cs typeface="Calibri"/>
                  <a:sym typeface="Calibri"/>
                </a:rPr>
                <a:t>1. “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Badan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Usaha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Milik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Negara, yang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selanjutnya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disebut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BUMN,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adalah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badan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usaha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yang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seluruh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atau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sebagian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besar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modalnya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dimiliki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oleh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negara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melalui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penyertaan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secara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langsung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yang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berasal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dari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kekayaan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negara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yang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dipisahkan</a:t>
              </a:r>
              <a:r>
                <a:rPr lang="en-US" sz="1600" b="1" dirty="0">
                  <a:solidFill>
                    <a:schemeClr val="bg1"/>
                  </a:solidFill>
                  <a:latin typeface="Corbel" pitchFamily="34" charset="0"/>
                  <a:ea typeface="Calibri"/>
                  <a:cs typeface="Calibri"/>
                  <a:sym typeface="Calibri"/>
                </a:rPr>
                <a:t>"</a:t>
              </a:r>
            </a:p>
            <a:p>
              <a:pPr algn="just">
                <a:spcBef>
                  <a:spcPts val="450"/>
                </a:spcBef>
                <a:buSzPct val="100000"/>
              </a:pPr>
              <a:r>
                <a:rPr lang="en-US" sz="1600" b="1" dirty="0">
                  <a:solidFill>
                    <a:schemeClr val="bg1"/>
                  </a:solidFill>
                  <a:latin typeface="Corbel" pitchFamily="34" charset="0"/>
                  <a:ea typeface="Calibri"/>
                  <a:cs typeface="Calibri"/>
                  <a:sym typeface="Calibri"/>
                </a:rPr>
                <a:t>10. "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Kekayaan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Negara yang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dipisahkan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adalah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kekayaan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negara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yang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berasal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dari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Anggaran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Pendapatan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dan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Belanja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Negara (APBN)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untuk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dijadikan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penyertaan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modal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negara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pada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Persero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dan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/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atau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Perum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serta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perseroan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terbatas</a:t>
              </a:r>
              <a:r>
                <a:rPr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sz="1600" b="1" dirty="0" err="1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lainnya</a:t>
              </a:r>
              <a:r>
                <a:rPr lang="en-US" sz="1600" b="1" dirty="0">
                  <a:solidFill>
                    <a:schemeClr val="bg1"/>
                  </a:solidFill>
                  <a:latin typeface="Corbel" panose="020B0503020204020204" pitchFamily="34" charset="0"/>
                  <a:ea typeface="Calibri"/>
                  <a:cs typeface="Calibri"/>
                  <a:sym typeface="Calibri"/>
                </a:rPr>
                <a:t>"</a:t>
              </a:r>
              <a:endParaRPr sz="1600" b="1" dirty="0">
                <a:solidFill>
                  <a:schemeClr val="bg1"/>
                </a:solidFill>
                <a:latin typeface="Corbel" panose="020B05030202040202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Shape 291"/>
            <p:cNvSpPr/>
            <p:nvPr/>
          </p:nvSpPr>
          <p:spPr>
            <a:xfrm>
              <a:off x="1037741" y="817350"/>
              <a:ext cx="1999508" cy="92333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4289" rIns="34289">
              <a:spAutoFit/>
            </a:bodyPr>
            <a:lstStyle>
              <a:lvl1pPr>
                <a:defRPr sz="16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algn="ctr">
                <a:defRPr sz="1800">
                  <a:latin typeface="Arial"/>
                  <a:ea typeface="Arial"/>
                  <a:cs typeface="Arial"/>
                  <a:sym typeface="Arial"/>
                </a:defRPr>
              </a:pPr>
              <a:r>
                <a:rPr b="1" dirty="0">
                  <a:solidFill>
                    <a:schemeClr val="bg1"/>
                  </a:solidFill>
                  <a:latin typeface="Corbel" panose="020B0503020204020204" pitchFamily="34" charset="0"/>
                </a:rPr>
                <a:t>UU No. 19 </a:t>
              </a:r>
              <a:r>
                <a:rPr b="1" dirty="0" err="1">
                  <a:solidFill>
                    <a:schemeClr val="bg1"/>
                  </a:solidFill>
                  <a:latin typeface="Corbel" panose="020B0503020204020204" pitchFamily="34" charset="0"/>
                </a:rPr>
                <a:t>tahun</a:t>
              </a:r>
              <a:r>
                <a:rPr b="1" dirty="0">
                  <a:solidFill>
                    <a:schemeClr val="bg1"/>
                  </a:solidFill>
                  <a:latin typeface="Corbel" panose="020B0503020204020204" pitchFamily="34" charset="0"/>
                </a:rPr>
                <a:t> 2003</a:t>
              </a:r>
              <a:r>
                <a:rPr lang="en-US" b="1" dirty="0">
                  <a:solidFill>
                    <a:schemeClr val="bg1"/>
                  </a:solidFill>
                  <a:latin typeface="Corbel" panose="020B0503020204020204" pitchFamily="34" charset="0"/>
                </a:rPr>
                <a:t> </a:t>
              </a:r>
              <a:r>
                <a:rPr lang="id-ID" b="1" dirty="0">
                  <a:solidFill>
                    <a:schemeClr val="bg1"/>
                  </a:solidFill>
                  <a:latin typeface="Corbel" panose="020B0503020204020204" pitchFamily="34" charset="0"/>
                </a:rPr>
                <a:t>tentang BUMN</a:t>
              </a:r>
              <a:endParaRPr b="1" dirty="0">
                <a:solidFill>
                  <a:schemeClr val="bg1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2981457" y="474603"/>
              <a:ext cx="726141" cy="618566"/>
            </a:xfrm>
            <a:prstGeom prst="rtTriangle">
              <a:avLst/>
            </a:prstGeom>
            <a:solidFill>
              <a:schemeClr val="tx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Corbel" panose="020B0503020204020204" pitchFamily="34" charset="0"/>
              </a:endParaRPr>
            </a:p>
          </p:txBody>
        </p:sp>
        <p:sp>
          <p:nvSpPr>
            <p:cNvPr id="73" name="Shape 291">
              <a:extLst>
                <a:ext uri="{FF2B5EF4-FFF2-40B4-BE49-F238E27FC236}">
                  <a16:creationId xmlns:a16="http://schemas.microsoft.com/office/drawing/2014/main" xmlns="" id="{D8C8E94E-4AB5-4FE1-A9DB-EEE7BD19EF97}"/>
                </a:ext>
              </a:extLst>
            </p:cNvPr>
            <p:cNvSpPr/>
            <p:nvPr/>
          </p:nvSpPr>
          <p:spPr>
            <a:xfrm>
              <a:off x="1208838" y="394670"/>
              <a:ext cx="1711581" cy="36933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4289" rIns="34289">
              <a:spAutoFit/>
            </a:bodyPr>
            <a:lstStyle>
              <a:lvl1pPr>
                <a:defRPr sz="16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algn="ctr">
                <a:defRPr sz="1800">
                  <a:latin typeface="Arial"/>
                  <a:ea typeface="Arial"/>
                  <a:cs typeface="Arial"/>
                  <a:sym typeface="Arial"/>
                </a:defRPr>
              </a:pPr>
              <a:r>
                <a:rPr lang="en-US" b="1" dirty="0">
                  <a:solidFill>
                    <a:schemeClr val="bg1"/>
                  </a:solidFill>
                  <a:latin typeface="Corbel" panose="020B0503020204020204" pitchFamily="34" charset="0"/>
                </a:rPr>
                <a:t>A</a:t>
              </a:r>
              <a:r>
                <a:rPr lang="id-ID" b="1" dirty="0">
                  <a:solidFill>
                    <a:schemeClr val="bg1"/>
                  </a:solidFill>
                  <a:latin typeface="Corbel" panose="020B0503020204020204" pitchFamily="34" charset="0"/>
                </a:rPr>
                <a:t>pa itu BUMN?</a:t>
              </a:r>
              <a:endParaRPr b="1" dirty="0">
                <a:solidFill>
                  <a:schemeClr val="bg1"/>
                </a:solidFill>
                <a:latin typeface="Corbel" panose="020B0503020204020204" pitchFamily="34" charset="0"/>
              </a:endParaRPr>
            </a:p>
          </p:txBody>
        </p:sp>
      </p:grpSp>
      <p:sp>
        <p:nvSpPr>
          <p:cNvPr id="78" name="Rectangle 2">
            <a:extLst>
              <a:ext uri="{FF2B5EF4-FFF2-40B4-BE49-F238E27FC236}">
                <a16:creationId xmlns:a16="http://schemas.microsoft.com/office/drawing/2014/main" xmlns="" id="{C400D32C-AB2C-47D2-B86C-C44E709290BC}"/>
              </a:ext>
            </a:extLst>
          </p:cNvPr>
          <p:cNvSpPr txBox="1">
            <a:spLocks noChangeArrowheads="1"/>
          </p:cNvSpPr>
          <p:nvPr/>
        </p:nvSpPr>
        <p:spPr>
          <a:xfrm>
            <a:off x="4246087" y="394670"/>
            <a:ext cx="4264274" cy="3745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d-ID" sz="1600" kern="0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Maksud dan Tujuan Pembentukan</a:t>
            </a:r>
            <a:r>
              <a:rPr lang="sv-SE" sz="1600" kern="0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 BUMN</a:t>
            </a:r>
          </a:p>
        </p:txBody>
      </p:sp>
      <p:sp>
        <p:nvSpPr>
          <p:cNvPr id="79" name="TextBox 40">
            <a:extLst>
              <a:ext uri="{FF2B5EF4-FFF2-40B4-BE49-F238E27FC236}">
                <a16:creationId xmlns:a16="http://schemas.microsoft.com/office/drawing/2014/main" xmlns="" id="{E02D3886-23AB-4325-8012-CDA067FDE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5" y="789690"/>
            <a:ext cx="4572777" cy="3795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7175" indent="-257175" algn="just">
              <a:buFont typeface="+mj-lt"/>
              <a:buAutoNum type="arabicPeriod"/>
              <a:defRPr/>
            </a:pPr>
            <a:r>
              <a:rPr lang="en-US" sz="1600" dirty="0" err="1">
                <a:latin typeface="Corbel" panose="020B0503020204020204" pitchFamily="34" charset="0"/>
              </a:rPr>
              <a:t>memberikan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</a:rPr>
              <a:t>sumbangan</a:t>
            </a:r>
            <a:r>
              <a:rPr lang="en-US" sz="1600" b="1" dirty="0">
                <a:latin typeface="Corbel" panose="020B0503020204020204" pitchFamily="34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</a:rPr>
              <a:t>bagi</a:t>
            </a:r>
            <a:r>
              <a:rPr lang="en-US" sz="1600" b="1" dirty="0">
                <a:latin typeface="Corbel" panose="020B0503020204020204" pitchFamily="34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</a:rPr>
              <a:t>perkembangan</a:t>
            </a:r>
            <a:r>
              <a:rPr lang="en-US" sz="1600" b="1" dirty="0">
                <a:latin typeface="Corbel" panose="020B0503020204020204" pitchFamily="34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</a:rPr>
              <a:t>perekonomian</a:t>
            </a:r>
            <a:r>
              <a:rPr lang="id-ID" sz="1600" b="1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nasional</a:t>
            </a:r>
            <a:r>
              <a:rPr lang="en-US" sz="1600" dirty="0">
                <a:latin typeface="Corbel" panose="020B0503020204020204" pitchFamily="34" charset="0"/>
              </a:rPr>
              <a:t> pada </a:t>
            </a:r>
            <a:r>
              <a:rPr lang="en-US" sz="1600" dirty="0" err="1">
                <a:latin typeface="Corbel" panose="020B0503020204020204" pitchFamily="34" charset="0"/>
              </a:rPr>
              <a:t>umumnya</a:t>
            </a:r>
            <a:r>
              <a:rPr lang="en-US" sz="1600" dirty="0">
                <a:latin typeface="Corbel" panose="020B0503020204020204" pitchFamily="34" charset="0"/>
              </a:rPr>
              <a:t> dan </a:t>
            </a:r>
            <a:r>
              <a:rPr lang="en-US" sz="1600" dirty="0" err="1">
                <a:latin typeface="Corbel" panose="020B0503020204020204" pitchFamily="34" charset="0"/>
              </a:rPr>
              <a:t>penerimaan</a:t>
            </a:r>
            <a:r>
              <a:rPr lang="en-US" sz="1600" dirty="0">
                <a:latin typeface="Corbel" panose="020B0503020204020204" pitchFamily="34" charset="0"/>
              </a:rPr>
              <a:t> negara pada </a:t>
            </a:r>
            <a:r>
              <a:rPr lang="en-US" sz="1600" dirty="0" err="1">
                <a:latin typeface="Corbel" panose="020B0503020204020204" pitchFamily="34" charset="0"/>
              </a:rPr>
              <a:t>khususnya</a:t>
            </a:r>
            <a:r>
              <a:rPr lang="en-US" sz="1600" dirty="0">
                <a:latin typeface="Corbel" panose="020B0503020204020204" pitchFamily="34" charset="0"/>
              </a:rPr>
              <a:t>;</a:t>
            </a:r>
            <a:endParaRPr lang="id-ID" sz="1600" dirty="0">
              <a:latin typeface="Corbel" panose="020B0503020204020204" pitchFamily="34" charset="0"/>
            </a:endParaRPr>
          </a:p>
          <a:p>
            <a:pPr marL="257175" indent="-257175" algn="just">
              <a:spcBef>
                <a:spcPts val="450"/>
              </a:spcBef>
              <a:buFont typeface="+mj-lt"/>
              <a:buAutoNum type="arabicPeriod"/>
              <a:defRPr/>
            </a:pPr>
            <a:r>
              <a:rPr lang="en-US" sz="1600" b="1" dirty="0" err="1">
                <a:latin typeface="Corbel" panose="020B0503020204020204" pitchFamily="34" charset="0"/>
              </a:rPr>
              <a:t>mengejar</a:t>
            </a:r>
            <a:r>
              <a:rPr lang="en-US" sz="1600" b="1" dirty="0">
                <a:latin typeface="Corbel" panose="020B0503020204020204" pitchFamily="34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</a:rPr>
              <a:t>keuntungan</a:t>
            </a:r>
            <a:r>
              <a:rPr lang="en-US" sz="1600" dirty="0">
                <a:latin typeface="Corbel" panose="020B0503020204020204" pitchFamily="34" charset="0"/>
              </a:rPr>
              <a:t>;</a:t>
            </a:r>
            <a:endParaRPr lang="id-ID" sz="1600" dirty="0">
              <a:latin typeface="Corbel" panose="020B0503020204020204" pitchFamily="34" charset="0"/>
            </a:endParaRPr>
          </a:p>
          <a:p>
            <a:pPr marL="257175" indent="-257175" algn="just">
              <a:spcBef>
                <a:spcPts val="450"/>
              </a:spcBef>
              <a:buFont typeface="+mj-lt"/>
              <a:buAutoNum type="arabicPeriod"/>
              <a:defRPr/>
            </a:pPr>
            <a:r>
              <a:rPr lang="en-US" sz="1600" dirty="0" err="1">
                <a:latin typeface="Corbel" panose="020B0503020204020204" pitchFamily="34" charset="0"/>
              </a:rPr>
              <a:t>menyelenggarakan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</a:rPr>
              <a:t>kemanfaatan</a:t>
            </a:r>
            <a:r>
              <a:rPr lang="en-US" sz="1600" b="1" dirty="0">
                <a:latin typeface="Corbel" panose="020B0503020204020204" pitchFamily="34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</a:rPr>
              <a:t>umum</a:t>
            </a:r>
            <a:r>
              <a:rPr lang="en-US" sz="1600" b="1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berupa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penyediaan</a:t>
            </a:r>
            <a:r>
              <a:rPr lang="id-ID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barang</a:t>
            </a:r>
            <a:r>
              <a:rPr lang="en-US" sz="1600" dirty="0">
                <a:latin typeface="Corbel" panose="020B0503020204020204" pitchFamily="34" charset="0"/>
              </a:rPr>
              <a:t> dan/</a:t>
            </a:r>
            <a:r>
              <a:rPr lang="en-US" sz="1600" dirty="0" err="1">
                <a:latin typeface="Corbel" panose="020B0503020204020204" pitchFamily="34" charset="0"/>
              </a:rPr>
              <a:t>atau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jasa</a:t>
            </a:r>
            <a:r>
              <a:rPr lang="en-US" sz="1600" dirty="0">
                <a:latin typeface="Corbel" panose="020B0503020204020204" pitchFamily="34" charset="0"/>
              </a:rPr>
              <a:t> yang </a:t>
            </a:r>
            <a:r>
              <a:rPr lang="en-US" sz="1600" dirty="0" err="1">
                <a:latin typeface="Corbel" panose="020B0503020204020204" pitchFamily="34" charset="0"/>
              </a:rPr>
              <a:t>bermutu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tinggi</a:t>
            </a:r>
            <a:r>
              <a:rPr lang="en-US" sz="1600" dirty="0">
                <a:latin typeface="Corbel" panose="020B0503020204020204" pitchFamily="34" charset="0"/>
              </a:rPr>
              <a:t> dan </a:t>
            </a:r>
            <a:r>
              <a:rPr lang="en-US" sz="1600" dirty="0" err="1">
                <a:latin typeface="Corbel" panose="020B0503020204020204" pitchFamily="34" charset="0"/>
              </a:rPr>
              <a:t>memadai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bagi</a:t>
            </a:r>
            <a:r>
              <a:rPr lang="id-ID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pemenuhan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hajat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hidup</a:t>
            </a:r>
            <a:r>
              <a:rPr lang="en-US" sz="1600" dirty="0">
                <a:latin typeface="Corbel" panose="020B0503020204020204" pitchFamily="34" charset="0"/>
              </a:rPr>
              <a:t> orang </a:t>
            </a:r>
            <a:r>
              <a:rPr lang="en-US" sz="1600" dirty="0" err="1">
                <a:latin typeface="Corbel" panose="020B0503020204020204" pitchFamily="34" charset="0"/>
              </a:rPr>
              <a:t>banyak</a:t>
            </a:r>
            <a:endParaRPr lang="id-ID" sz="1600" dirty="0">
              <a:latin typeface="Corbel" panose="020B0503020204020204" pitchFamily="34" charset="0"/>
            </a:endParaRPr>
          </a:p>
          <a:p>
            <a:pPr marL="257175" indent="-257175" algn="just">
              <a:spcBef>
                <a:spcPts val="450"/>
              </a:spcBef>
              <a:buFont typeface="+mj-lt"/>
              <a:buAutoNum type="arabicPeriod"/>
              <a:defRPr/>
            </a:pPr>
            <a:r>
              <a:rPr lang="en-US" sz="1600" dirty="0" err="1">
                <a:latin typeface="Corbel" panose="020B0503020204020204" pitchFamily="34" charset="0"/>
              </a:rPr>
              <a:t>menjadi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</a:rPr>
              <a:t>perintis</a:t>
            </a:r>
            <a:r>
              <a:rPr lang="en-US" sz="1600" b="1" dirty="0">
                <a:latin typeface="Corbel" panose="020B0503020204020204" pitchFamily="34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</a:rPr>
              <a:t>kegiatan-kegiatan</a:t>
            </a:r>
            <a:r>
              <a:rPr lang="en-US" sz="1600" b="1" dirty="0">
                <a:latin typeface="Corbel" panose="020B0503020204020204" pitchFamily="34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</a:rPr>
              <a:t>usaha</a:t>
            </a:r>
            <a:r>
              <a:rPr lang="en-US" sz="1600" b="1" dirty="0">
                <a:latin typeface="Corbel" panose="020B0503020204020204" pitchFamily="34" charset="0"/>
              </a:rPr>
              <a:t> </a:t>
            </a:r>
            <a:r>
              <a:rPr lang="en-US" sz="1600" dirty="0">
                <a:latin typeface="Corbel" panose="020B0503020204020204" pitchFamily="34" charset="0"/>
              </a:rPr>
              <a:t>yang </a:t>
            </a:r>
            <a:r>
              <a:rPr lang="en-US" sz="1600" dirty="0" err="1">
                <a:latin typeface="Corbel" panose="020B0503020204020204" pitchFamily="34" charset="0"/>
              </a:rPr>
              <a:t>belum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dapat</a:t>
            </a:r>
            <a:r>
              <a:rPr lang="id-ID" sz="1600" dirty="0">
                <a:latin typeface="Corbel" panose="020B0503020204020204" pitchFamily="34" charset="0"/>
              </a:rPr>
              <a:t> </a:t>
            </a:r>
            <a:r>
              <a:rPr lang="fi-FI" sz="1600" dirty="0">
                <a:latin typeface="Corbel" panose="020B0503020204020204" pitchFamily="34" charset="0"/>
              </a:rPr>
              <a:t>dilaksanakan oleh sektor swasta dan koperasi</a:t>
            </a:r>
            <a:endParaRPr lang="id-ID" sz="1600" dirty="0">
              <a:latin typeface="Corbel" panose="020B0503020204020204" pitchFamily="34" charset="0"/>
            </a:endParaRPr>
          </a:p>
          <a:p>
            <a:pPr marL="257175" indent="-257175" algn="just">
              <a:spcBef>
                <a:spcPts val="450"/>
              </a:spcBef>
              <a:buFont typeface="+mj-lt"/>
              <a:buAutoNum type="arabicPeriod"/>
              <a:defRPr/>
            </a:pPr>
            <a:r>
              <a:rPr lang="en-US" sz="1600" dirty="0" err="1">
                <a:latin typeface="Corbel" panose="020B0503020204020204" pitchFamily="34" charset="0"/>
              </a:rPr>
              <a:t>turut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aktif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</a:rPr>
              <a:t>memberikan</a:t>
            </a:r>
            <a:r>
              <a:rPr lang="en-US" sz="1600" b="1" dirty="0">
                <a:latin typeface="Corbel" panose="020B0503020204020204" pitchFamily="34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</a:rPr>
              <a:t>bimbingan</a:t>
            </a:r>
            <a:r>
              <a:rPr lang="en-US" sz="1600" b="1" dirty="0">
                <a:latin typeface="Corbel" panose="020B0503020204020204" pitchFamily="34" charset="0"/>
              </a:rPr>
              <a:t> dan </a:t>
            </a:r>
            <a:r>
              <a:rPr lang="en-US" sz="1600" b="1" dirty="0" err="1">
                <a:latin typeface="Corbel" panose="020B0503020204020204" pitchFamily="34" charset="0"/>
              </a:rPr>
              <a:t>bantuan</a:t>
            </a:r>
            <a:r>
              <a:rPr lang="en-US" sz="1600" b="1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kepada</a:t>
            </a:r>
            <a:r>
              <a:rPr lang="id-ID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pengusaha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golongan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ekonomi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lemah</a:t>
            </a:r>
            <a:r>
              <a:rPr lang="en-US" sz="1600" dirty="0">
                <a:latin typeface="Corbel" panose="020B0503020204020204" pitchFamily="34" charset="0"/>
              </a:rPr>
              <a:t>, </a:t>
            </a:r>
            <a:r>
              <a:rPr lang="en-US" sz="1600" dirty="0" err="1">
                <a:latin typeface="Corbel" panose="020B0503020204020204" pitchFamily="34" charset="0"/>
              </a:rPr>
              <a:t>koperasi</a:t>
            </a:r>
            <a:r>
              <a:rPr lang="en-US" sz="1600" dirty="0">
                <a:latin typeface="Corbel" panose="020B0503020204020204" pitchFamily="34" charset="0"/>
              </a:rPr>
              <a:t>, dan </a:t>
            </a:r>
            <a:r>
              <a:rPr lang="en-US" sz="1600" dirty="0" err="1">
                <a:latin typeface="Corbel" panose="020B0503020204020204" pitchFamily="34" charset="0"/>
              </a:rPr>
              <a:t>masyarakat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Corbel" panose="020B0503020204020204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1168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1"/>
          <p:cNvSpPr txBox="1">
            <a:spLocks/>
          </p:cNvSpPr>
          <p:nvPr/>
        </p:nvSpPr>
        <p:spPr>
          <a:xfrm>
            <a:off x="320184" y="231255"/>
            <a:ext cx="5375542" cy="45315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id-ID" sz="2400" b="1" kern="0" dirty="0">
                <a:solidFill>
                  <a:srgbClr val="376092"/>
                </a:solidFill>
                <a:latin typeface="Corbel" pitchFamily="34" charset="0"/>
                <a:ea typeface="+mj-ea"/>
                <a:cs typeface="+mj-cs"/>
              </a:rPr>
              <a:t>JUMLAH BUMN SAAT INI : 114 BUMN</a:t>
            </a:r>
            <a:endParaRPr lang="en-US" sz="2400" b="1" dirty="0">
              <a:solidFill>
                <a:srgbClr val="376092"/>
              </a:solidFill>
              <a:ea typeface="+mj-ea"/>
              <a:cs typeface="+mj-cs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31067" y="673711"/>
            <a:ext cx="81887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  <a:buClr>
                <a:prstClr val="black">
                  <a:lumMod val="50000"/>
                  <a:lumOff val="50000"/>
                </a:prstClr>
              </a:buClr>
            </a:pPr>
            <a:r>
              <a:rPr lang="en-US" sz="1600" b="1" spc="-38" dirty="0">
                <a:solidFill>
                  <a:prstClr val="black">
                    <a:lumMod val="75000"/>
                    <a:lumOff val="25000"/>
                  </a:prstClr>
                </a:solidFill>
                <a:latin typeface="Corbel" pitchFamily="34" charset="0"/>
              </a:rPr>
              <a:t>R</a:t>
            </a:r>
            <a:r>
              <a:rPr lang="id-ID" sz="1600" b="1" spc="-38" dirty="0">
                <a:solidFill>
                  <a:prstClr val="black">
                    <a:lumMod val="75000"/>
                    <a:lumOff val="25000"/>
                  </a:prstClr>
                </a:solidFill>
                <a:latin typeface="Corbel" pitchFamily="34" charset="0"/>
              </a:rPr>
              <a:t>INCIAN BUMN Per Sektor</a:t>
            </a:r>
            <a:endParaRPr lang="en-US" sz="1600" b="1" spc="-38" dirty="0">
              <a:solidFill>
                <a:prstClr val="black">
                  <a:lumMod val="75000"/>
                  <a:lumOff val="25000"/>
                </a:prstClr>
              </a:solidFill>
              <a:latin typeface="Corbel" pitchFamily="34" charset="0"/>
            </a:endParaRPr>
          </a:p>
        </p:txBody>
      </p:sp>
      <p:sp>
        <p:nvSpPr>
          <p:cNvPr id="6" name="AutoShape 7" descr="http://s.kaskus.id/images/2015/02/25/2258056_20150225023527.jpg"/>
          <p:cNvSpPr>
            <a:spLocks noChangeAspect="1" noChangeArrowheads="1"/>
          </p:cNvSpPr>
          <p:nvPr/>
        </p:nvSpPr>
        <p:spPr bwMode="auto">
          <a:xfrm>
            <a:off x="1088231" y="114300"/>
            <a:ext cx="1785938" cy="178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" name="AutoShape 9" descr="https://upload.wikimedia.org/wikipedia/id/b/b1/INKA_logo.jpg"/>
          <p:cNvSpPr>
            <a:spLocks noChangeAspect="1" noChangeArrowheads="1"/>
          </p:cNvSpPr>
          <p:nvPr/>
        </p:nvSpPr>
        <p:spPr bwMode="auto">
          <a:xfrm>
            <a:off x="973931" y="520303"/>
            <a:ext cx="500063" cy="70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" name="AutoShape 15" descr="http://1.bp.blogspot.com/-7IozlKUrjcA/UzJomESUvaI/AAAAAAAAQhA/D8VOSEV3g54/s72-c/LOGO+PENAS.png"/>
          <p:cNvSpPr>
            <a:spLocks noChangeAspect="1" noChangeArrowheads="1"/>
          </p:cNvSpPr>
          <p:nvPr/>
        </p:nvSpPr>
        <p:spPr bwMode="auto">
          <a:xfrm>
            <a:off x="904875" y="754856"/>
            <a:ext cx="51435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DE04C63D-4802-47BB-A98F-43EA8F92CC89}"/>
              </a:ext>
            </a:extLst>
          </p:cNvPr>
          <p:cNvGrpSpPr/>
          <p:nvPr/>
        </p:nvGrpSpPr>
        <p:grpSpPr>
          <a:xfrm>
            <a:off x="331067" y="1165673"/>
            <a:ext cx="8532714" cy="5080346"/>
            <a:chOff x="1080967" y="1903515"/>
            <a:chExt cx="6855131" cy="3733687"/>
          </a:xfrm>
        </p:grpSpPr>
        <p:pic>
          <p:nvPicPr>
            <p:cNvPr id="193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454689" y="1905874"/>
              <a:ext cx="166450" cy="1905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95" name="Straight Connector 194"/>
            <p:cNvCxnSpPr>
              <a:cxnSpLocks/>
            </p:cNvCxnSpPr>
            <p:nvPr/>
          </p:nvCxnSpPr>
          <p:spPr bwMode="gray">
            <a:xfrm>
              <a:off x="1315574" y="2122590"/>
              <a:ext cx="6610961" cy="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6" name="Picture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-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701852" y="1922708"/>
              <a:ext cx="629243" cy="1568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8" name="Rectangle 197"/>
            <p:cNvSpPr>
              <a:spLocks/>
            </p:cNvSpPr>
            <p:nvPr/>
          </p:nvSpPr>
          <p:spPr bwMode="gray">
            <a:xfrm>
              <a:off x="1315576" y="1903515"/>
              <a:ext cx="1071836" cy="1976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wrap="square" lIns="34290" rIns="34290" anchor="ctr">
              <a:noAutofit/>
            </a:bodyPr>
            <a:lstStyle/>
            <a:p>
              <a:pPr>
                <a:lnSpc>
                  <a:spcPts val="750"/>
                </a:lnSpc>
              </a:pPr>
              <a:r>
                <a:rPr lang="en-US" sz="1100" dirty="0" err="1">
                  <a:solidFill>
                    <a:prstClr val="black">
                      <a:lumMod val="85000"/>
                      <a:lumOff val="15000"/>
                    </a:prstClr>
                  </a:solidFill>
                  <a:latin typeface="Corbel" pitchFamily="34" charset="0"/>
                </a:rPr>
                <a:t>Energi</a:t>
              </a:r>
              <a:endParaRPr 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Corbel" pitchFamily="34" charset="0"/>
              </a:endParaRPr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1111535" y="1911849"/>
              <a:ext cx="204040" cy="192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4F81BD">
                      <a:lumMod val="75000"/>
                    </a:srgbClr>
                  </a:solidFill>
                  <a:latin typeface="Corbel" pitchFamily="34" charset="0"/>
                </a:rPr>
                <a:t>1</a:t>
              </a:r>
            </a:p>
          </p:txBody>
        </p:sp>
        <p:pic>
          <p:nvPicPr>
            <p:cNvPr id="200" name="Picture 4" descr="http://www.bumn.go.id/data/uploads/content/134/Untitled-1%20%282%29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0725" r="12791" b="4809"/>
            <a:stretch/>
          </p:blipFill>
          <p:spPr bwMode="auto">
            <a:xfrm>
              <a:off x="3387243" y="1918993"/>
              <a:ext cx="220931" cy="1833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4" name="Rectangle 213"/>
            <p:cNvSpPr>
              <a:spLocks/>
            </p:cNvSpPr>
            <p:nvPr/>
          </p:nvSpPr>
          <p:spPr bwMode="gray">
            <a:xfrm>
              <a:off x="1315575" y="2151132"/>
              <a:ext cx="1071836" cy="1976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wrap="square" lIns="34290" rIns="34290" anchor="ctr">
              <a:noAutofit/>
            </a:bodyPr>
            <a:lstStyle/>
            <a:p>
              <a:pPr>
                <a:lnSpc>
                  <a:spcPts val="750"/>
                </a:lnSpc>
              </a:pPr>
              <a:r>
                <a:rPr lang="en-US" sz="1100" dirty="0" err="1">
                  <a:solidFill>
                    <a:prstClr val="black">
                      <a:lumMod val="85000"/>
                      <a:lumOff val="15000"/>
                    </a:prstClr>
                  </a:solidFill>
                  <a:latin typeface="Corbel" pitchFamily="34" charset="0"/>
                </a:rPr>
                <a:t>Logistik</a:t>
              </a:r>
              <a:endParaRPr 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Corbel" pitchFamily="34" charset="0"/>
              </a:endParaRPr>
            </a:p>
          </p:txBody>
        </p:sp>
        <p:sp>
          <p:nvSpPr>
            <p:cNvPr id="215" name="TextBox 214"/>
            <p:cNvSpPr txBox="1"/>
            <p:nvPr/>
          </p:nvSpPr>
          <p:spPr>
            <a:xfrm>
              <a:off x="1111534" y="2138034"/>
              <a:ext cx="204040" cy="192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4F81BD">
                      <a:lumMod val="75000"/>
                    </a:srgbClr>
                  </a:solidFill>
                  <a:latin typeface="Corbel" pitchFamily="34" charset="0"/>
                </a:rPr>
                <a:t>2</a:t>
              </a:r>
            </a:p>
          </p:txBody>
        </p:sp>
        <p:pic>
          <p:nvPicPr>
            <p:cNvPr id="217" name="Picture 119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 bwMode="gray">
            <a:xfrm>
              <a:off x="3860301" y="2168173"/>
              <a:ext cx="142098" cy="176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8" name="Picture 129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723994" y="2180258"/>
              <a:ext cx="239878" cy="159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9" name="Picture 171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 bwMode="gray">
            <a:xfrm>
              <a:off x="3568352" y="2193116"/>
              <a:ext cx="225215" cy="151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1" name="Picture 10" descr="PERSERO BATAM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2907" t="5732" r="34186" b="6866"/>
            <a:stretch/>
          </p:blipFill>
          <p:spPr bwMode="auto">
            <a:xfrm>
              <a:off x="2439091" y="2179931"/>
              <a:ext cx="219797" cy="165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2" name="Picture 221" descr="http://suaratambang.com/wp-content/uploads/2015/08/PPI-LOGO2.jpg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 bwMode="auto">
            <a:xfrm>
              <a:off x="4067867" y="2193117"/>
              <a:ext cx="279084" cy="1518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3" name="Picture 6" descr="http://www.bumn.go.id/data/uploads/logo/22/Untitled-1.png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3010" r="8155"/>
            <a:stretch/>
          </p:blipFill>
          <p:spPr bwMode="auto">
            <a:xfrm>
              <a:off x="3025934" y="2193117"/>
              <a:ext cx="517220" cy="1642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72" name="Straight Connector 471"/>
            <p:cNvCxnSpPr>
              <a:cxnSpLocks/>
            </p:cNvCxnSpPr>
            <p:nvPr/>
          </p:nvCxnSpPr>
          <p:spPr bwMode="gray">
            <a:xfrm>
              <a:off x="1315574" y="2379765"/>
              <a:ext cx="6610961" cy="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Straight Connector 474"/>
            <p:cNvCxnSpPr>
              <a:cxnSpLocks/>
            </p:cNvCxnSpPr>
            <p:nvPr/>
          </p:nvCxnSpPr>
          <p:spPr bwMode="gray">
            <a:xfrm>
              <a:off x="1318327" y="2626191"/>
              <a:ext cx="6610961" cy="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8" name="Rectangle 477"/>
            <p:cNvSpPr>
              <a:spLocks/>
            </p:cNvSpPr>
            <p:nvPr/>
          </p:nvSpPr>
          <p:spPr bwMode="gray">
            <a:xfrm>
              <a:off x="1318329" y="2407116"/>
              <a:ext cx="1071836" cy="1976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wrap="square" lIns="34290" rIns="34290" anchor="ctr">
              <a:noAutofit/>
            </a:bodyPr>
            <a:lstStyle/>
            <a:p>
              <a:pPr>
                <a:lnSpc>
                  <a:spcPts val="750"/>
                </a:lnSpc>
              </a:pPr>
              <a:r>
                <a:rPr lang="en-US" sz="1100" dirty="0" err="1">
                  <a:solidFill>
                    <a:prstClr val="black">
                      <a:lumMod val="85000"/>
                      <a:lumOff val="15000"/>
                    </a:prstClr>
                  </a:solidFill>
                  <a:latin typeface="Corbel" pitchFamily="34" charset="0"/>
                </a:rPr>
                <a:t>Pariwisata</a:t>
              </a:r>
              <a:endParaRPr 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Corbel" pitchFamily="34" charset="0"/>
              </a:endParaRPr>
            </a:p>
          </p:txBody>
        </p:sp>
        <p:sp>
          <p:nvSpPr>
            <p:cNvPr id="479" name="TextBox 478"/>
            <p:cNvSpPr txBox="1"/>
            <p:nvPr/>
          </p:nvSpPr>
          <p:spPr>
            <a:xfrm>
              <a:off x="1114288" y="2405925"/>
              <a:ext cx="204040" cy="192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4F81BD">
                      <a:lumMod val="75000"/>
                    </a:srgbClr>
                  </a:solidFill>
                  <a:latin typeface="Corbel" pitchFamily="34" charset="0"/>
                </a:rPr>
                <a:t>3</a:t>
              </a:r>
            </a:p>
          </p:txBody>
        </p:sp>
        <p:sp>
          <p:nvSpPr>
            <p:cNvPr id="481" name="Rectangle 480"/>
            <p:cNvSpPr>
              <a:spLocks/>
            </p:cNvSpPr>
            <p:nvPr/>
          </p:nvSpPr>
          <p:spPr bwMode="gray">
            <a:xfrm>
              <a:off x="1318328" y="2654733"/>
              <a:ext cx="1071836" cy="1976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wrap="square" lIns="34290" rIns="34290" anchor="ctr">
              <a:noAutofit/>
            </a:bodyPr>
            <a:lstStyle/>
            <a:p>
              <a:pPr>
                <a:lnSpc>
                  <a:spcPts val="750"/>
                </a:lnSpc>
              </a:pPr>
              <a:r>
                <a:rPr lang="id-ID" sz="11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Corbel" pitchFamily="34" charset="0"/>
                </a:rPr>
                <a:t>Industri Agro</a:t>
              </a:r>
              <a:endParaRPr 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Corbel" pitchFamily="34" charset="0"/>
              </a:endParaRPr>
            </a:p>
          </p:txBody>
        </p:sp>
        <p:sp>
          <p:nvSpPr>
            <p:cNvPr id="482" name="TextBox 481"/>
            <p:cNvSpPr txBox="1"/>
            <p:nvPr/>
          </p:nvSpPr>
          <p:spPr>
            <a:xfrm>
              <a:off x="1114287" y="2651160"/>
              <a:ext cx="204040" cy="192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4F81BD">
                      <a:lumMod val="75000"/>
                    </a:srgbClr>
                  </a:solidFill>
                  <a:latin typeface="Corbel" pitchFamily="34" charset="0"/>
                </a:rPr>
                <a:t>4</a:t>
              </a:r>
            </a:p>
          </p:txBody>
        </p:sp>
        <p:cxnSp>
          <p:nvCxnSpPr>
            <p:cNvPr id="489" name="Straight Connector 488"/>
            <p:cNvCxnSpPr>
              <a:cxnSpLocks/>
            </p:cNvCxnSpPr>
            <p:nvPr/>
          </p:nvCxnSpPr>
          <p:spPr bwMode="gray">
            <a:xfrm>
              <a:off x="1318327" y="2873841"/>
              <a:ext cx="6610961" cy="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1" name="Straight Connector 490"/>
            <p:cNvCxnSpPr>
              <a:cxnSpLocks/>
            </p:cNvCxnSpPr>
            <p:nvPr/>
          </p:nvCxnSpPr>
          <p:spPr bwMode="gray">
            <a:xfrm>
              <a:off x="1318327" y="3125916"/>
              <a:ext cx="6610961" cy="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2" name="Rectangle 491"/>
            <p:cNvSpPr>
              <a:spLocks/>
            </p:cNvSpPr>
            <p:nvPr/>
          </p:nvSpPr>
          <p:spPr bwMode="gray">
            <a:xfrm>
              <a:off x="1318329" y="2906841"/>
              <a:ext cx="1071836" cy="1976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wrap="square" lIns="34290" rIns="34290" anchor="ctr">
              <a:noAutofit/>
            </a:bodyPr>
            <a:lstStyle/>
            <a:p>
              <a:pPr>
                <a:lnSpc>
                  <a:spcPts val="750"/>
                </a:lnSpc>
              </a:pPr>
              <a:r>
                <a:rPr lang="id-ID" sz="11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Corbel" pitchFamily="34" charset="0"/>
                </a:rPr>
                <a:t>Farmasi</a:t>
              </a:r>
              <a:endParaRPr 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Corbel" pitchFamily="34" charset="0"/>
              </a:endParaRPr>
            </a:p>
          </p:txBody>
        </p:sp>
        <p:sp>
          <p:nvSpPr>
            <p:cNvPr id="493" name="TextBox 492"/>
            <p:cNvSpPr txBox="1"/>
            <p:nvPr/>
          </p:nvSpPr>
          <p:spPr>
            <a:xfrm>
              <a:off x="1114288" y="2905650"/>
              <a:ext cx="204040" cy="192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4F81BD">
                      <a:lumMod val="75000"/>
                    </a:srgbClr>
                  </a:solidFill>
                  <a:latin typeface="Corbel" pitchFamily="34" charset="0"/>
                </a:rPr>
                <a:t>5</a:t>
              </a:r>
            </a:p>
          </p:txBody>
        </p:sp>
        <p:sp>
          <p:nvSpPr>
            <p:cNvPr id="494" name="Rectangle 493"/>
            <p:cNvSpPr>
              <a:spLocks/>
            </p:cNvSpPr>
            <p:nvPr/>
          </p:nvSpPr>
          <p:spPr bwMode="gray">
            <a:xfrm>
              <a:off x="1318328" y="3154458"/>
              <a:ext cx="1071836" cy="1976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wrap="square" lIns="34290" rIns="34290" anchor="ctr">
              <a:noAutofit/>
            </a:bodyPr>
            <a:lstStyle/>
            <a:p>
              <a:pPr>
                <a:lnSpc>
                  <a:spcPts val="750"/>
                </a:lnSpc>
              </a:pPr>
              <a:r>
                <a:rPr lang="id-ID" sz="11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Corbel" pitchFamily="34" charset="0"/>
                </a:rPr>
                <a:t>Sarana &amp; Prasarana Perhubungan</a:t>
              </a:r>
              <a:endParaRPr 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Corbel" pitchFamily="34" charset="0"/>
              </a:endParaRPr>
            </a:p>
          </p:txBody>
        </p:sp>
        <p:sp>
          <p:nvSpPr>
            <p:cNvPr id="495" name="TextBox 494"/>
            <p:cNvSpPr txBox="1"/>
            <p:nvPr/>
          </p:nvSpPr>
          <p:spPr>
            <a:xfrm>
              <a:off x="1114287" y="3150885"/>
              <a:ext cx="204040" cy="192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4F81BD">
                      <a:lumMod val="75000"/>
                    </a:srgbClr>
                  </a:solidFill>
                  <a:latin typeface="Corbel" pitchFamily="34" charset="0"/>
                </a:rPr>
                <a:t>6</a:t>
              </a:r>
            </a:p>
          </p:txBody>
        </p:sp>
        <p:cxnSp>
          <p:nvCxnSpPr>
            <p:cNvPr id="497" name="Straight Connector 496"/>
            <p:cNvCxnSpPr>
              <a:cxnSpLocks/>
            </p:cNvCxnSpPr>
            <p:nvPr/>
          </p:nvCxnSpPr>
          <p:spPr bwMode="gray">
            <a:xfrm>
              <a:off x="1318327" y="3383091"/>
              <a:ext cx="6610961" cy="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Straight Connector 497"/>
            <p:cNvCxnSpPr>
              <a:cxnSpLocks/>
            </p:cNvCxnSpPr>
            <p:nvPr/>
          </p:nvCxnSpPr>
          <p:spPr bwMode="gray">
            <a:xfrm>
              <a:off x="1321081" y="3629517"/>
              <a:ext cx="6610961" cy="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9" name="Rectangle 498"/>
            <p:cNvSpPr>
              <a:spLocks/>
            </p:cNvSpPr>
            <p:nvPr/>
          </p:nvSpPr>
          <p:spPr bwMode="gray">
            <a:xfrm>
              <a:off x="1321082" y="3410442"/>
              <a:ext cx="1071836" cy="1976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wrap="square" lIns="34290" rIns="34290" anchor="ctr">
              <a:noAutofit/>
            </a:bodyPr>
            <a:lstStyle/>
            <a:p>
              <a:pPr>
                <a:lnSpc>
                  <a:spcPts val="750"/>
                </a:lnSpc>
              </a:pPr>
              <a:r>
                <a:rPr lang="en-US" sz="11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Corbel" pitchFamily="34" charset="0"/>
                </a:rPr>
                <a:t>K</a:t>
              </a:r>
              <a:r>
                <a:rPr lang="id-ID" sz="11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Corbel" pitchFamily="34" charset="0"/>
                </a:rPr>
                <a:t>awasan</a:t>
              </a:r>
              <a:endParaRPr 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Corbel" pitchFamily="34" charset="0"/>
              </a:endParaRPr>
            </a:p>
          </p:txBody>
        </p:sp>
        <p:sp>
          <p:nvSpPr>
            <p:cNvPr id="500" name="TextBox 499"/>
            <p:cNvSpPr txBox="1"/>
            <p:nvPr/>
          </p:nvSpPr>
          <p:spPr>
            <a:xfrm>
              <a:off x="1117041" y="3399726"/>
              <a:ext cx="204040" cy="192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4F81BD">
                      <a:lumMod val="75000"/>
                    </a:srgbClr>
                  </a:solidFill>
                  <a:latin typeface="Corbel" pitchFamily="34" charset="0"/>
                </a:rPr>
                <a:t>7</a:t>
              </a:r>
            </a:p>
          </p:txBody>
        </p:sp>
        <p:sp>
          <p:nvSpPr>
            <p:cNvPr id="501" name="Rectangle 500"/>
            <p:cNvSpPr>
              <a:spLocks/>
            </p:cNvSpPr>
            <p:nvPr/>
          </p:nvSpPr>
          <p:spPr bwMode="gray">
            <a:xfrm>
              <a:off x="1321081" y="3658059"/>
              <a:ext cx="1071836" cy="1976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wrap="square" lIns="34290" rIns="34290" anchor="ctr">
              <a:noAutofit/>
            </a:bodyPr>
            <a:lstStyle/>
            <a:p>
              <a:pPr>
                <a:lnSpc>
                  <a:spcPts val="750"/>
                </a:lnSpc>
              </a:pPr>
              <a:r>
                <a:rPr lang="en-US" sz="1100" dirty="0" err="1">
                  <a:solidFill>
                    <a:prstClr val="black">
                      <a:lumMod val="85000"/>
                      <a:lumOff val="15000"/>
                    </a:prstClr>
                  </a:solidFill>
                  <a:latin typeface="Corbel" pitchFamily="34" charset="0"/>
                </a:rPr>
                <a:t>Konstruksi</a:t>
              </a:r>
              <a:endParaRPr 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Corbel" pitchFamily="34" charset="0"/>
              </a:endParaRPr>
            </a:p>
          </p:txBody>
        </p:sp>
        <p:sp>
          <p:nvSpPr>
            <p:cNvPr id="502" name="TextBox 501"/>
            <p:cNvSpPr txBox="1"/>
            <p:nvPr/>
          </p:nvSpPr>
          <p:spPr>
            <a:xfrm>
              <a:off x="1117041" y="3654486"/>
              <a:ext cx="204040" cy="192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4F81BD">
                      <a:lumMod val="75000"/>
                    </a:srgbClr>
                  </a:solidFill>
                  <a:latin typeface="Corbel" pitchFamily="34" charset="0"/>
                </a:rPr>
                <a:t>8</a:t>
              </a:r>
            </a:p>
          </p:txBody>
        </p:sp>
        <p:cxnSp>
          <p:nvCxnSpPr>
            <p:cNvPr id="503" name="Straight Connector 502"/>
            <p:cNvCxnSpPr>
              <a:cxnSpLocks/>
            </p:cNvCxnSpPr>
            <p:nvPr/>
          </p:nvCxnSpPr>
          <p:spPr bwMode="gray">
            <a:xfrm>
              <a:off x="1321081" y="3877167"/>
              <a:ext cx="6610961" cy="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5" name="Rectangle 504"/>
            <p:cNvSpPr>
              <a:spLocks/>
            </p:cNvSpPr>
            <p:nvPr/>
          </p:nvSpPr>
          <p:spPr bwMode="gray">
            <a:xfrm>
              <a:off x="1319632" y="3911167"/>
              <a:ext cx="1071836" cy="1976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wrap="square" lIns="34290" rIns="34290" anchor="ctr">
              <a:noAutofit/>
            </a:bodyPr>
            <a:lstStyle/>
            <a:p>
              <a:pPr>
                <a:lnSpc>
                  <a:spcPts val="750"/>
                </a:lnSpc>
              </a:pPr>
              <a:r>
                <a:rPr lang="en-US" sz="1100" dirty="0" err="1">
                  <a:solidFill>
                    <a:prstClr val="black">
                      <a:lumMod val="85000"/>
                      <a:lumOff val="15000"/>
                    </a:prstClr>
                  </a:solidFill>
                  <a:latin typeface="Corbel" pitchFamily="34" charset="0"/>
                </a:rPr>
                <a:t>Pertambangan</a:t>
              </a:r>
              <a:endParaRPr 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Corbel" pitchFamily="34" charset="0"/>
              </a:endParaRPr>
            </a:p>
          </p:txBody>
        </p:sp>
        <p:sp>
          <p:nvSpPr>
            <p:cNvPr id="506" name="TextBox 505"/>
            <p:cNvSpPr txBox="1"/>
            <p:nvPr/>
          </p:nvSpPr>
          <p:spPr>
            <a:xfrm>
              <a:off x="1125116" y="3898069"/>
              <a:ext cx="204040" cy="192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4F81BD">
                      <a:lumMod val="75000"/>
                    </a:srgbClr>
                  </a:solidFill>
                  <a:latin typeface="Corbel" pitchFamily="34" charset="0"/>
                </a:rPr>
                <a:t>9</a:t>
              </a:r>
            </a:p>
          </p:txBody>
        </p:sp>
        <p:cxnSp>
          <p:nvCxnSpPr>
            <p:cNvPr id="513" name="Straight Connector 512"/>
            <p:cNvCxnSpPr>
              <a:cxnSpLocks/>
            </p:cNvCxnSpPr>
            <p:nvPr/>
          </p:nvCxnSpPr>
          <p:spPr bwMode="gray">
            <a:xfrm>
              <a:off x="1259298" y="4128541"/>
              <a:ext cx="6610961" cy="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Straight Connector 513"/>
            <p:cNvCxnSpPr>
              <a:cxnSpLocks/>
            </p:cNvCxnSpPr>
            <p:nvPr/>
          </p:nvCxnSpPr>
          <p:spPr bwMode="gray">
            <a:xfrm>
              <a:off x="1322384" y="4386226"/>
              <a:ext cx="6610961" cy="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5" name="Rectangle 514"/>
            <p:cNvSpPr>
              <a:spLocks/>
            </p:cNvSpPr>
            <p:nvPr/>
          </p:nvSpPr>
          <p:spPr bwMode="gray">
            <a:xfrm>
              <a:off x="1322386" y="4167151"/>
              <a:ext cx="1071836" cy="1976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wrap="square" lIns="34290" rIns="34290" anchor="ctr">
              <a:noAutofit/>
            </a:bodyPr>
            <a:lstStyle/>
            <a:p>
              <a:pPr>
                <a:lnSpc>
                  <a:spcPts val="750"/>
                </a:lnSpc>
              </a:pPr>
              <a:r>
                <a:rPr lang="en-US" sz="1100" dirty="0" err="1">
                  <a:solidFill>
                    <a:prstClr val="black">
                      <a:lumMod val="85000"/>
                      <a:lumOff val="15000"/>
                    </a:prstClr>
                  </a:solidFill>
                  <a:latin typeface="Corbel" pitchFamily="34" charset="0"/>
                </a:rPr>
                <a:t>Manufaktur</a:t>
              </a:r>
              <a:endParaRPr 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Corbel" pitchFamily="34" charset="0"/>
              </a:endParaRPr>
            </a:p>
          </p:txBody>
        </p:sp>
        <p:sp>
          <p:nvSpPr>
            <p:cNvPr id="516" name="TextBox 515"/>
            <p:cNvSpPr txBox="1"/>
            <p:nvPr/>
          </p:nvSpPr>
          <p:spPr>
            <a:xfrm>
              <a:off x="1080967" y="4165959"/>
              <a:ext cx="289043" cy="192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4F81BD">
                      <a:lumMod val="75000"/>
                    </a:srgbClr>
                  </a:solidFill>
                  <a:latin typeface="Corbel" pitchFamily="34" charset="0"/>
                </a:rPr>
                <a:t>10</a:t>
              </a:r>
            </a:p>
          </p:txBody>
        </p:sp>
        <p:sp>
          <p:nvSpPr>
            <p:cNvPr id="517" name="Rectangle 516"/>
            <p:cNvSpPr>
              <a:spLocks/>
            </p:cNvSpPr>
            <p:nvPr/>
          </p:nvSpPr>
          <p:spPr bwMode="gray">
            <a:xfrm>
              <a:off x="1322385" y="4414768"/>
              <a:ext cx="1071836" cy="1976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wrap="square" lIns="34290" rIns="34290" anchor="ctr">
              <a:noAutofit/>
            </a:bodyPr>
            <a:lstStyle/>
            <a:p>
              <a:pPr>
                <a:lnSpc>
                  <a:spcPts val="750"/>
                </a:lnSpc>
              </a:pPr>
              <a:r>
                <a:rPr lang="id-ID" sz="11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Corbel" pitchFamily="34" charset="0"/>
                </a:rPr>
                <a:t>Industri Strategis</a:t>
              </a:r>
              <a:endParaRPr 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Corbel" pitchFamily="34" charset="0"/>
              </a:endParaRPr>
            </a:p>
          </p:txBody>
        </p:sp>
        <p:cxnSp>
          <p:nvCxnSpPr>
            <p:cNvPr id="519" name="Straight Connector 518"/>
            <p:cNvCxnSpPr>
              <a:cxnSpLocks/>
            </p:cNvCxnSpPr>
            <p:nvPr/>
          </p:nvCxnSpPr>
          <p:spPr bwMode="gray">
            <a:xfrm>
              <a:off x="1322384" y="4633876"/>
              <a:ext cx="6610961" cy="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Straight Connector 519"/>
            <p:cNvCxnSpPr>
              <a:cxnSpLocks/>
            </p:cNvCxnSpPr>
            <p:nvPr/>
          </p:nvCxnSpPr>
          <p:spPr bwMode="gray">
            <a:xfrm>
              <a:off x="1322384" y="4885951"/>
              <a:ext cx="6610961" cy="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1" name="Rectangle 520"/>
            <p:cNvSpPr>
              <a:spLocks/>
            </p:cNvSpPr>
            <p:nvPr/>
          </p:nvSpPr>
          <p:spPr bwMode="gray">
            <a:xfrm>
              <a:off x="1322386" y="4666876"/>
              <a:ext cx="1071836" cy="1976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wrap="square" lIns="34290" rIns="34290" anchor="ctr">
              <a:noAutofit/>
            </a:bodyPr>
            <a:lstStyle/>
            <a:p>
              <a:pPr>
                <a:lnSpc>
                  <a:spcPts val="750"/>
                </a:lnSpc>
              </a:pPr>
              <a:r>
                <a:rPr lang="id-ID" sz="11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Corbel" pitchFamily="34" charset="0"/>
                </a:rPr>
                <a:t>Jasa Survei dan Konsultan</a:t>
              </a:r>
              <a:endParaRPr 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Corbel" pitchFamily="34" charset="0"/>
              </a:endParaRPr>
            </a:p>
          </p:txBody>
        </p:sp>
        <p:sp>
          <p:nvSpPr>
            <p:cNvPr id="523" name="Rectangle 522"/>
            <p:cNvSpPr>
              <a:spLocks/>
            </p:cNvSpPr>
            <p:nvPr/>
          </p:nvSpPr>
          <p:spPr bwMode="gray">
            <a:xfrm>
              <a:off x="1322385" y="4914493"/>
              <a:ext cx="1071836" cy="1976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wrap="square" lIns="34290" rIns="34290" anchor="ctr">
              <a:noAutofit/>
            </a:bodyPr>
            <a:lstStyle/>
            <a:p>
              <a:pPr>
                <a:lnSpc>
                  <a:spcPts val="750"/>
                </a:lnSpc>
              </a:pPr>
              <a:r>
                <a:rPr lang="en-US" sz="11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Corbel" pitchFamily="34" charset="0"/>
                </a:rPr>
                <a:t>Telekomunikasi dan Digital</a:t>
              </a:r>
            </a:p>
          </p:txBody>
        </p:sp>
        <p:cxnSp>
          <p:nvCxnSpPr>
            <p:cNvPr id="525" name="Straight Connector 524"/>
            <p:cNvCxnSpPr>
              <a:cxnSpLocks/>
            </p:cNvCxnSpPr>
            <p:nvPr/>
          </p:nvCxnSpPr>
          <p:spPr bwMode="gray">
            <a:xfrm>
              <a:off x="1322384" y="5143126"/>
              <a:ext cx="6610961" cy="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6" name="Straight Connector 525"/>
            <p:cNvCxnSpPr>
              <a:cxnSpLocks/>
            </p:cNvCxnSpPr>
            <p:nvPr/>
          </p:nvCxnSpPr>
          <p:spPr bwMode="gray">
            <a:xfrm>
              <a:off x="1325137" y="5389552"/>
              <a:ext cx="6610961" cy="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7" name="Rectangle 526"/>
            <p:cNvSpPr>
              <a:spLocks/>
            </p:cNvSpPr>
            <p:nvPr/>
          </p:nvSpPr>
          <p:spPr bwMode="gray">
            <a:xfrm>
              <a:off x="1325139" y="5170477"/>
              <a:ext cx="1062272" cy="1976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wrap="square" lIns="34290" rIns="34290" anchor="ctr">
              <a:noAutofit/>
            </a:bodyPr>
            <a:lstStyle/>
            <a:p>
              <a:pPr>
                <a:lnSpc>
                  <a:spcPts val="750"/>
                </a:lnSpc>
              </a:pPr>
              <a:r>
                <a:rPr lang="en-US" sz="1100" dirty="0" err="1">
                  <a:solidFill>
                    <a:prstClr val="black">
                      <a:lumMod val="85000"/>
                      <a:lumOff val="15000"/>
                    </a:prstClr>
                  </a:solidFill>
                  <a:latin typeface="Corbel" pitchFamily="34" charset="0"/>
                </a:rPr>
                <a:t>Jasa</a:t>
              </a:r>
              <a:r>
                <a:rPr lang="en-US" sz="11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Corbel" pitchFamily="34" charset="0"/>
                </a:rPr>
                <a:t> </a:t>
              </a:r>
              <a:r>
                <a:rPr lang="en-US" sz="1100" dirty="0" err="1">
                  <a:solidFill>
                    <a:prstClr val="black">
                      <a:lumMod val="85000"/>
                      <a:lumOff val="15000"/>
                    </a:prstClr>
                  </a:solidFill>
                  <a:latin typeface="Corbel" pitchFamily="34" charset="0"/>
                </a:rPr>
                <a:t>Keuangan</a:t>
              </a:r>
              <a:r>
                <a:rPr lang="en-US" sz="11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Corbel" pitchFamily="34" charset="0"/>
                </a:rPr>
                <a:t> </a:t>
              </a:r>
              <a:r>
                <a:rPr lang="en-US" sz="1100" dirty="0" err="1">
                  <a:solidFill>
                    <a:prstClr val="black">
                      <a:lumMod val="85000"/>
                      <a:lumOff val="15000"/>
                    </a:prstClr>
                  </a:solidFill>
                  <a:latin typeface="Corbel" pitchFamily="34" charset="0"/>
                </a:rPr>
                <a:t>dan</a:t>
              </a:r>
              <a:r>
                <a:rPr lang="en-US" sz="11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Corbel" pitchFamily="34" charset="0"/>
                </a:rPr>
                <a:t> </a:t>
              </a:r>
              <a:r>
                <a:rPr lang="en-US" sz="1100" dirty="0" err="1">
                  <a:solidFill>
                    <a:prstClr val="black">
                      <a:lumMod val="85000"/>
                      <a:lumOff val="15000"/>
                    </a:prstClr>
                  </a:solidFill>
                  <a:latin typeface="Corbel" pitchFamily="34" charset="0"/>
                </a:rPr>
                <a:t>Perbankan</a:t>
              </a:r>
              <a:endParaRPr 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Corbel" pitchFamily="34" charset="0"/>
              </a:endParaRPr>
            </a:p>
          </p:txBody>
        </p:sp>
        <p:cxnSp>
          <p:nvCxnSpPr>
            <p:cNvPr id="531" name="Straight Connector 530"/>
            <p:cNvCxnSpPr>
              <a:cxnSpLocks/>
            </p:cNvCxnSpPr>
            <p:nvPr/>
          </p:nvCxnSpPr>
          <p:spPr bwMode="gray">
            <a:xfrm>
              <a:off x="1325137" y="5637202"/>
              <a:ext cx="6610961" cy="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2" name="TextBox 531"/>
            <p:cNvSpPr txBox="1"/>
            <p:nvPr/>
          </p:nvSpPr>
          <p:spPr>
            <a:xfrm>
              <a:off x="1082613" y="4423071"/>
              <a:ext cx="289043" cy="192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4F81BD">
                      <a:lumMod val="75000"/>
                    </a:srgbClr>
                  </a:solidFill>
                  <a:latin typeface="Corbel" pitchFamily="34" charset="0"/>
                </a:rPr>
                <a:t>11</a:t>
              </a:r>
            </a:p>
          </p:txBody>
        </p:sp>
        <p:sp>
          <p:nvSpPr>
            <p:cNvPr id="533" name="TextBox 532"/>
            <p:cNvSpPr txBox="1"/>
            <p:nvPr/>
          </p:nvSpPr>
          <p:spPr>
            <a:xfrm>
              <a:off x="1087070" y="4670784"/>
              <a:ext cx="289043" cy="192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4F81BD">
                      <a:lumMod val="75000"/>
                    </a:srgbClr>
                  </a:solidFill>
                  <a:latin typeface="Corbel" pitchFamily="34" charset="0"/>
                </a:rPr>
                <a:t>12</a:t>
              </a:r>
            </a:p>
          </p:txBody>
        </p:sp>
        <p:sp>
          <p:nvSpPr>
            <p:cNvPr id="534" name="TextBox 533"/>
            <p:cNvSpPr txBox="1"/>
            <p:nvPr/>
          </p:nvSpPr>
          <p:spPr>
            <a:xfrm>
              <a:off x="1088716" y="4927896"/>
              <a:ext cx="289043" cy="192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4F81BD">
                      <a:lumMod val="75000"/>
                    </a:srgbClr>
                  </a:solidFill>
                  <a:latin typeface="Corbel" pitchFamily="34" charset="0"/>
                </a:rPr>
                <a:t>13</a:t>
              </a:r>
            </a:p>
          </p:txBody>
        </p:sp>
        <p:sp>
          <p:nvSpPr>
            <p:cNvPr id="535" name="TextBox 534"/>
            <p:cNvSpPr txBox="1"/>
            <p:nvPr/>
          </p:nvSpPr>
          <p:spPr>
            <a:xfrm>
              <a:off x="1091583" y="5166084"/>
              <a:ext cx="289043" cy="192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4F81BD">
                      <a:lumMod val="75000"/>
                    </a:srgbClr>
                  </a:solidFill>
                  <a:latin typeface="Corbel" pitchFamily="34" charset="0"/>
                </a:rPr>
                <a:t>14</a:t>
              </a:r>
            </a:p>
          </p:txBody>
        </p:sp>
        <p:pic>
          <p:nvPicPr>
            <p:cNvPr id="537" name="Picture 139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 bwMode="gray">
            <a:xfrm>
              <a:off x="3321385" y="2419654"/>
              <a:ext cx="149294" cy="1987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38" name="Picture 141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439260" y="2416640"/>
              <a:ext cx="222369" cy="1723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39" name="Picture 142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735517" y="2407116"/>
              <a:ext cx="221397" cy="1818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41" name="Picture 540"/>
            <p:cNvPicPr>
              <a:picLocks noChangeAspect="1" noChangeArrowheads="1"/>
            </p:cNvPicPr>
            <p:nvPr/>
          </p:nvPicPr>
          <p:blipFill>
            <a:blip r:embed="rId16" cstate="print">
              <a:lum contrast="14000"/>
            </a:blip>
            <a:srcRect/>
            <a:stretch>
              <a:fillRect/>
            </a:stretch>
          </p:blipFill>
          <p:spPr bwMode="auto">
            <a:xfrm>
              <a:off x="3035524" y="2407117"/>
              <a:ext cx="215609" cy="1976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42" name="Picture 541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5038288" y="2685234"/>
              <a:ext cx="200504" cy="1544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43" name="Picture 95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227088" y="2705183"/>
              <a:ext cx="381277" cy="810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44" name="Picture 96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894411" y="2702653"/>
              <a:ext cx="287111" cy="123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45" name="Picture 99"/>
            <p:cNvPicPr>
              <a:picLocks noChangeAspect="1" noChangeArrowheads="1"/>
            </p:cNvPicPr>
            <p:nvPr/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665087" y="2678507"/>
              <a:ext cx="370553" cy="1320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46" name="Picture 2" descr="http://www.bumn.go.id/data/uploads/logo/141/Logo%20BULOG%20Baru.png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2423321" y="2688661"/>
              <a:ext cx="438736" cy="133517"/>
            </a:xfrm>
            <a:prstGeom prst="rect">
              <a:avLst/>
            </a:prstGeom>
            <a:noFill/>
          </p:spPr>
        </p:pic>
        <p:pic>
          <p:nvPicPr>
            <p:cNvPr id="547" name="Picture 7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6129431" y="2679137"/>
              <a:ext cx="232746" cy="160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50" name="Picture 2" descr="http://www.berdikari-persero.com/persero/templates/intivestcorpblack/images/logo.png"/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4309" y="2657082"/>
              <a:ext cx="358119" cy="1666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1" name="Picture 11"/>
            <p:cNvPicPr>
              <a:picLocks noChangeAspect="1" noChangeArrowheads="1"/>
            </p:cNvPicPr>
            <p:nvPr/>
          </p:nvPicPr>
          <p:blipFill rotWithShape="1">
            <a:blip r:embed="rId24" cstate="print"/>
            <a:srcRect/>
            <a:stretch/>
          </p:blipFill>
          <p:spPr bwMode="auto">
            <a:xfrm>
              <a:off x="5695726" y="2679136"/>
              <a:ext cx="362303" cy="1566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52" name="Picture 551"/>
            <p:cNvPicPr>
              <a:picLocks noChangeAspect="1" noChangeArrowheads="1"/>
            </p:cNvPicPr>
            <p:nvPr/>
          </p:nvPicPr>
          <p:blipFill>
            <a:blip r:embed="rId2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782252" y="2691454"/>
              <a:ext cx="216932" cy="149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3" name="Picture 2" descr="C:\Documents and Settings\wiratmoko.pras\My Documents\00 asdep industri agro dan farmasi 1\2015\Roadmap\Data Perikanan\logo perindo.jpg"/>
            <p:cNvPicPr>
              <a:picLocks noChangeAspect="1" noChangeArrowheads="1"/>
            </p:cNvPicPr>
            <p:nvPr/>
          </p:nvPicPr>
          <p:blipFill>
            <a:blip r:embed="rId26" cstate="print"/>
            <a:srcRect t="26578" b="26911"/>
            <a:stretch>
              <a:fillRect/>
            </a:stretch>
          </p:blipFill>
          <p:spPr bwMode="auto">
            <a:xfrm>
              <a:off x="4452023" y="2696420"/>
              <a:ext cx="288432" cy="134153"/>
            </a:xfrm>
            <a:prstGeom prst="rect">
              <a:avLst/>
            </a:prstGeom>
            <a:noFill/>
          </p:spPr>
        </p:pic>
        <p:pic>
          <p:nvPicPr>
            <p:cNvPr id="554" name="Picture 553" descr="jasa_tirta_i.png"/>
            <p:cNvPicPr>
              <a:picLocks noChangeAspect="1"/>
            </p:cNvPicPr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270132" y="2664010"/>
              <a:ext cx="255559" cy="175697"/>
            </a:xfrm>
            <a:prstGeom prst="rect">
              <a:avLst/>
            </a:prstGeom>
          </p:spPr>
        </p:pic>
        <p:pic>
          <p:nvPicPr>
            <p:cNvPr id="555" name="Picture 554" descr="jasatirtaii.png"/>
            <p:cNvPicPr>
              <a:picLocks noChangeAspect="1"/>
            </p:cNvPicPr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523015" y="2709045"/>
              <a:ext cx="102835" cy="95804"/>
            </a:xfrm>
            <a:prstGeom prst="rect">
              <a:avLst/>
            </a:prstGeom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0753" y="2688661"/>
              <a:ext cx="491728" cy="147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56" name="Picture 144"/>
            <p:cNvPicPr>
              <a:picLocks noChangeAspect="1" noChangeArrowheads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887548" y="2926230"/>
              <a:ext cx="317816" cy="1575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57" name="Picture 145"/>
            <p:cNvPicPr>
              <a:picLocks noChangeAspect="1" noChangeArrowheads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271222" y="2913847"/>
              <a:ext cx="288113" cy="1620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58" name="Picture 146"/>
            <p:cNvPicPr>
              <a:picLocks noChangeAspect="1" noChangeArrowheads="1"/>
            </p:cNvPicPr>
            <p:nvPr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426195" y="2928478"/>
              <a:ext cx="389885" cy="1543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59" name="Picture 13"/>
            <p:cNvPicPr>
              <a:picLocks noChangeAspect="1" noChangeArrowheads="1"/>
            </p:cNvPicPr>
            <p:nvPr/>
          </p:nvPicPr>
          <p:blipFill>
            <a:blip r:embed="rId33" cstate="print">
              <a:extLst>
                <a:ext uri="{BEBA8EAE-BF5A-486C-A8C5-ECC9F3942E4B}">
                  <a14:imgProps xmlns:a14="http://schemas.microsoft.com/office/drawing/2010/main" xmlns="">
                    <a14:imgLayer r:embed="rId34">
                      <a14:imgEffect>
                        <a14:brightnessContrast bright="-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905948" y="3187520"/>
              <a:ext cx="231004" cy="137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60" name="Picture 14"/>
            <p:cNvPicPr>
              <a:picLocks noChangeAspect="1" noChangeArrowheads="1"/>
            </p:cNvPicPr>
            <p:nvPr/>
          </p:nvPicPr>
          <p:blipFill>
            <a:blip r:embed="rId35" cstate="print">
              <a:extLst>
                <a:ext uri="{BEBA8EAE-BF5A-486C-A8C5-ECC9F3942E4B}">
                  <a14:imgProps xmlns:a14="http://schemas.microsoft.com/office/drawing/2010/main" xmlns="">
                    <a14:imgLayer r:embed="rId36">
                      <a14:imgEffect>
                        <a14:brightnessContrast bright="-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4413550" y="3196778"/>
              <a:ext cx="149045" cy="137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61" name="Picture 17"/>
            <p:cNvPicPr>
              <a:picLocks noChangeAspect="1" noChangeArrowheads="1"/>
            </p:cNvPicPr>
            <p:nvPr/>
          </p:nvPicPr>
          <p:blipFill>
            <a:blip r:embed="rId37" cstate="print">
              <a:extLst>
                <a:ext uri="{BEBA8EAE-BF5A-486C-A8C5-ECC9F3942E4B}">
                  <a14:imgProps xmlns:a14="http://schemas.microsoft.com/office/drawing/2010/main" xmlns="">
                    <a14:imgLayer r:embed="rId38">
                      <a14:imgEffect>
                        <a14:brightnessContrast bright="-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4205370" y="3187736"/>
              <a:ext cx="160528" cy="137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62" name="Picture 47"/>
            <p:cNvPicPr>
              <a:picLocks noChangeAspect="1" noChangeArrowheads="1"/>
            </p:cNvPicPr>
            <p:nvPr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546656" y="3196911"/>
              <a:ext cx="323171" cy="137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63" name="Picture 18"/>
            <p:cNvPicPr>
              <a:picLocks noChangeAspect="1" noChangeArrowheads="1"/>
            </p:cNvPicPr>
            <p:nvPr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3855" y="3186851"/>
              <a:ext cx="242215" cy="1642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64" name="Picture 19"/>
            <p:cNvPicPr>
              <a:picLocks noChangeAspect="1" noChangeArrowheads="1"/>
            </p:cNvPicPr>
            <p:nvPr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3420" y="3178349"/>
              <a:ext cx="408101" cy="1642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65" name="Picture 20"/>
            <p:cNvPicPr>
              <a:picLocks noChangeAspect="1" noChangeArrowheads="1"/>
            </p:cNvPicPr>
            <p:nvPr/>
          </p:nvPicPr>
          <p:blipFill>
            <a:blip r:embed="rId4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3163" y="3179236"/>
              <a:ext cx="282477" cy="1642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67" name="Picture 132"/>
            <p:cNvPicPr>
              <a:picLocks noChangeAspect="1" noChangeArrowheads="1"/>
            </p:cNvPicPr>
            <p:nvPr/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468872" y="3399026"/>
              <a:ext cx="172454" cy="172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68" name="Picture 133"/>
            <p:cNvPicPr>
              <a:picLocks noChangeAspect="1" noChangeArrowheads="1"/>
            </p:cNvPicPr>
            <p:nvPr/>
          </p:nvPicPr>
          <p:blipFill>
            <a:blip r:embed="rId4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863039" y="3412052"/>
              <a:ext cx="245508" cy="163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69" name="Picture 134"/>
            <p:cNvPicPr>
              <a:picLocks noChangeAspect="1" noChangeArrowheads="1"/>
            </p:cNvPicPr>
            <p:nvPr/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628762" y="3396114"/>
              <a:ext cx="172739" cy="1830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70" name="Picture 2" descr="http://2.bp.blogspot.com/-xHnp2SVvyxg/UMv54uJJ6cI/AAAAAAAABa0/g03IoGBhZmY/s1600/Lowongan+Kerja+Terbaru+PT+Jakarta+Industrial+Estate+Pulogadung+%2528Persero%2529+atau+PT.+JIEP+Untuk+Lulusan+S1+-+Desember+2012.gif"/>
            <p:cNvPicPr>
              <a:picLocks noChangeAspect="1" noChangeArrowheads="1"/>
            </p:cNvPicPr>
            <p:nvPr/>
          </p:nvPicPr>
          <p:blipFill>
            <a:blip r:embed="rId4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7367" y="3436845"/>
              <a:ext cx="359526" cy="140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1" name="Picture 4" descr="http://www2.kbn.co.id/wp-content/uploads/2014/07/LOGO-KBN+NAMA.png"/>
            <p:cNvPicPr>
              <a:picLocks noChangeAspect="1" noChangeArrowheads="1"/>
            </p:cNvPicPr>
            <p:nvPr/>
          </p:nvPicPr>
          <p:blipFill>
            <a:blip r:embed="rId4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0634" y="3419776"/>
              <a:ext cx="234557" cy="154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2" name="Picture 10" descr="https://cambahphobia.files.wordpress.com/2011/01/images01.jpg"/>
            <p:cNvPicPr>
              <a:picLocks noChangeAspect="1" noChangeArrowheads="1"/>
            </p:cNvPicPr>
            <p:nvPr/>
          </p:nvPicPr>
          <p:blipFill>
            <a:blip r:embed="rId4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1803" y="3427321"/>
              <a:ext cx="148002" cy="1356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3" name="Picture 117"/>
            <p:cNvPicPr>
              <a:picLocks noChangeAspect="1" noChangeArrowheads="1"/>
            </p:cNvPicPr>
            <p:nvPr/>
          </p:nvPicPr>
          <p:blipFill>
            <a:blip r:embed="rId4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4627985" y="3208519"/>
              <a:ext cx="497215" cy="1495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74" name="Picture 118"/>
            <p:cNvPicPr>
              <a:picLocks noChangeAspect="1" noChangeArrowheads="1"/>
            </p:cNvPicPr>
            <p:nvPr/>
          </p:nvPicPr>
          <p:blipFill rotWithShape="1">
            <a:blip r:embed="rId5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 bwMode="gray">
            <a:xfrm>
              <a:off x="5197305" y="3205304"/>
              <a:ext cx="435260" cy="152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75" name="Picture 120"/>
            <p:cNvPicPr>
              <a:picLocks noChangeAspect="1" noChangeArrowheads="1"/>
            </p:cNvPicPr>
            <p:nvPr/>
          </p:nvPicPr>
          <p:blipFill>
            <a:blip r:embed="rId5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6785267" y="3205422"/>
              <a:ext cx="142760" cy="1526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76" name="Picture 121"/>
            <p:cNvPicPr>
              <a:picLocks noChangeAspect="1" noChangeArrowheads="1"/>
            </p:cNvPicPr>
            <p:nvPr/>
          </p:nvPicPr>
          <p:blipFill>
            <a:blip r:embed="rId5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5705620" y="3209061"/>
              <a:ext cx="219857" cy="1489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77" name="Picture 125"/>
            <p:cNvPicPr>
              <a:picLocks noChangeAspect="1" noChangeArrowheads="1"/>
            </p:cNvPicPr>
            <p:nvPr/>
          </p:nvPicPr>
          <p:blipFill>
            <a:blip r:embed="rId5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6426963" y="3203554"/>
              <a:ext cx="282986" cy="1550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78" name="Picture 126"/>
            <p:cNvPicPr>
              <a:picLocks noChangeAspect="1" noChangeArrowheads="1"/>
            </p:cNvPicPr>
            <p:nvPr/>
          </p:nvPicPr>
          <p:blipFill>
            <a:blip r:embed="rId5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6003261" y="3209602"/>
              <a:ext cx="362411" cy="156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79" name="Picture 128"/>
            <p:cNvPicPr>
              <a:picLocks noChangeAspect="1" noChangeArrowheads="1"/>
            </p:cNvPicPr>
            <p:nvPr/>
          </p:nvPicPr>
          <p:blipFill>
            <a:blip r:embed="rId5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7007732" y="3194763"/>
              <a:ext cx="215901" cy="163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80" name="Picture 102"/>
            <p:cNvPicPr>
              <a:picLocks noChangeAspect="1" noChangeArrowheads="1"/>
            </p:cNvPicPr>
            <p:nvPr/>
          </p:nvPicPr>
          <p:blipFill>
            <a:blip r:embed="rId5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5062473" y="3673527"/>
              <a:ext cx="245253" cy="161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81" name="Picture 103"/>
            <p:cNvPicPr>
              <a:picLocks noChangeAspect="1" noChangeArrowheads="1"/>
            </p:cNvPicPr>
            <p:nvPr/>
          </p:nvPicPr>
          <p:blipFill>
            <a:blip r:embed="rId5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5349002" y="3672979"/>
              <a:ext cx="163094" cy="162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82" name="Picture 105"/>
            <p:cNvPicPr>
              <a:picLocks noChangeAspect="1" noChangeArrowheads="1"/>
            </p:cNvPicPr>
            <p:nvPr/>
          </p:nvPicPr>
          <p:blipFill>
            <a:blip r:embed="rId5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4341586" y="3677195"/>
              <a:ext cx="180964" cy="1738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83" name="Picture 106"/>
            <p:cNvPicPr>
              <a:picLocks noChangeAspect="1" noChangeArrowheads="1"/>
            </p:cNvPicPr>
            <p:nvPr/>
          </p:nvPicPr>
          <p:blipFill>
            <a:blip r:embed="rId5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4049681" y="3687445"/>
              <a:ext cx="232610" cy="1415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84" name="Picture 107"/>
            <p:cNvPicPr>
              <a:picLocks noChangeAspect="1" noChangeArrowheads="1"/>
            </p:cNvPicPr>
            <p:nvPr/>
          </p:nvPicPr>
          <p:blipFill>
            <a:blip r:embed="rId6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5567301" y="3668625"/>
              <a:ext cx="182182" cy="1740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85" name="Picture 109"/>
            <p:cNvPicPr>
              <a:picLocks noChangeAspect="1" noChangeArrowheads="1"/>
            </p:cNvPicPr>
            <p:nvPr/>
          </p:nvPicPr>
          <p:blipFill>
            <a:blip r:embed="rId6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5818520" y="3687346"/>
              <a:ext cx="160274" cy="161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86" name="Picture 110"/>
            <p:cNvPicPr>
              <a:picLocks noChangeAspect="1" noChangeArrowheads="1"/>
            </p:cNvPicPr>
            <p:nvPr/>
          </p:nvPicPr>
          <p:blipFill rotWithShape="1">
            <a:blip r:embed="rId6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 bwMode="gray">
            <a:xfrm>
              <a:off x="4564728" y="3697683"/>
              <a:ext cx="258107" cy="130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87" name="Picture 111"/>
            <p:cNvPicPr>
              <a:picLocks noChangeAspect="1" noChangeArrowheads="1"/>
            </p:cNvPicPr>
            <p:nvPr/>
          </p:nvPicPr>
          <p:blipFill rotWithShape="1">
            <a:blip r:embed="rId6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19883"/>
            <a:stretch/>
          </p:blipFill>
          <p:spPr bwMode="gray">
            <a:xfrm>
              <a:off x="6019042" y="3676206"/>
              <a:ext cx="317775" cy="1844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88" name="Picture 113"/>
            <p:cNvPicPr>
              <a:picLocks noChangeAspect="1" noChangeArrowheads="1"/>
            </p:cNvPicPr>
            <p:nvPr/>
          </p:nvPicPr>
          <p:blipFill rotWithShape="1">
            <a:blip r:embed="rId6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 bwMode="gray">
            <a:xfrm>
              <a:off x="3179981" y="3681090"/>
              <a:ext cx="243059" cy="157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89" name="Picture 114"/>
            <p:cNvPicPr>
              <a:picLocks noChangeAspect="1" noChangeArrowheads="1"/>
            </p:cNvPicPr>
            <p:nvPr/>
          </p:nvPicPr>
          <p:blipFill rotWithShape="1">
            <a:blip r:embed="rId6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 bwMode="gray">
            <a:xfrm>
              <a:off x="3780835" y="3677109"/>
              <a:ext cx="192062" cy="175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90" name="Picture 115"/>
            <p:cNvPicPr>
              <a:picLocks noChangeAspect="1" noChangeArrowheads="1"/>
            </p:cNvPicPr>
            <p:nvPr/>
          </p:nvPicPr>
          <p:blipFill>
            <a:blip r:embed="rId6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6365459" y="3673527"/>
              <a:ext cx="188893" cy="1546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91" name="Picture 123"/>
            <p:cNvPicPr>
              <a:picLocks noChangeAspect="1" noChangeArrowheads="1"/>
            </p:cNvPicPr>
            <p:nvPr/>
          </p:nvPicPr>
          <p:blipFill>
            <a:blip r:embed="rId6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435176" y="3682838"/>
              <a:ext cx="510521" cy="1563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92" name="Picture 7"/>
            <p:cNvPicPr>
              <a:picLocks noChangeAspect="1" noChangeArrowheads="1"/>
            </p:cNvPicPr>
            <p:nvPr/>
          </p:nvPicPr>
          <p:blipFill rotWithShape="1">
            <a:blip r:embed="rId68" cstate="print">
              <a:extLst>
                <a:ext uri="{BEBA8EAE-BF5A-486C-A8C5-ECC9F3942E4B}">
                  <a14:imgProps xmlns:a14="http://schemas.microsoft.com/office/drawing/2010/main" xmlns="">
                    <a14:imgLayer r:embed="rId69">
                      <a14:imgEffect>
                        <a14:brightnessContrast bright="-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 bwMode="gray">
            <a:xfrm>
              <a:off x="2971924" y="3679188"/>
              <a:ext cx="159071" cy="1592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93" name="Picture 138"/>
            <p:cNvPicPr>
              <a:picLocks noChangeAspect="1" noChangeArrowheads="1"/>
            </p:cNvPicPr>
            <p:nvPr/>
          </p:nvPicPr>
          <p:blipFill>
            <a:blip r:embed="rId7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448145" y="3681089"/>
              <a:ext cx="268095" cy="1654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94" name="Picture 91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 rotWithShape="1">
            <a:blip r:embed="rId7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9831"/>
            <a:stretch/>
          </p:blipFill>
          <p:spPr bwMode="auto">
            <a:xfrm>
              <a:off x="4848084" y="3687346"/>
              <a:ext cx="162327" cy="140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95" name="Picture 594"/>
            <p:cNvPicPr>
              <a:picLocks noChangeAspect="1"/>
            </p:cNvPicPr>
            <p:nvPr/>
          </p:nvPicPr>
          <p:blipFill>
            <a:blip r:embed="rId7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08563" y="3676277"/>
              <a:ext cx="163337" cy="172433"/>
            </a:xfrm>
            <a:prstGeom prst="rect">
              <a:avLst/>
            </a:prstGeom>
          </p:spPr>
        </p:pic>
        <p:pic>
          <p:nvPicPr>
            <p:cNvPr id="599" name="Picture 2"/>
            <p:cNvPicPr>
              <a:picLocks noChangeAspect="1" noChangeArrowheads="1"/>
            </p:cNvPicPr>
            <p:nvPr/>
          </p:nvPicPr>
          <p:blipFill>
            <a:blip r:embed="rId7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0558" y="3945009"/>
              <a:ext cx="270859" cy="144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0" name="Picture 599"/>
            <p:cNvPicPr>
              <a:picLocks noChangeAspect="1" noChangeArrowheads="1"/>
            </p:cNvPicPr>
            <p:nvPr/>
          </p:nvPicPr>
          <p:blipFill>
            <a:blip r:embed="rId7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3458" y="3929093"/>
              <a:ext cx="225770" cy="171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1" name="irc_mi" descr="http://www.asi.or.id/foto_banner/8.png"/>
            <p:cNvPicPr>
              <a:picLocks noChangeAspect="1" noChangeArrowheads="1"/>
            </p:cNvPicPr>
            <p:nvPr/>
          </p:nvPicPr>
          <p:blipFill>
            <a:blip r:embed="rId75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259" y="3933955"/>
              <a:ext cx="150977" cy="150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2" name="Picture 13"/>
            <p:cNvPicPr>
              <a:picLocks noChangeAspect="1" noChangeArrowheads="1"/>
            </p:cNvPicPr>
            <p:nvPr/>
          </p:nvPicPr>
          <p:blipFill>
            <a:blip r:embed="rId76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8164" y="3938619"/>
              <a:ext cx="145872" cy="145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3" name="Picture 26"/>
            <p:cNvPicPr>
              <a:picLocks noChangeAspect="1" noChangeArrowheads="1"/>
            </p:cNvPicPr>
            <p:nvPr/>
          </p:nvPicPr>
          <p:blipFill>
            <a:blip r:embed="rId77" cstate="print">
              <a:extLst>
                <a:ext uri="{BEBA8EAE-BF5A-486C-A8C5-ECC9F3942E4B}">
                  <a14:imgProps xmlns:a14="http://schemas.microsoft.com/office/drawing/2010/main" xmlns="">
                    <a14:imgLayer r:embed="rId78">
                      <a14:imgEffect>
                        <a14:brightnessContrast bright="-15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813048" y="4183819"/>
              <a:ext cx="167087" cy="165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04" name="Picture 3"/>
            <p:cNvPicPr>
              <a:picLocks noChangeAspect="1" noChangeArrowheads="1"/>
            </p:cNvPicPr>
            <p:nvPr/>
          </p:nvPicPr>
          <p:blipFill>
            <a:blip r:embed="rId7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4398" y="4186200"/>
              <a:ext cx="273284" cy="155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5" name="Picture 114"/>
            <p:cNvPicPr>
              <a:picLocks noChangeAspect="1" noChangeArrowheads="1"/>
            </p:cNvPicPr>
            <p:nvPr/>
          </p:nvPicPr>
          <p:blipFill>
            <a:blip r:embed="rId8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798070" y="4448374"/>
              <a:ext cx="346584" cy="1235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06" name="Picture 115"/>
            <p:cNvPicPr>
              <a:picLocks noChangeAspect="1" noChangeArrowheads="1"/>
            </p:cNvPicPr>
            <p:nvPr/>
          </p:nvPicPr>
          <p:blipFill>
            <a:blip r:embed="rId8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699960" y="4439801"/>
              <a:ext cx="300047" cy="1297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07" name="Picture 606"/>
            <p:cNvPicPr>
              <a:picLocks noChangeAspect="1"/>
            </p:cNvPicPr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3051730" y="4423921"/>
              <a:ext cx="232814" cy="178966"/>
            </a:xfrm>
            <a:prstGeom prst="rect">
              <a:avLst/>
            </a:prstGeom>
          </p:spPr>
        </p:pic>
        <p:pic>
          <p:nvPicPr>
            <p:cNvPr id="608" name="Picture 607"/>
            <p:cNvPicPr>
              <a:picLocks noChangeAspect="1"/>
            </p:cNvPicPr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3576229" y="4417966"/>
              <a:ext cx="152357" cy="163795"/>
            </a:xfrm>
            <a:prstGeom prst="rect">
              <a:avLst/>
            </a:prstGeom>
          </p:spPr>
        </p:pic>
        <p:pic>
          <p:nvPicPr>
            <p:cNvPr id="609" name="Picture 6"/>
            <p:cNvPicPr>
              <a:picLocks noChangeAspect="1" noChangeArrowheads="1"/>
            </p:cNvPicPr>
            <p:nvPr/>
          </p:nvPicPr>
          <p:blipFill>
            <a:blip r:embed="rId84" cstate="print"/>
            <a:srcRect/>
            <a:stretch>
              <a:fillRect/>
            </a:stretch>
          </p:blipFill>
          <p:spPr bwMode="auto">
            <a:xfrm>
              <a:off x="3339182" y="4420986"/>
              <a:ext cx="160070" cy="16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0" name="Picture 8" descr="http://1.bp.blogspot.com/-kK_mjP5r6Cc/Vch3vdTMW-I/AAAAAAAABZs/6zxV8QTv7Ao/s400/alamat%2Bkantor%2BPT%2BDirgantara%2BIndonesia.png"/>
            <p:cNvPicPr>
              <a:picLocks noChangeAspect="1" noChangeArrowheads="1"/>
            </p:cNvPicPr>
            <p:nvPr/>
          </p:nvPicPr>
          <p:blipFill>
            <a:blip r:embed="rId8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4874" y="4420986"/>
              <a:ext cx="183626" cy="1794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1" name="Picture 102"/>
            <p:cNvPicPr>
              <a:picLocks noChangeAspect="1" noChangeArrowheads="1"/>
            </p:cNvPicPr>
            <p:nvPr/>
          </p:nvPicPr>
          <p:blipFill>
            <a:blip r:embed="rId8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4756970" y="4453297"/>
              <a:ext cx="264349" cy="1403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2" name="Picture 25" descr="logo barata"/>
            <p:cNvPicPr>
              <a:picLocks noChangeAspect="1" noChangeArrowheads="1"/>
            </p:cNvPicPr>
            <p:nvPr/>
          </p:nvPicPr>
          <p:blipFill>
            <a:blip r:embed="rId8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6420" y="4445930"/>
              <a:ext cx="139865" cy="155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3" name="Picture 3"/>
            <p:cNvPicPr>
              <a:picLocks noChangeAspect="1" noChangeArrowheads="1"/>
            </p:cNvPicPr>
            <p:nvPr/>
          </p:nvPicPr>
          <p:blipFill>
            <a:blip r:embed="rId8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5752" y="4447244"/>
              <a:ext cx="205917" cy="155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" name="Picture 2"/>
            <p:cNvPicPr>
              <a:picLocks noChangeAspect="1" noChangeArrowheads="1"/>
            </p:cNvPicPr>
            <p:nvPr/>
          </p:nvPicPr>
          <p:blipFill>
            <a:blip r:embed="rId8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5725" y="4438563"/>
              <a:ext cx="275621" cy="155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" name="Picture 9"/>
            <p:cNvPicPr>
              <a:picLocks noChangeAspect="1" noChangeArrowheads="1"/>
            </p:cNvPicPr>
            <p:nvPr/>
          </p:nvPicPr>
          <p:blipFill>
            <a:blip r:embed="rId9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3509" y="4443773"/>
              <a:ext cx="217006" cy="155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" name="Picture 104" descr="http://www.dok-sby.co.id/main/images/logo.png"/>
            <p:cNvPicPr>
              <a:picLocks noChangeAspect="1" noChangeArrowheads="1"/>
            </p:cNvPicPr>
            <p:nvPr/>
          </p:nvPicPr>
          <p:blipFill rotWithShape="1">
            <a:blip r:embed="rId9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86307"/>
            <a:stretch/>
          </p:blipFill>
          <p:spPr bwMode="gray">
            <a:xfrm>
              <a:off x="4514065" y="4430523"/>
              <a:ext cx="198042" cy="1486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4" name="Picture 134" descr="Antara logo.svg"/>
            <p:cNvPicPr>
              <a:picLocks noChangeAspect="1" noChangeArrowheads="1"/>
            </p:cNvPicPr>
            <p:nvPr/>
          </p:nvPicPr>
          <p:blipFill>
            <a:blip r:embed="rId9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291695" y="4936116"/>
              <a:ext cx="581606" cy="166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5" name="Picture 139" descr="Logo Telkom"/>
            <p:cNvPicPr>
              <a:picLocks noChangeAspect="1" noChangeArrowheads="1"/>
            </p:cNvPicPr>
            <p:nvPr/>
          </p:nvPicPr>
          <p:blipFill rotWithShape="1">
            <a:blip r:embed="rId9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031" t="5152" r="3820" b="9931"/>
            <a:stretch/>
          </p:blipFill>
          <p:spPr bwMode="gray">
            <a:xfrm>
              <a:off x="2447717" y="4936787"/>
              <a:ext cx="259289" cy="181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6" name="Picture 8"/>
            <p:cNvPicPr>
              <a:picLocks noChangeAspect="1" noChangeArrowheads="1"/>
            </p:cNvPicPr>
            <p:nvPr/>
          </p:nvPicPr>
          <p:blipFill>
            <a:blip r:embed="rId9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7110" y="4932187"/>
              <a:ext cx="314940" cy="170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7" name="Picture 3"/>
            <p:cNvPicPr>
              <a:picLocks noChangeAspect="1" noChangeArrowheads="1"/>
            </p:cNvPicPr>
            <p:nvPr/>
          </p:nvPicPr>
          <p:blipFill>
            <a:blip r:embed="rId9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2905" y="4936787"/>
              <a:ext cx="157460" cy="165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8" name="Picture 7"/>
            <p:cNvPicPr>
              <a:picLocks noChangeAspect="1" noChangeArrowheads="1"/>
            </p:cNvPicPr>
            <p:nvPr/>
          </p:nvPicPr>
          <p:blipFill>
            <a:blip r:embed="rId9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0515" y="4945605"/>
              <a:ext cx="236100" cy="157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0" name="Picture 150"/>
            <p:cNvPicPr>
              <a:picLocks noChangeAspect="1" noChangeArrowheads="1"/>
            </p:cNvPicPr>
            <p:nvPr/>
          </p:nvPicPr>
          <p:blipFill>
            <a:blip r:embed="rId9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6198909" y="5200519"/>
              <a:ext cx="115067" cy="12572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31" name="Picture 152"/>
            <p:cNvPicPr>
              <a:picLocks noChangeAspect="1" noChangeArrowheads="1"/>
            </p:cNvPicPr>
            <p:nvPr/>
          </p:nvPicPr>
          <p:blipFill>
            <a:blip r:embed="rId9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6634453" y="5204012"/>
              <a:ext cx="268553" cy="1187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32" name="Picture 153"/>
            <p:cNvPicPr>
              <a:picLocks noChangeAspect="1" noChangeArrowheads="1"/>
            </p:cNvPicPr>
            <p:nvPr/>
          </p:nvPicPr>
          <p:blipFill>
            <a:blip r:embed="rId9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6934251" y="5199850"/>
              <a:ext cx="162170" cy="1270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33" name="Picture 154"/>
            <p:cNvPicPr>
              <a:picLocks noChangeAspect="1" noChangeArrowheads="1"/>
            </p:cNvPicPr>
            <p:nvPr/>
          </p:nvPicPr>
          <p:blipFill rotWithShape="1">
            <a:blip r:embed="rId10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 bwMode="gray">
            <a:xfrm>
              <a:off x="7120522" y="5200424"/>
              <a:ext cx="192671" cy="1259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34" name="Picture 155"/>
            <p:cNvPicPr>
              <a:picLocks noChangeAspect="1" noChangeArrowheads="1"/>
            </p:cNvPicPr>
            <p:nvPr/>
          </p:nvPicPr>
          <p:blipFill rotWithShape="1">
            <a:blip r:embed="rId10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 bwMode="gray">
            <a:xfrm>
              <a:off x="7338726" y="5213677"/>
              <a:ext cx="454742" cy="1066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35" name="Picture 157"/>
            <p:cNvPicPr>
              <a:picLocks noChangeAspect="1" noChangeArrowheads="1"/>
            </p:cNvPicPr>
            <p:nvPr/>
          </p:nvPicPr>
          <p:blipFill rotWithShape="1">
            <a:blip r:embed="rId10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 bwMode="gray">
            <a:xfrm>
              <a:off x="2860671" y="5220028"/>
              <a:ext cx="327353" cy="939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36" name="Picture 158"/>
            <p:cNvPicPr>
              <a:picLocks noChangeAspect="1" noChangeArrowheads="1"/>
            </p:cNvPicPr>
            <p:nvPr/>
          </p:nvPicPr>
          <p:blipFill>
            <a:blip r:embed="rId10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215489" y="5231695"/>
              <a:ext cx="309917" cy="1087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37" name="Picture 159"/>
            <p:cNvPicPr>
              <a:picLocks noChangeAspect="1" noChangeArrowheads="1"/>
            </p:cNvPicPr>
            <p:nvPr/>
          </p:nvPicPr>
          <p:blipFill rotWithShape="1">
            <a:blip r:embed="rId10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 bwMode="gray">
            <a:xfrm>
              <a:off x="3559213" y="5227284"/>
              <a:ext cx="423728" cy="110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38" name="Picture 160"/>
            <p:cNvPicPr>
              <a:picLocks noChangeAspect="1" noChangeArrowheads="1"/>
            </p:cNvPicPr>
            <p:nvPr/>
          </p:nvPicPr>
          <p:blipFill>
            <a:blip r:embed="rId10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430695" y="5199051"/>
              <a:ext cx="400073" cy="1283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39" name="Picture 161"/>
            <p:cNvPicPr>
              <a:picLocks noChangeAspect="1" noChangeArrowheads="1"/>
            </p:cNvPicPr>
            <p:nvPr/>
          </p:nvPicPr>
          <p:blipFill>
            <a:blip r:embed="rId10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4550761" y="5240269"/>
              <a:ext cx="489449" cy="875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40" name="Picture 165"/>
            <p:cNvPicPr>
              <a:picLocks noChangeAspect="1" noChangeArrowheads="1"/>
            </p:cNvPicPr>
            <p:nvPr/>
          </p:nvPicPr>
          <p:blipFill>
            <a:blip r:embed="rId10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5064881" y="5196253"/>
              <a:ext cx="109307" cy="1339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41" name="Picture 166"/>
            <p:cNvPicPr>
              <a:picLocks noChangeAspect="1" noChangeArrowheads="1"/>
            </p:cNvPicPr>
            <p:nvPr/>
          </p:nvPicPr>
          <p:blipFill>
            <a:blip r:embed="rId10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5620326" y="5190978"/>
              <a:ext cx="137545" cy="144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42" name="Picture 169"/>
            <p:cNvPicPr>
              <a:picLocks noChangeAspect="1" noChangeArrowheads="1"/>
            </p:cNvPicPr>
            <p:nvPr/>
          </p:nvPicPr>
          <p:blipFill>
            <a:blip r:embed="rId10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6021573" y="5199555"/>
              <a:ext cx="114403" cy="127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45" name="Picture 4" descr="http://3.bp.blogspot.com/-juaQCsyRLAo/VFw3dzS5-5I/AAAAAAAACD4/1_x1VeHknTk/s300/Lowongan-Kliring-Berjangka.jpg"/>
            <p:cNvPicPr>
              <a:picLocks noChangeAspect="1" noChangeArrowheads="1"/>
            </p:cNvPicPr>
            <p:nvPr/>
          </p:nvPicPr>
          <p:blipFill rotWithShape="1">
            <a:blip r:embed="rId1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0655" t="7598" r="21436" b="45847"/>
            <a:stretch/>
          </p:blipFill>
          <p:spPr bwMode="auto">
            <a:xfrm>
              <a:off x="5224212" y="5198333"/>
              <a:ext cx="146491" cy="1385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6" name="Picture 60" descr="Indonesia Re"/>
            <p:cNvPicPr>
              <a:picLocks noChangeAspect="1" noChangeArrowheads="1"/>
            </p:cNvPicPr>
            <p:nvPr/>
          </p:nvPicPr>
          <p:blipFill>
            <a:blip r:embed="rId111" cstate="print"/>
            <a:srcRect/>
            <a:stretch>
              <a:fillRect/>
            </a:stretch>
          </p:blipFill>
          <p:spPr bwMode="auto">
            <a:xfrm>
              <a:off x="6347969" y="5192319"/>
              <a:ext cx="257568" cy="135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7" name="Picture 7"/>
            <p:cNvPicPr>
              <a:picLocks noChangeAspect="1" noChangeArrowheads="1"/>
            </p:cNvPicPr>
            <p:nvPr/>
          </p:nvPicPr>
          <p:blipFill>
            <a:blip r:embed="rId1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0551" t="23915" r="17796" b="14336"/>
            <a:stretch>
              <a:fillRect/>
            </a:stretch>
          </p:blipFill>
          <p:spPr bwMode="auto">
            <a:xfrm>
              <a:off x="5782821" y="5178671"/>
              <a:ext cx="225401" cy="161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8" name="Picture 2" descr="http://1.bp.blogspot.com/-sNrfkFpXBIs/VF3a9p4gJsI/AAAAAAAAA4k/1c43_81mjGM/s1600/PANN.PNG"/>
            <p:cNvPicPr>
              <a:picLocks noChangeAspect="1" noChangeArrowheads="1"/>
            </p:cNvPicPr>
            <p:nvPr/>
          </p:nvPicPr>
          <p:blipFill rotWithShape="1">
            <a:blip r:embed="rId11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8361" t="21753" r="21283" b="35279"/>
            <a:stretch/>
          </p:blipFill>
          <p:spPr bwMode="auto">
            <a:xfrm>
              <a:off x="5407420" y="5199556"/>
              <a:ext cx="158530" cy="135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9" name="Picture 648"/>
            <p:cNvPicPr>
              <a:picLocks noChangeAspect="1"/>
            </p:cNvPicPr>
            <p:nvPr/>
          </p:nvPicPr>
          <p:blipFill>
            <a:blip r:embed="rId1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016955" y="5224780"/>
              <a:ext cx="510992" cy="112691"/>
            </a:xfrm>
            <a:prstGeom prst="rect">
              <a:avLst/>
            </a:prstGeom>
          </p:spPr>
        </p:pic>
        <p:pic>
          <p:nvPicPr>
            <p:cNvPr id="650" name="Picture 32"/>
            <p:cNvPicPr>
              <a:picLocks noChangeAspect="1" noChangeArrowheads="1"/>
            </p:cNvPicPr>
            <p:nvPr/>
          </p:nvPicPr>
          <p:blipFill>
            <a:blip r:embed="rId11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457167" y="5447584"/>
              <a:ext cx="221229" cy="137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51" name="Picture 33"/>
            <p:cNvPicPr>
              <a:picLocks noChangeAspect="1" noChangeArrowheads="1"/>
            </p:cNvPicPr>
            <p:nvPr/>
          </p:nvPicPr>
          <p:blipFill>
            <a:blip r:embed="rId11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744963" y="5447584"/>
              <a:ext cx="399553" cy="137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60" name="Picture 20"/>
            <p:cNvPicPr>
              <a:picLocks noChangeAspect="1"/>
            </p:cNvPicPr>
            <p:nvPr/>
          </p:nvPicPr>
          <p:blipFill>
            <a:blip r:embed="rId117" cstate="print"/>
            <a:srcRect/>
            <a:stretch>
              <a:fillRect/>
            </a:stretch>
          </p:blipFill>
          <p:spPr bwMode="auto">
            <a:xfrm>
              <a:off x="3196592" y="5460225"/>
              <a:ext cx="489090" cy="1170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7" name="Picture 13"/>
            <p:cNvPicPr>
              <a:picLocks noChangeAspect="1" noChangeArrowheads="1"/>
            </p:cNvPicPr>
            <p:nvPr/>
          </p:nvPicPr>
          <p:blipFill rotWithShape="1">
            <a:blip r:embed="rId11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2298" t="38402" r="64501" b="37437"/>
            <a:stretch/>
          </p:blipFill>
          <p:spPr bwMode="auto">
            <a:xfrm>
              <a:off x="6811487" y="3672981"/>
              <a:ext cx="136724" cy="187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3" name="Picture 2" descr="https://upload.wikimedia.org/wikipedia/id/thumb/6/6b/Logo_SUCOFINDO.jpg/150px-Logo_SUCOFINDO.jpg"/>
            <p:cNvPicPr>
              <a:picLocks noChangeAspect="1" noChangeArrowheads="1"/>
            </p:cNvPicPr>
            <p:nvPr/>
          </p:nvPicPr>
          <p:blipFill>
            <a:blip r:embed="rId11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1746" y="4690729"/>
              <a:ext cx="254501" cy="1493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4" name="Picture 4" descr="http://www.ptsi.co.id/images/logoSI.png"/>
            <p:cNvPicPr>
              <a:picLocks noChangeAspect="1" noChangeArrowheads="1"/>
            </p:cNvPicPr>
            <p:nvPr/>
          </p:nvPicPr>
          <p:blipFill>
            <a:blip r:embed="rId1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8590" y="4699336"/>
              <a:ext cx="218202" cy="142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5" name="Picture 2" descr="http://bungione.com/images/biro_klasifikasi.jpg"/>
            <p:cNvPicPr>
              <a:picLocks noChangeAspect="1" noChangeArrowheads="1"/>
            </p:cNvPicPr>
            <p:nvPr/>
          </p:nvPicPr>
          <p:blipFill rotWithShape="1">
            <a:blip r:embed="rId12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4412" t="14243" r="23894" b="14136"/>
            <a:stretch/>
          </p:blipFill>
          <p:spPr bwMode="auto">
            <a:xfrm>
              <a:off x="3296241" y="4660887"/>
              <a:ext cx="126799" cy="1756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0" name="Picture 16"/>
            <p:cNvPicPr>
              <a:picLocks noChangeAspect="1" noChangeArrowheads="1"/>
            </p:cNvPicPr>
            <p:nvPr/>
          </p:nvPicPr>
          <p:blipFill rotWithShape="1">
            <a:blip r:embed="rId12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4584" t="39159" r="55947" b="31535"/>
            <a:stretch/>
          </p:blipFill>
          <p:spPr bwMode="auto">
            <a:xfrm>
              <a:off x="3030386" y="4672621"/>
              <a:ext cx="227178" cy="169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41080721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>
            <a:extLst>
              <a:ext uri="{FF2B5EF4-FFF2-40B4-BE49-F238E27FC236}">
                <a16:creationId xmlns:a16="http://schemas.microsoft.com/office/drawing/2014/main" xmlns="" id="{DF7DE1E3-400B-45B5-84F6-795154E599E3}"/>
              </a:ext>
            </a:extLst>
          </p:cNvPr>
          <p:cNvGrpSpPr/>
          <p:nvPr/>
        </p:nvGrpSpPr>
        <p:grpSpPr>
          <a:xfrm>
            <a:off x="232396" y="1065067"/>
            <a:ext cx="436355" cy="301361"/>
            <a:chOff x="309860" y="277090"/>
            <a:chExt cx="581807" cy="401814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xmlns="" id="{CA438B79-4ED9-4BBA-A047-B7592D796C30}"/>
                </a:ext>
              </a:extLst>
            </p:cNvPr>
            <p:cNvSpPr/>
            <p:nvPr/>
          </p:nvSpPr>
          <p:spPr>
            <a:xfrm rot="2688042">
              <a:off x="489885" y="277090"/>
              <a:ext cx="401782" cy="40178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xmlns="" id="{E173037E-FB4E-4326-B402-3DDF0420ED51}"/>
                </a:ext>
              </a:extLst>
            </p:cNvPr>
            <p:cNvSpPr/>
            <p:nvPr/>
          </p:nvSpPr>
          <p:spPr>
            <a:xfrm rot="2648331">
              <a:off x="309860" y="277122"/>
              <a:ext cx="401782" cy="401782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F6572FD-4B3C-4BA9-888B-5C1DAA97CBC6}"/>
              </a:ext>
            </a:extLst>
          </p:cNvPr>
          <p:cNvSpPr txBox="1"/>
          <p:nvPr/>
        </p:nvSpPr>
        <p:spPr>
          <a:xfrm>
            <a:off x="731112" y="1042611"/>
            <a:ext cx="2589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/>
              <a:t>Kinerja Keuangan BUMN</a:t>
            </a:r>
            <a:endParaRPr lang="en-US" b="1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xmlns="" val="463037428"/>
              </p:ext>
            </p:extLst>
          </p:nvPr>
        </p:nvGraphicFramePr>
        <p:xfrm>
          <a:off x="283807" y="2380129"/>
          <a:ext cx="2540075" cy="3193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xmlns="" val="3113553905"/>
              </p:ext>
            </p:extLst>
          </p:nvPr>
        </p:nvGraphicFramePr>
        <p:xfrm>
          <a:off x="3236259" y="3065929"/>
          <a:ext cx="2593041" cy="2507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xmlns="" val="4192826993"/>
              </p:ext>
            </p:extLst>
          </p:nvPr>
        </p:nvGraphicFramePr>
        <p:xfrm>
          <a:off x="6245038" y="3979873"/>
          <a:ext cx="2619936" cy="1593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" name="Group 15"/>
          <p:cNvGrpSpPr/>
          <p:nvPr/>
        </p:nvGrpSpPr>
        <p:grpSpPr>
          <a:xfrm>
            <a:off x="1043821" y="1836141"/>
            <a:ext cx="982093" cy="382003"/>
            <a:chOff x="406674" y="1021976"/>
            <a:chExt cx="1309457" cy="509337"/>
          </a:xfrm>
        </p:grpSpPr>
        <p:sp>
          <p:nvSpPr>
            <p:cNvPr id="14" name="Rounded Rectangle 13"/>
            <p:cNvSpPr/>
            <p:nvPr/>
          </p:nvSpPr>
          <p:spPr>
            <a:xfrm>
              <a:off x="406674" y="1021976"/>
              <a:ext cx="1309457" cy="50933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89902" y="1076896"/>
              <a:ext cx="1143000" cy="430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500" b="1" dirty="0">
                  <a:solidFill>
                    <a:schemeClr val="bg1"/>
                  </a:solidFill>
                </a:rPr>
                <a:t>ASET</a:t>
              </a:r>
            </a:p>
          </p:txBody>
        </p:sp>
      </p:grpSp>
      <p:grpSp>
        <p:nvGrpSpPr>
          <p:cNvPr id="8" name="Group 16"/>
          <p:cNvGrpSpPr/>
          <p:nvPr/>
        </p:nvGrpSpPr>
        <p:grpSpPr>
          <a:xfrm>
            <a:off x="3965087" y="1836141"/>
            <a:ext cx="1213826" cy="382003"/>
            <a:chOff x="406674" y="1021976"/>
            <a:chExt cx="1309457" cy="509337"/>
          </a:xfrm>
        </p:grpSpPr>
        <p:sp>
          <p:nvSpPr>
            <p:cNvPr id="18" name="Rounded Rectangle 17"/>
            <p:cNvSpPr/>
            <p:nvPr/>
          </p:nvSpPr>
          <p:spPr>
            <a:xfrm>
              <a:off x="406674" y="1021976"/>
              <a:ext cx="1309457" cy="50933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89902" y="1076896"/>
              <a:ext cx="1143001" cy="430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500" b="1" dirty="0">
                  <a:solidFill>
                    <a:schemeClr val="bg1"/>
                  </a:solidFill>
                </a:rPr>
                <a:t>LIABILITAS</a:t>
              </a:r>
            </a:p>
          </p:txBody>
        </p:sp>
      </p:grpSp>
      <p:grpSp>
        <p:nvGrpSpPr>
          <p:cNvPr id="11" name="Group 19"/>
          <p:cNvGrpSpPr/>
          <p:nvPr/>
        </p:nvGrpSpPr>
        <p:grpSpPr>
          <a:xfrm>
            <a:off x="7118086" y="1854171"/>
            <a:ext cx="982093" cy="382003"/>
            <a:chOff x="406674" y="1021976"/>
            <a:chExt cx="1309457" cy="509337"/>
          </a:xfrm>
        </p:grpSpPr>
        <p:sp>
          <p:nvSpPr>
            <p:cNvPr id="21" name="Rounded Rectangle 20"/>
            <p:cNvSpPr/>
            <p:nvPr/>
          </p:nvSpPr>
          <p:spPr>
            <a:xfrm>
              <a:off x="406674" y="1021976"/>
              <a:ext cx="1309457" cy="50933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89902" y="1076896"/>
              <a:ext cx="1143000" cy="430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500" b="1" dirty="0">
                  <a:solidFill>
                    <a:schemeClr val="bg1"/>
                  </a:solidFill>
                </a:rPr>
                <a:t>EKUITAS</a:t>
              </a:r>
            </a:p>
          </p:txBody>
        </p:sp>
      </p:grpSp>
      <p:cxnSp>
        <p:nvCxnSpPr>
          <p:cNvPr id="24" name="Straight Connector 23"/>
          <p:cNvCxnSpPr/>
          <p:nvPr/>
        </p:nvCxnSpPr>
        <p:spPr>
          <a:xfrm>
            <a:off x="3065930" y="1950273"/>
            <a:ext cx="0" cy="36230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094880" y="1950273"/>
            <a:ext cx="0" cy="36230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947211" y="1493893"/>
            <a:ext cx="11967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200" dirty="0"/>
              <a:t>Rp Triliun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xmlns="" id="{271E07EB-633F-4893-831D-C6C96E0DF67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5624513"/>
            <a:ext cx="2057400" cy="274637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48373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>
            <a:extLst>
              <a:ext uri="{FF2B5EF4-FFF2-40B4-BE49-F238E27FC236}">
                <a16:creationId xmlns:a16="http://schemas.microsoft.com/office/drawing/2014/main" xmlns="" id="{DF7DE1E3-400B-45B5-84F6-795154E599E3}"/>
              </a:ext>
            </a:extLst>
          </p:cNvPr>
          <p:cNvGrpSpPr/>
          <p:nvPr/>
        </p:nvGrpSpPr>
        <p:grpSpPr>
          <a:xfrm>
            <a:off x="232396" y="1065067"/>
            <a:ext cx="436355" cy="301361"/>
            <a:chOff x="309860" y="277090"/>
            <a:chExt cx="581807" cy="401814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xmlns="" id="{CA438B79-4ED9-4BBA-A047-B7592D796C30}"/>
                </a:ext>
              </a:extLst>
            </p:cNvPr>
            <p:cNvSpPr/>
            <p:nvPr/>
          </p:nvSpPr>
          <p:spPr>
            <a:xfrm rot="2688042">
              <a:off x="489885" y="277090"/>
              <a:ext cx="401782" cy="40178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xmlns="" id="{E173037E-FB4E-4326-B402-3DDF0420ED51}"/>
                </a:ext>
              </a:extLst>
            </p:cNvPr>
            <p:cNvSpPr/>
            <p:nvPr/>
          </p:nvSpPr>
          <p:spPr>
            <a:xfrm rot="2648331">
              <a:off x="309860" y="277122"/>
              <a:ext cx="401782" cy="401782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F6572FD-4B3C-4BA9-888B-5C1DAA97CBC6}"/>
              </a:ext>
            </a:extLst>
          </p:cNvPr>
          <p:cNvSpPr txBox="1"/>
          <p:nvPr/>
        </p:nvSpPr>
        <p:spPr>
          <a:xfrm>
            <a:off x="731112" y="1042611"/>
            <a:ext cx="2589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/>
              <a:t>Kinerja Keuangan BUMN</a:t>
            </a:r>
            <a:endParaRPr lang="en-US" b="1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xmlns="" val="375272759"/>
              </p:ext>
            </p:extLst>
          </p:nvPr>
        </p:nvGraphicFramePr>
        <p:xfrm>
          <a:off x="780640" y="2376310"/>
          <a:ext cx="2928911" cy="3193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Group 15"/>
          <p:cNvGrpSpPr/>
          <p:nvPr/>
        </p:nvGrpSpPr>
        <p:grpSpPr>
          <a:xfrm>
            <a:off x="1540655" y="1832322"/>
            <a:ext cx="1484934" cy="382003"/>
            <a:chOff x="406674" y="1021976"/>
            <a:chExt cx="1309457" cy="509337"/>
          </a:xfrm>
        </p:grpSpPr>
        <p:sp>
          <p:nvSpPr>
            <p:cNvPr id="14" name="Rounded Rectangle 13"/>
            <p:cNvSpPr/>
            <p:nvPr/>
          </p:nvSpPr>
          <p:spPr>
            <a:xfrm>
              <a:off x="406674" y="1021976"/>
              <a:ext cx="1309457" cy="50933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89902" y="1076896"/>
              <a:ext cx="1143000" cy="430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500" b="1" dirty="0">
                  <a:solidFill>
                    <a:schemeClr val="bg1"/>
                  </a:solidFill>
                </a:rPr>
                <a:t>PENDAPATAN</a:t>
              </a:r>
            </a:p>
          </p:txBody>
        </p:sp>
      </p:grpSp>
      <p:grpSp>
        <p:nvGrpSpPr>
          <p:cNvPr id="8" name="Group 16"/>
          <p:cNvGrpSpPr/>
          <p:nvPr/>
        </p:nvGrpSpPr>
        <p:grpSpPr>
          <a:xfrm>
            <a:off x="6224193" y="1826774"/>
            <a:ext cx="1702849" cy="595187"/>
            <a:chOff x="406674" y="1021977"/>
            <a:chExt cx="1309457" cy="793583"/>
          </a:xfrm>
        </p:grpSpPr>
        <p:sp>
          <p:nvSpPr>
            <p:cNvPr id="18" name="Rounded Rectangle 17"/>
            <p:cNvSpPr/>
            <p:nvPr/>
          </p:nvSpPr>
          <p:spPr>
            <a:xfrm>
              <a:off x="406674" y="1021977"/>
              <a:ext cx="1309457" cy="77020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89902" y="1076896"/>
              <a:ext cx="1143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500" b="1" dirty="0">
                  <a:solidFill>
                    <a:schemeClr val="bg1"/>
                  </a:solidFill>
                </a:rPr>
                <a:t>LABA TAHUN BERJALAN</a:t>
              </a:r>
            </a:p>
          </p:txBody>
        </p:sp>
      </p:grpSp>
      <p:cxnSp>
        <p:nvCxnSpPr>
          <p:cNvPr id="24" name="Straight Connector 23"/>
          <p:cNvCxnSpPr/>
          <p:nvPr/>
        </p:nvCxnSpPr>
        <p:spPr>
          <a:xfrm>
            <a:off x="4572000" y="1873511"/>
            <a:ext cx="0" cy="36230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Chart 22"/>
          <p:cNvGraphicFramePr/>
          <p:nvPr>
            <p:extLst>
              <p:ext uri="{D42A27DB-BD31-4B8C-83A1-F6EECF244321}">
                <p14:modId xmlns:p14="http://schemas.microsoft.com/office/powerpoint/2010/main" xmlns="" val="1613987210"/>
              </p:ext>
            </p:extLst>
          </p:nvPr>
        </p:nvGraphicFramePr>
        <p:xfrm>
          <a:off x="5594688" y="2303368"/>
          <a:ext cx="2540075" cy="3193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7947211" y="1493893"/>
            <a:ext cx="11967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200" dirty="0"/>
              <a:t>Rp Triliun</a:t>
            </a:r>
          </a:p>
        </p:txBody>
      </p:sp>
      <p:sp>
        <p:nvSpPr>
          <p:cNvPr id="20" name="Slide Number Placeholder 1">
            <a:extLst>
              <a:ext uri="{FF2B5EF4-FFF2-40B4-BE49-F238E27FC236}">
                <a16:creationId xmlns:a16="http://schemas.microsoft.com/office/drawing/2014/main" xmlns="" id="{0FCE184A-9C71-425F-B991-0BB8050CA4C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5624513"/>
            <a:ext cx="2057400" cy="274637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0009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>
            <a:extLst>
              <a:ext uri="{FF2B5EF4-FFF2-40B4-BE49-F238E27FC236}">
                <a16:creationId xmlns:a16="http://schemas.microsoft.com/office/drawing/2014/main" xmlns="" id="{DF7DE1E3-400B-45B5-84F6-795154E599E3}"/>
              </a:ext>
            </a:extLst>
          </p:cNvPr>
          <p:cNvGrpSpPr/>
          <p:nvPr/>
        </p:nvGrpSpPr>
        <p:grpSpPr>
          <a:xfrm>
            <a:off x="232396" y="1065067"/>
            <a:ext cx="436355" cy="301361"/>
            <a:chOff x="309860" y="277090"/>
            <a:chExt cx="581807" cy="401814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xmlns="" id="{CA438B79-4ED9-4BBA-A047-B7592D796C30}"/>
                </a:ext>
              </a:extLst>
            </p:cNvPr>
            <p:cNvSpPr/>
            <p:nvPr/>
          </p:nvSpPr>
          <p:spPr>
            <a:xfrm rot="2688042">
              <a:off x="489885" y="277090"/>
              <a:ext cx="401782" cy="40178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xmlns="" id="{E173037E-FB4E-4326-B402-3DDF0420ED51}"/>
                </a:ext>
              </a:extLst>
            </p:cNvPr>
            <p:cNvSpPr/>
            <p:nvPr/>
          </p:nvSpPr>
          <p:spPr>
            <a:xfrm rot="2648331">
              <a:off x="309860" y="277122"/>
              <a:ext cx="401782" cy="401782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F6572FD-4B3C-4BA9-888B-5C1DAA97CBC6}"/>
              </a:ext>
            </a:extLst>
          </p:cNvPr>
          <p:cNvSpPr txBox="1"/>
          <p:nvPr/>
        </p:nvSpPr>
        <p:spPr>
          <a:xfrm>
            <a:off x="731112" y="1042611"/>
            <a:ext cx="3437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/>
              <a:t>Kontribusi BUMN Terhadap APBN</a:t>
            </a:r>
            <a:endParaRPr lang="en-US" b="1" dirty="0"/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xmlns="" id="{8C2CBF05-B0A2-4336-BC77-E81174095E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229617951"/>
              </p:ext>
            </p:extLst>
          </p:nvPr>
        </p:nvGraphicFramePr>
        <p:xfrm>
          <a:off x="2824973" y="1596392"/>
          <a:ext cx="4170226" cy="1926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Group 14">
            <a:extLst>
              <a:ext uri="{FF2B5EF4-FFF2-40B4-BE49-F238E27FC236}">
                <a16:creationId xmlns:a16="http://schemas.microsoft.com/office/drawing/2014/main" xmlns="" id="{9019A76B-11C1-4086-A582-B9A0A794A80B}"/>
              </a:ext>
            </a:extLst>
          </p:cNvPr>
          <p:cNvGrpSpPr/>
          <p:nvPr/>
        </p:nvGrpSpPr>
        <p:grpSpPr>
          <a:xfrm>
            <a:off x="5464207" y="3531517"/>
            <a:ext cx="2696548" cy="2346225"/>
            <a:chOff x="2704246" y="794444"/>
            <a:chExt cx="6696486" cy="5669966"/>
          </a:xfrm>
        </p:grpSpPr>
        <p:sp>
          <p:nvSpPr>
            <p:cNvPr id="16" name="Rectangle: Rounded Corners 14">
              <a:extLst>
                <a:ext uri="{FF2B5EF4-FFF2-40B4-BE49-F238E27FC236}">
                  <a16:creationId xmlns:a16="http://schemas.microsoft.com/office/drawing/2014/main" xmlns="" id="{8F349104-0011-42DD-89CA-32F6B61022AF}"/>
                </a:ext>
              </a:extLst>
            </p:cNvPr>
            <p:cNvSpPr/>
            <p:nvPr/>
          </p:nvSpPr>
          <p:spPr>
            <a:xfrm>
              <a:off x="2704246" y="1125354"/>
              <a:ext cx="6566912" cy="533905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1350"/>
            </a:p>
          </p:txBody>
        </p:sp>
        <p:graphicFrame>
          <p:nvGraphicFramePr>
            <p:cNvPr id="17" name="Chart 16">
              <a:extLst>
                <a:ext uri="{FF2B5EF4-FFF2-40B4-BE49-F238E27FC236}">
                  <a16:creationId xmlns:a16="http://schemas.microsoft.com/office/drawing/2014/main" xmlns="" id="{C3A1D1B9-579C-4D46-96E8-4340F5D9D7F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xmlns="" val="692965299"/>
                </p:ext>
              </p:extLst>
            </p:nvPr>
          </p:nvGraphicFramePr>
          <p:xfrm>
            <a:off x="2850543" y="794444"/>
            <a:ext cx="6550189" cy="53390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4" name="Group 17">
            <a:extLst>
              <a:ext uri="{FF2B5EF4-FFF2-40B4-BE49-F238E27FC236}">
                <a16:creationId xmlns:a16="http://schemas.microsoft.com/office/drawing/2014/main" xmlns="" id="{4A8F0B11-C9C4-4265-B2A4-9E2599C5DD5E}"/>
              </a:ext>
            </a:extLst>
          </p:cNvPr>
          <p:cNvGrpSpPr/>
          <p:nvPr/>
        </p:nvGrpSpPr>
        <p:grpSpPr>
          <a:xfrm>
            <a:off x="983245" y="3668447"/>
            <a:ext cx="2637377" cy="2209295"/>
            <a:chOff x="-1077312" y="1501115"/>
            <a:chExt cx="4284780" cy="4891046"/>
          </a:xfrm>
        </p:grpSpPr>
        <p:graphicFrame>
          <p:nvGraphicFramePr>
            <p:cNvPr id="19" name="Chart 18">
              <a:extLst>
                <a:ext uri="{FF2B5EF4-FFF2-40B4-BE49-F238E27FC236}">
                  <a16:creationId xmlns:a16="http://schemas.microsoft.com/office/drawing/2014/main" xmlns="" id="{D1C98A28-3913-47EC-88E6-BF489984A7E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xmlns="" val="533578700"/>
                </p:ext>
              </p:extLst>
            </p:nvPr>
          </p:nvGraphicFramePr>
          <p:xfrm>
            <a:off x="-1077312" y="2546782"/>
            <a:ext cx="4284780" cy="36119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0" name="Rectangle: Rounded Corners 11">
              <a:extLst>
                <a:ext uri="{FF2B5EF4-FFF2-40B4-BE49-F238E27FC236}">
                  <a16:creationId xmlns:a16="http://schemas.microsoft.com/office/drawing/2014/main" xmlns="" id="{A6A0F4C2-83A2-4384-A557-9B8754F7632D}"/>
                </a:ext>
              </a:extLst>
            </p:cNvPr>
            <p:cNvSpPr/>
            <p:nvPr/>
          </p:nvSpPr>
          <p:spPr>
            <a:xfrm>
              <a:off x="-1077312" y="1501115"/>
              <a:ext cx="4284780" cy="489104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1350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7947211" y="1493893"/>
            <a:ext cx="11967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200" dirty="0"/>
              <a:t>Rp Triliun</a:t>
            </a:r>
          </a:p>
        </p:txBody>
      </p:sp>
      <p:grpSp>
        <p:nvGrpSpPr>
          <p:cNvPr id="8" name="Group 13">
            <a:extLst>
              <a:ext uri="{FF2B5EF4-FFF2-40B4-BE49-F238E27FC236}">
                <a16:creationId xmlns:a16="http://schemas.microsoft.com/office/drawing/2014/main" xmlns="" id="{9622B5AA-91AB-4BB8-BD05-1943B0342982}"/>
              </a:ext>
            </a:extLst>
          </p:cNvPr>
          <p:cNvGrpSpPr/>
          <p:nvPr/>
        </p:nvGrpSpPr>
        <p:grpSpPr>
          <a:xfrm>
            <a:off x="1601981" y="3503143"/>
            <a:ext cx="1399905" cy="595188"/>
            <a:chOff x="406674" y="1021976"/>
            <a:chExt cx="1309457" cy="793583"/>
          </a:xfrm>
        </p:grpSpPr>
        <p:sp>
          <p:nvSpPr>
            <p:cNvPr id="22" name="Rounded Rectangle 13">
              <a:extLst>
                <a:ext uri="{FF2B5EF4-FFF2-40B4-BE49-F238E27FC236}">
                  <a16:creationId xmlns:a16="http://schemas.microsoft.com/office/drawing/2014/main" xmlns="" id="{F24D2E3C-7F55-43E4-9932-68CA83744B6F}"/>
                </a:ext>
              </a:extLst>
            </p:cNvPr>
            <p:cNvSpPr/>
            <p:nvPr/>
          </p:nvSpPr>
          <p:spPr>
            <a:xfrm>
              <a:off x="406674" y="1021976"/>
              <a:ext cx="1309457" cy="71605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AA4EF9AB-75C4-46BF-A351-1A1E1CF0A228}"/>
                </a:ext>
              </a:extLst>
            </p:cNvPr>
            <p:cNvSpPr txBox="1"/>
            <p:nvPr/>
          </p:nvSpPr>
          <p:spPr>
            <a:xfrm>
              <a:off x="489902" y="1076896"/>
              <a:ext cx="1143000" cy="738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500" b="1" dirty="0">
                  <a:solidFill>
                    <a:schemeClr val="bg1"/>
                  </a:solidFill>
                </a:rPr>
                <a:t>SETORAN DIVIDEN</a:t>
              </a:r>
            </a:p>
          </p:txBody>
        </p:sp>
      </p:grpSp>
      <p:grpSp>
        <p:nvGrpSpPr>
          <p:cNvPr id="9" name="Group 23">
            <a:extLst>
              <a:ext uri="{FF2B5EF4-FFF2-40B4-BE49-F238E27FC236}">
                <a16:creationId xmlns:a16="http://schemas.microsoft.com/office/drawing/2014/main" xmlns="" id="{30AC5983-FBDD-4F96-8948-E774D074B256}"/>
              </a:ext>
            </a:extLst>
          </p:cNvPr>
          <p:cNvGrpSpPr/>
          <p:nvPr/>
        </p:nvGrpSpPr>
        <p:grpSpPr>
          <a:xfrm>
            <a:off x="6142116" y="3429000"/>
            <a:ext cx="1399905" cy="595188"/>
            <a:chOff x="406674" y="1021976"/>
            <a:chExt cx="1309457" cy="793583"/>
          </a:xfrm>
        </p:grpSpPr>
        <p:sp>
          <p:nvSpPr>
            <p:cNvPr id="25" name="Rounded Rectangle 13">
              <a:extLst>
                <a:ext uri="{FF2B5EF4-FFF2-40B4-BE49-F238E27FC236}">
                  <a16:creationId xmlns:a16="http://schemas.microsoft.com/office/drawing/2014/main" xmlns="" id="{36E52784-50C3-442D-A69E-C80B8132D871}"/>
                </a:ext>
              </a:extLst>
            </p:cNvPr>
            <p:cNvSpPr/>
            <p:nvPr/>
          </p:nvSpPr>
          <p:spPr>
            <a:xfrm>
              <a:off x="406674" y="1021976"/>
              <a:ext cx="1309457" cy="71605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EA82F48B-0EAF-4A02-93FE-F8EE683FF93E}"/>
                </a:ext>
              </a:extLst>
            </p:cNvPr>
            <p:cNvSpPr txBox="1"/>
            <p:nvPr/>
          </p:nvSpPr>
          <p:spPr>
            <a:xfrm>
              <a:off x="489902" y="1076896"/>
              <a:ext cx="1143000" cy="738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500" b="1" dirty="0">
                  <a:solidFill>
                    <a:schemeClr val="bg1"/>
                  </a:solidFill>
                </a:rPr>
                <a:t>SETORAN PAJAK</a:t>
              </a:r>
            </a:p>
          </p:txBody>
        </p:sp>
      </p:grpSp>
      <p:grpSp>
        <p:nvGrpSpPr>
          <p:cNvPr id="10" name="Group 26">
            <a:extLst>
              <a:ext uri="{FF2B5EF4-FFF2-40B4-BE49-F238E27FC236}">
                <a16:creationId xmlns:a16="http://schemas.microsoft.com/office/drawing/2014/main" xmlns="" id="{767A8495-5117-4A3E-9AF9-A39FA5F7374D}"/>
              </a:ext>
            </a:extLst>
          </p:cNvPr>
          <p:cNvGrpSpPr/>
          <p:nvPr/>
        </p:nvGrpSpPr>
        <p:grpSpPr>
          <a:xfrm>
            <a:off x="3660850" y="1482698"/>
            <a:ext cx="1822301" cy="553998"/>
            <a:chOff x="406674" y="1021596"/>
            <a:chExt cx="1309457" cy="738663"/>
          </a:xfrm>
        </p:grpSpPr>
        <p:sp>
          <p:nvSpPr>
            <p:cNvPr id="28" name="Rounded Rectangle 13">
              <a:extLst>
                <a:ext uri="{FF2B5EF4-FFF2-40B4-BE49-F238E27FC236}">
                  <a16:creationId xmlns:a16="http://schemas.microsoft.com/office/drawing/2014/main" xmlns="" id="{C241309F-8727-4391-8A23-D425911C4B60}"/>
                </a:ext>
              </a:extLst>
            </p:cNvPr>
            <p:cNvSpPr/>
            <p:nvPr/>
          </p:nvSpPr>
          <p:spPr>
            <a:xfrm>
              <a:off x="406674" y="1021976"/>
              <a:ext cx="1309457" cy="71605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50509B93-E885-47E1-9017-685F4C373A98}"/>
                </a:ext>
              </a:extLst>
            </p:cNvPr>
            <p:cNvSpPr txBox="1"/>
            <p:nvPr/>
          </p:nvSpPr>
          <p:spPr>
            <a:xfrm>
              <a:off x="489903" y="1021596"/>
              <a:ext cx="1143000" cy="738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500" b="1" dirty="0">
                  <a:solidFill>
                    <a:schemeClr val="bg1"/>
                  </a:solidFill>
                </a:rPr>
                <a:t>TOTAL  SETORAN PAJAK &amp; DIVIDEN</a:t>
              </a:r>
            </a:p>
          </p:txBody>
        </p:sp>
      </p:grpSp>
      <p:sp>
        <p:nvSpPr>
          <p:cNvPr id="30" name="Slide Number Placeholder 1">
            <a:extLst>
              <a:ext uri="{FF2B5EF4-FFF2-40B4-BE49-F238E27FC236}">
                <a16:creationId xmlns:a16="http://schemas.microsoft.com/office/drawing/2014/main" xmlns="" id="{97EE80C1-370A-4B0F-934C-2BBD4BF9526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5624513"/>
            <a:ext cx="2057400" cy="274637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575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6989EC-64DA-499D-8CC7-908F4B3DF94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44207" y="82225"/>
            <a:ext cx="7886700" cy="678912"/>
          </a:xfrm>
        </p:spPr>
        <p:txBody>
          <a:bodyPr/>
          <a:lstStyle/>
          <a:p>
            <a:pPr algn="l"/>
            <a:r>
              <a:rPr lang="en-US" sz="2400" b="1" dirty="0">
                <a:solidFill>
                  <a:srgbClr val="376092"/>
                </a:solidFill>
                <a:latin typeface="Corbel" panose="020B0503020204020204" pitchFamily="34" charset="0"/>
              </a:rPr>
              <a:t>KEBIJAKAN PEMBINAAN BUMN</a:t>
            </a:r>
            <a:endParaRPr lang="en-US" sz="2400" dirty="0">
              <a:solidFill>
                <a:srgbClr val="376092"/>
              </a:solidFill>
              <a:latin typeface="Corbel" panose="020B0503020204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6AC6770-2DC9-4A7C-B0DC-75B684034E04}"/>
              </a:ext>
            </a:extLst>
          </p:cNvPr>
          <p:cNvSpPr/>
          <p:nvPr/>
        </p:nvSpPr>
        <p:spPr>
          <a:xfrm>
            <a:off x="425201" y="876164"/>
            <a:ext cx="84048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 err="1">
                <a:latin typeface="Corbel" panose="020B0503020204020204" pitchFamily="34" charset="0"/>
                <a:ea typeface="Arial Unicode MS" pitchFamily="34" charset="-128"/>
              </a:rPr>
              <a:t>Bertransformasi</a:t>
            </a:r>
            <a:r>
              <a:rPr lang="en-US" altLang="ja-JP" sz="1600" dirty="0">
                <a:latin typeface="Corbel" panose="020B0503020204020204" pitchFamily="34" charset="0"/>
                <a:ea typeface="Arial Unicode MS" pitchFamily="34" charset="-128"/>
              </a:rPr>
              <a:t> </a:t>
            </a:r>
            <a:r>
              <a:rPr lang="en-US" altLang="ja-JP" sz="1600" dirty="0" err="1">
                <a:latin typeface="Corbel" panose="020B0503020204020204" pitchFamily="34" charset="0"/>
                <a:ea typeface="Arial Unicode MS" pitchFamily="34" charset="-128"/>
              </a:rPr>
              <a:t>menjadi</a:t>
            </a:r>
            <a:r>
              <a:rPr lang="en-US" altLang="ja-JP" sz="1600" dirty="0">
                <a:latin typeface="Corbel" panose="020B0503020204020204" pitchFamily="34" charset="0"/>
                <a:ea typeface="Arial Unicode MS" pitchFamily="34" charset="-128"/>
              </a:rPr>
              <a:t> </a:t>
            </a:r>
            <a:r>
              <a:rPr lang="en-US" altLang="ja-JP" sz="1600" dirty="0" err="1">
                <a:latin typeface="Corbel" panose="020B0503020204020204" pitchFamily="34" charset="0"/>
                <a:ea typeface="Arial Unicode MS" pitchFamily="34" charset="-128"/>
              </a:rPr>
              <a:t>organisasi</a:t>
            </a:r>
            <a:r>
              <a:rPr lang="en-US" altLang="ja-JP" sz="1600" dirty="0">
                <a:latin typeface="Corbel" panose="020B0503020204020204" pitchFamily="34" charset="0"/>
                <a:ea typeface="Arial Unicode MS" pitchFamily="34" charset="-128"/>
              </a:rPr>
              <a:t> </a:t>
            </a:r>
            <a:r>
              <a:rPr lang="en-US" altLang="ja-JP" sz="1600" dirty="0" err="1">
                <a:latin typeface="Corbel" panose="020B0503020204020204" pitchFamily="34" charset="0"/>
                <a:ea typeface="Arial Unicode MS" pitchFamily="34" charset="-128"/>
              </a:rPr>
              <a:t>pengelola</a:t>
            </a:r>
            <a:r>
              <a:rPr lang="en-US" altLang="ja-JP" sz="1600" dirty="0">
                <a:latin typeface="Corbel" panose="020B0503020204020204" pitchFamily="34" charset="0"/>
                <a:ea typeface="Arial Unicode MS" pitchFamily="34" charset="-128"/>
              </a:rPr>
              <a:t> </a:t>
            </a:r>
            <a:r>
              <a:rPr lang="en-US" altLang="ja-JP" sz="1600" dirty="0" err="1">
                <a:latin typeface="Corbel" panose="020B0503020204020204" pitchFamily="34" charset="0"/>
                <a:ea typeface="Arial Unicode MS" pitchFamily="34" charset="-128"/>
              </a:rPr>
              <a:t>korporasi</a:t>
            </a:r>
            <a:r>
              <a:rPr lang="en-US" altLang="ja-JP" sz="1600" dirty="0">
                <a:latin typeface="Corbel" panose="020B0503020204020204" pitchFamily="34" charset="0"/>
                <a:ea typeface="Arial Unicode MS" pitchFamily="34" charset="-128"/>
              </a:rPr>
              <a:t> yang modern </a:t>
            </a:r>
            <a:r>
              <a:rPr lang="en-US" altLang="ja-JP" sz="1600" dirty="0" err="1">
                <a:latin typeface="Corbel" panose="020B0503020204020204" pitchFamily="34" charset="0"/>
                <a:ea typeface="Arial Unicode MS" pitchFamily="34" charset="-128"/>
              </a:rPr>
              <a:t>dengan</a:t>
            </a:r>
            <a:r>
              <a:rPr lang="en-US" altLang="ja-JP" sz="1600" dirty="0">
                <a:latin typeface="Corbel" panose="020B0503020204020204" pitchFamily="34" charset="0"/>
                <a:ea typeface="Arial Unicode MS" pitchFamily="34" charset="-128"/>
              </a:rPr>
              <a:t> 3 </a:t>
            </a:r>
            <a:r>
              <a:rPr lang="en-US" altLang="ja-JP" sz="1600" dirty="0" err="1">
                <a:latin typeface="Corbel" panose="020B0503020204020204" pitchFamily="34" charset="0"/>
                <a:ea typeface="Arial Unicode MS" pitchFamily="34" charset="-128"/>
              </a:rPr>
              <a:t>Strategi</a:t>
            </a:r>
            <a:r>
              <a:rPr lang="en-US" altLang="ja-JP" sz="1600" dirty="0">
                <a:latin typeface="Corbel" panose="020B0503020204020204" pitchFamily="34" charset="0"/>
                <a:ea typeface="Arial Unicode MS" pitchFamily="34" charset="-128"/>
              </a:rPr>
              <a:t> Utama</a:t>
            </a:r>
          </a:p>
        </p:txBody>
      </p:sp>
      <p:sp>
        <p:nvSpPr>
          <p:cNvPr id="6" name="Rectangle 34" descr="&lt;tags&gt;&lt;tag n=&quot;BulletInfo&quot; v=&quot;Standard&quot; /&gt;&lt;/tags&gt;">
            <a:extLst>
              <a:ext uri="{FF2B5EF4-FFF2-40B4-BE49-F238E27FC236}">
                <a16:creationId xmlns:a16="http://schemas.microsoft.com/office/drawing/2014/main" xmlns="" id="{204BD842-AA40-4B78-B57E-A0412D30F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347" y="1737690"/>
            <a:ext cx="1713310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5100" tIns="48600" rIns="35100" bIns="48600" anchor="ctr"/>
          <a:lstStyle>
            <a:lvl1pPr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 sz="1600" dirty="0">
                <a:latin typeface="Corbel" panose="020B0503020204020204" pitchFamily="34" charset="0"/>
              </a:rPr>
              <a:t>Performance Focus</a:t>
            </a:r>
          </a:p>
        </p:txBody>
      </p:sp>
      <p:grpSp>
        <p:nvGrpSpPr>
          <p:cNvPr id="3" name="Group 44">
            <a:extLst>
              <a:ext uri="{FF2B5EF4-FFF2-40B4-BE49-F238E27FC236}">
                <a16:creationId xmlns:a16="http://schemas.microsoft.com/office/drawing/2014/main" xmlns="" id="{D749C77C-2C74-4141-9CDF-E77A63C06F3E}"/>
              </a:ext>
            </a:extLst>
          </p:cNvPr>
          <p:cNvGrpSpPr>
            <a:grpSpLocks/>
          </p:cNvGrpSpPr>
          <p:nvPr/>
        </p:nvGrpSpPr>
        <p:grpSpPr bwMode="auto">
          <a:xfrm>
            <a:off x="361528" y="1493418"/>
            <a:ext cx="540000" cy="606223"/>
            <a:chOff x="167" y="862"/>
            <a:chExt cx="249" cy="348"/>
          </a:xfrm>
          <a:solidFill>
            <a:srgbClr val="BACDE4"/>
          </a:solidFill>
        </p:grpSpPr>
        <p:sp>
          <p:nvSpPr>
            <p:cNvPr id="8" name="AutoShape 42">
              <a:extLst>
                <a:ext uri="{FF2B5EF4-FFF2-40B4-BE49-F238E27FC236}">
                  <a16:creationId xmlns:a16="http://schemas.microsoft.com/office/drawing/2014/main" xmlns="" id="{C4ACA13D-1956-4D3F-AD99-8BCF4A0EE9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" y="862"/>
              <a:ext cx="249" cy="348"/>
            </a:xfrm>
            <a:prstGeom prst="irregularSeal2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5100" tIns="48600" rIns="35100" bIns="48600" anchor="ctr"/>
            <a:lstStyle>
              <a:lvl1pPr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 sz="1600" b="1">
                <a:latin typeface="Corbel" panose="020B0503020204020204" pitchFamily="34" charset="0"/>
              </a:endParaRPr>
            </a:p>
          </p:txBody>
        </p:sp>
        <p:sp>
          <p:nvSpPr>
            <p:cNvPr id="9" name="Text Box 43" descr="&lt;tags&gt;&lt;tag n=&quot;BulletInfo&quot; v=&quot;Standard&quot; /&gt;&lt;/tags&gt;">
              <a:extLst>
                <a:ext uri="{FF2B5EF4-FFF2-40B4-BE49-F238E27FC236}">
                  <a16:creationId xmlns:a16="http://schemas.microsoft.com/office/drawing/2014/main" xmlns="" id="{8E251839-20C6-48B8-8162-75052F5944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" y="948"/>
              <a:ext cx="190" cy="25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5100" tIns="48600" rIns="35100" bIns="48600"/>
            <a:lstStyle>
              <a:lvl1pPr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95000"/>
                </a:spcBef>
              </a:pPr>
              <a:r>
                <a:rPr lang="id-ID" altLang="en-US" sz="1600" b="1" dirty="0">
                  <a:latin typeface="Corbel" panose="020B0503020204020204" pitchFamily="34" charset="0"/>
                </a:rPr>
                <a:t>1</a:t>
              </a:r>
              <a:endParaRPr lang="en-GB" altLang="en-US" sz="1600" b="1" dirty="0">
                <a:latin typeface="Corbel" panose="020B0503020204020204" pitchFamily="34" charset="0"/>
              </a:endParaRPr>
            </a:p>
          </p:txBody>
        </p:sp>
      </p:grpSp>
      <p:sp>
        <p:nvSpPr>
          <p:cNvPr id="11" name="Rectangle 53" descr="&lt;tags&gt;&lt;tag n=&quot;BulletInfo&quot; v=&quot;Standard&quot; /&gt;&lt;/tags&gt;">
            <a:extLst>
              <a:ext uri="{FF2B5EF4-FFF2-40B4-BE49-F238E27FC236}">
                <a16:creationId xmlns:a16="http://schemas.microsoft.com/office/drawing/2014/main" xmlns="" id="{D8399074-283C-47DC-A3DC-BDA888A68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152" y="1685736"/>
            <a:ext cx="1927409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5100" tIns="48600" rIns="35100" bIns="48600" anchor="ctr"/>
          <a:lstStyle>
            <a:lvl1pPr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 sz="1600" dirty="0">
                <a:latin typeface="Corbel" panose="020B0503020204020204" pitchFamily="34" charset="0"/>
              </a:rPr>
              <a:t>Agent of Development</a:t>
            </a:r>
          </a:p>
        </p:txBody>
      </p:sp>
      <p:grpSp>
        <p:nvGrpSpPr>
          <p:cNvPr id="7" name="Group 54">
            <a:extLst>
              <a:ext uri="{FF2B5EF4-FFF2-40B4-BE49-F238E27FC236}">
                <a16:creationId xmlns:a16="http://schemas.microsoft.com/office/drawing/2014/main" xmlns="" id="{F99B1B29-D404-4D79-B293-FA745C11D159}"/>
              </a:ext>
            </a:extLst>
          </p:cNvPr>
          <p:cNvGrpSpPr>
            <a:grpSpLocks/>
          </p:cNvGrpSpPr>
          <p:nvPr/>
        </p:nvGrpSpPr>
        <p:grpSpPr bwMode="auto">
          <a:xfrm>
            <a:off x="3033449" y="1493418"/>
            <a:ext cx="569703" cy="682706"/>
            <a:chOff x="167" y="862"/>
            <a:chExt cx="249" cy="348"/>
          </a:xfrm>
          <a:solidFill>
            <a:srgbClr val="BACDE4"/>
          </a:solidFill>
        </p:grpSpPr>
        <p:sp>
          <p:nvSpPr>
            <p:cNvPr id="13" name="AutoShape 55">
              <a:extLst>
                <a:ext uri="{FF2B5EF4-FFF2-40B4-BE49-F238E27FC236}">
                  <a16:creationId xmlns:a16="http://schemas.microsoft.com/office/drawing/2014/main" xmlns="" id="{3C76157D-E48B-4A66-B858-C8E3C32170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" y="862"/>
              <a:ext cx="249" cy="348"/>
            </a:xfrm>
            <a:prstGeom prst="irregularSeal2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5100" tIns="48600" rIns="35100" bIns="48600" anchor="ctr"/>
            <a:lstStyle>
              <a:lvl1pPr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 sz="1600" b="1">
                <a:latin typeface="Corbel" panose="020B0503020204020204" pitchFamily="34" charset="0"/>
              </a:endParaRPr>
            </a:p>
          </p:txBody>
        </p:sp>
        <p:sp>
          <p:nvSpPr>
            <p:cNvPr id="14" name="Text Box 56" descr="&lt;tags&gt;&lt;tag n=&quot;BulletInfo&quot; v=&quot;Standard&quot; /&gt;&lt;/tags&gt;">
              <a:extLst>
                <a:ext uri="{FF2B5EF4-FFF2-40B4-BE49-F238E27FC236}">
                  <a16:creationId xmlns:a16="http://schemas.microsoft.com/office/drawing/2014/main" xmlns="" id="{D99F070D-AAA1-4A4E-BA93-8B90313AD3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" y="948"/>
              <a:ext cx="190" cy="25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5100" tIns="48600" rIns="35100" bIns="48600"/>
            <a:lstStyle>
              <a:lvl1pPr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95000"/>
                </a:spcBef>
              </a:pPr>
              <a:r>
                <a:rPr lang="en-US" altLang="en-US" sz="1600" b="1">
                  <a:latin typeface="Corbel" panose="020B0503020204020204" pitchFamily="34" charset="0"/>
                </a:rPr>
                <a:t>2</a:t>
              </a:r>
              <a:endParaRPr lang="en-GB" altLang="en-US" sz="1600" b="1">
                <a:latin typeface="Corbel" panose="020B0503020204020204" pitchFamily="34" charset="0"/>
              </a:endParaRPr>
            </a:p>
          </p:txBody>
        </p:sp>
      </p:grpSp>
      <p:sp>
        <p:nvSpPr>
          <p:cNvPr id="15" name="AutoShape 37" descr="&lt;tags&gt;&lt;tag n=&quot;BulletInfo&quot; v=&quot;Standard&quot; /&gt;&lt;/tags&gt;">
            <a:extLst>
              <a:ext uri="{FF2B5EF4-FFF2-40B4-BE49-F238E27FC236}">
                <a16:creationId xmlns:a16="http://schemas.microsoft.com/office/drawing/2014/main" xmlns="" id="{7AA78B1F-D724-41CC-B60C-B0B2FBDFFF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4631" y="2089679"/>
            <a:ext cx="2925395" cy="1128714"/>
          </a:xfrm>
          <a:prstGeom prst="roundRect">
            <a:avLst>
              <a:gd name="adj" fmla="val 16667"/>
            </a:avLst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tIns="20574" bIns="20574"/>
          <a:lstStyle>
            <a:lvl1pPr marL="177800" indent="-1778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lnSpc>
                <a:spcPct val="110000"/>
              </a:lnSpc>
              <a:spcBef>
                <a:spcPts val="450"/>
              </a:spcBef>
              <a:spcAft>
                <a:spcPts val="225"/>
              </a:spcAft>
              <a:buClr>
                <a:schemeClr val="accent2"/>
              </a:buClr>
              <a:buSzPct val="80000"/>
            </a:pPr>
            <a:r>
              <a:rPr lang="en-US" altLang="en-US" sz="1600" dirty="0" err="1">
                <a:latin typeface="Corbel" panose="020B0503020204020204" pitchFamily="34" charset="0"/>
              </a:rPr>
              <a:t>Menjalankan</a:t>
            </a:r>
            <a:r>
              <a:rPr lang="en-US" altLang="en-US" sz="1600" dirty="0">
                <a:latin typeface="Corbel" panose="020B0503020204020204" pitchFamily="34" charset="0"/>
              </a:rPr>
              <a:t> </a:t>
            </a:r>
            <a:r>
              <a:rPr lang="en-US" altLang="en-US" sz="1600" dirty="0" err="1">
                <a:latin typeface="Corbel" panose="020B0503020204020204" pitchFamily="34" charset="0"/>
              </a:rPr>
              <a:t>bisnis</a:t>
            </a:r>
            <a:r>
              <a:rPr lang="en-US" altLang="en-US" sz="1600" dirty="0">
                <a:latin typeface="Corbel" panose="020B0503020204020204" pitchFamily="34" charset="0"/>
              </a:rPr>
              <a:t> </a:t>
            </a:r>
            <a:r>
              <a:rPr lang="en-US" altLang="en-US" sz="1600" dirty="0" err="1">
                <a:latin typeface="Corbel" panose="020B0503020204020204" pitchFamily="34" charset="0"/>
              </a:rPr>
              <a:t>dengan</a:t>
            </a:r>
            <a:r>
              <a:rPr lang="en-US" altLang="en-US" sz="1600" dirty="0">
                <a:latin typeface="Corbel" panose="020B0503020204020204" pitchFamily="34" charset="0"/>
              </a:rPr>
              <a:t> </a:t>
            </a:r>
            <a:r>
              <a:rPr lang="en-US" altLang="en-US" sz="1600" dirty="0" err="1">
                <a:latin typeface="Corbel" panose="020B0503020204020204" pitchFamily="34" charset="0"/>
              </a:rPr>
              <a:t>mengimplentasikan</a:t>
            </a:r>
            <a:r>
              <a:rPr lang="en-US" altLang="en-US" sz="1600" dirty="0">
                <a:latin typeface="Corbel" panose="020B0503020204020204" pitchFamily="34" charset="0"/>
              </a:rPr>
              <a:t> best practices </a:t>
            </a:r>
            <a:r>
              <a:rPr lang="en-US" altLang="en-US" sz="1600" dirty="0" err="1">
                <a:latin typeface="Corbel" panose="020B0503020204020204" pitchFamily="34" charset="0"/>
              </a:rPr>
              <a:t>tata</a:t>
            </a:r>
            <a:r>
              <a:rPr lang="en-US" altLang="en-US" sz="1600" dirty="0">
                <a:latin typeface="Corbel" panose="020B0503020204020204" pitchFamily="34" charset="0"/>
              </a:rPr>
              <a:t> </a:t>
            </a:r>
            <a:r>
              <a:rPr lang="en-US" altLang="en-US" sz="1600" dirty="0" err="1">
                <a:latin typeface="Corbel" panose="020B0503020204020204" pitchFamily="34" charset="0"/>
              </a:rPr>
              <a:t>kelola</a:t>
            </a:r>
            <a:r>
              <a:rPr lang="en-US" altLang="en-US" sz="1600" dirty="0">
                <a:latin typeface="Corbel" panose="020B0503020204020204" pitchFamily="34" charset="0"/>
              </a:rPr>
              <a:t> </a:t>
            </a:r>
            <a:r>
              <a:rPr lang="en-US" altLang="en-US" sz="1600" dirty="0" err="1">
                <a:latin typeface="Corbel" panose="020B0503020204020204" pitchFamily="34" charset="0"/>
              </a:rPr>
              <a:t>perusahaan</a:t>
            </a:r>
            <a:r>
              <a:rPr lang="en-US" altLang="en-US" sz="1600" dirty="0">
                <a:latin typeface="Corbel" panose="020B0503020204020204" pitchFamily="34" charset="0"/>
              </a:rPr>
              <a:t> yang </a:t>
            </a:r>
            <a:r>
              <a:rPr lang="en-US" altLang="en-US" sz="1600" dirty="0" err="1">
                <a:latin typeface="Corbel" panose="020B0503020204020204" pitchFamily="34" charset="0"/>
              </a:rPr>
              <a:t>baik</a:t>
            </a:r>
            <a:endParaRPr lang="en-US" altLang="en-US" sz="1600" dirty="0">
              <a:latin typeface="Corbel" panose="020B0503020204020204" pitchFamily="34" charset="0"/>
            </a:endParaRPr>
          </a:p>
        </p:txBody>
      </p:sp>
      <p:sp>
        <p:nvSpPr>
          <p:cNvPr id="16" name="Rectangle 53" descr="&lt;tags&gt;&lt;tag n=&quot;BulletInfo&quot; v=&quot;Standard&quot; /&gt;&lt;/tags&gt;">
            <a:extLst>
              <a:ext uri="{FF2B5EF4-FFF2-40B4-BE49-F238E27FC236}">
                <a16:creationId xmlns:a16="http://schemas.microsoft.com/office/drawing/2014/main" xmlns="" id="{5B2B9C59-37B4-4851-87E4-AC9ABBFC4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0487" y="1675341"/>
            <a:ext cx="1459668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5100" tIns="48600" rIns="35100" bIns="48600" anchor="ctr"/>
          <a:lstStyle>
            <a:lvl1pPr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 sz="1600" dirty="0">
                <a:latin typeface="Corbel" panose="020B0503020204020204" pitchFamily="34" charset="0"/>
              </a:rPr>
              <a:t>Governance</a:t>
            </a:r>
            <a:endParaRPr lang="id-ID" altLang="en-US" sz="1600" dirty="0">
              <a:latin typeface="Corbel" panose="020B0503020204020204" pitchFamily="34" charset="0"/>
            </a:endParaRPr>
          </a:p>
        </p:txBody>
      </p:sp>
      <p:grpSp>
        <p:nvGrpSpPr>
          <p:cNvPr id="12" name="Group 54">
            <a:extLst>
              <a:ext uri="{FF2B5EF4-FFF2-40B4-BE49-F238E27FC236}">
                <a16:creationId xmlns:a16="http://schemas.microsoft.com/office/drawing/2014/main" xmlns="" id="{40761513-2A39-4B1B-9946-69767DE02D14}"/>
              </a:ext>
            </a:extLst>
          </p:cNvPr>
          <p:cNvGrpSpPr>
            <a:grpSpLocks/>
          </p:cNvGrpSpPr>
          <p:nvPr/>
        </p:nvGrpSpPr>
        <p:grpSpPr bwMode="auto">
          <a:xfrm>
            <a:off x="5679597" y="1471856"/>
            <a:ext cx="569703" cy="682706"/>
            <a:chOff x="167" y="862"/>
            <a:chExt cx="249" cy="348"/>
          </a:xfrm>
          <a:solidFill>
            <a:srgbClr val="BACDE4"/>
          </a:solidFill>
        </p:grpSpPr>
        <p:sp>
          <p:nvSpPr>
            <p:cNvPr id="18" name="AutoShape 55">
              <a:extLst>
                <a:ext uri="{FF2B5EF4-FFF2-40B4-BE49-F238E27FC236}">
                  <a16:creationId xmlns:a16="http://schemas.microsoft.com/office/drawing/2014/main" xmlns="" id="{C030DEFF-D2C8-4C13-92FD-C48B2C1AC1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" y="862"/>
              <a:ext cx="249" cy="348"/>
            </a:xfrm>
            <a:prstGeom prst="irregularSeal2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5100" tIns="48600" rIns="35100" bIns="48600" anchor="ctr"/>
            <a:lstStyle>
              <a:lvl1pPr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 sz="1600" b="1">
                <a:latin typeface="Corbel" panose="020B0503020204020204" pitchFamily="34" charset="0"/>
              </a:endParaRPr>
            </a:p>
          </p:txBody>
        </p:sp>
        <p:sp>
          <p:nvSpPr>
            <p:cNvPr id="19" name="Text Box 56" descr="&lt;tags&gt;&lt;tag n=&quot;BulletInfo&quot; v=&quot;Standard&quot; /&gt;&lt;/tags&gt;">
              <a:extLst>
                <a:ext uri="{FF2B5EF4-FFF2-40B4-BE49-F238E27FC236}">
                  <a16:creationId xmlns:a16="http://schemas.microsoft.com/office/drawing/2014/main" xmlns="" id="{4E9E8D48-2F7A-457F-A91F-C9E02A76A4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" y="948"/>
              <a:ext cx="190" cy="25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5100" tIns="48600" rIns="35100" bIns="48600"/>
            <a:lstStyle>
              <a:lvl1pPr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728663" eaLnBrk="0" hangingPunct="0"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7286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862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95000"/>
                </a:spcBef>
              </a:pPr>
              <a:r>
                <a:rPr lang="en-GB" altLang="en-US" sz="1600" b="1" dirty="0">
                  <a:latin typeface="Corbel" panose="020B0503020204020204" pitchFamily="34" charset="0"/>
                </a:rPr>
                <a:t>3</a:t>
              </a:r>
            </a:p>
          </p:txBody>
        </p:sp>
      </p:grpSp>
      <p:sp>
        <p:nvSpPr>
          <p:cNvPr id="5" name="AutoShape 34" descr="&lt;tags&gt;&lt;tag n=&quot;BulletInfo&quot; v=&quot;Standard&quot; /&gt;&lt;/tags&gt;">
            <a:extLst>
              <a:ext uri="{FF2B5EF4-FFF2-40B4-BE49-F238E27FC236}">
                <a16:creationId xmlns:a16="http://schemas.microsoft.com/office/drawing/2014/main" xmlns="" id="{7D9E89DA-541E-4195-A53C-AA9BCF380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974" y="2089680"/>
            <a:ext cx="2646878" cy="1128712"/>
          </a:xfrm>
          <a:prstGeom prst="roundRect">
            <a:avLst>
              <a:gd name="adj" fmla="val 16667"/>
            </a:avLst>
          </a:prstGeom>
          <a:noFill/>
          <a:ln w="6350" algn="ctr">
            <a:solidFill>
              <a:schemeClr val="tx2">
                <a:lumMod val="40000"/>
                <a:lumOff val="60000"/>
              </a:schemeClr>
            </a:solidFill>
            <a:round/>
            <a:headEnd/>
            <a:tailEnd/>
          </a:ln>
          <a:effectLst>
            <a:glow rad="63500">
              <a:schemeClr val="accent2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tIns="20574" bIns="20574"/>
          <a:lstStyle>
            <a:lvl1pPr marL="342900" indent="-3429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28600" indent="-225425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381" lvl="2" indent="0" eaLnBrk="1" hangingPunct="1">
              <a:spcBef>
                <a:spcPts val="225"/>
              </a:spcBef>
              <a:spcAft>
                <a:spcPts val="225"/>
              </a:spcAft>
              <a:buClr>
                <a:schemeClr val="accent2"/>
              </a:buClr>
              <a:buSzPct val="80000"/>
            </a:pPr>
            <a:r>
              <a:rPr lang="en-US" altLang="en-US" sz="1600" dirty="0" err="1">
                <a:latin typeface="Corbel" panose="020B0503020204020204" pitchFamily="34" charset="0"/>
              </a:rPr>
              <a:t>Penciptaan</a:t>
            </a:r>
            <a:r>
              <a:rPr lang="en-US" altLang="en-US" sz="1600" dirty="0">
                <a:latin typeface="Corbel" panose="020B0503020204020204" pitchFamily="34" charset="0"/>
              </a:rPr>
              <a:t> </a:t>
            </a:r>
            <a:r>
              <a:rPr lang="en-US" altLang="en-US" sz="1600" dirty="0" err="1">
                <a:latin typeface="Corbel" panose="020B0503020204020204" pitchFamily="34" charset="0"/>
              </a:rPr>
              <a:t>nilai</a:t>
            </a:r>
            <a:r>
              <a:rPr lang="en-US" altLang="en-US" sz="1600" dirty="0">
                <a:latin typeface="Corbel" panose="020B0503020204020204" pitchFamily="34" charset="0"/>
              </a:rPr>
              <a:t> </a:t>
            </a:r>
            <a:r>
              <a:rPr lang="en-US" altLang="en-US" sz="1600" dirty="0" err="1">
                <a:latin typeface="Corbel" panose="020B0503020204020204" pitchFamily="34" charset="0"/>
              </a:rPr>
              <a:t>ekonomi</a:t>
            </a:r>
            <a:r>
              <a:rPr lang="en-US" altLang="en-US" sz="1600" dirty="0">
                <a:latin typeface="Corbel" panose="020B0503020204020204" pitchFamily="34" charset="0"/>
              </a:rPr>
              <a:t> </a:t>
            </a:r>
            <a:r>
              <a:rPr lang="en-US" altLang="en-US" sz="1600" dirty="0" err="1">
                <a:latin typeface="Corbel" panose="020B0503020204020204" pitchFamily="34" charset="0"/>
              </a:rPr>
              <a:t>dan</a:t>
            </a:r>
            <a:r>
              <a:rPr lang="en-US" altLang="en-US" sz="1600" dirty="0">
                <a:latin typeface="Corbel" panose="020B0503020204020204" pitchFamily="34" charset="0"/>
              </a:rPr>
              <a:t> return </a:t>
            </a:r>
            <a:r>
              <a:rPr lang="en-US" altLang="en-US" sz="1600" dirty="0" err="1">
                <a:latin typeface="Corbel" panose="020B0503020204020204" pitchFamily="34" charset="0"/>
              </a:rPr>
              <a:t>kepada</a:t>
            </a:r>
            <a:r>
              <a:rPr lang="en-US" altLang="en-US" sz="1600" dirty="0">
                <a:latin typeface="Corbel" panose="020B0503020204020204" pitchFamily="34" charset="0"/>
              </a:rPr>
              <a:t> shareholder </a:t>
            </a:r>
            <a:r>
              <a:rPr lang="en-US" altLang="en-US" sz="1600" dirty="0" err="1">
                <a:latin typeface="Corbel" panose="020B0503020204020204" pitchFamily="34" charset="0"/>
              </a:rPr>
              <a:t>melalui</a:t>
            </a:r>
            <a:r>
              <a:rPr lang="en-US" altLang="en-US" sz="1600" dirty="0">
                <a:latin typeface="Corbel" panose="020B0503020204020204" pitchFamily="34" charset="0"/>
              </a:rPr>
              <a:t> </a:t>
            </a:r>
            <a:r>
              <a:rPr lang="en-US" altLang="en-US" sz="1600" dirty="0" err="1">
                <a:latin typeface="Corbel" panose="020B0503020204020204" pitchFamily="34" charset="0"/>
              </a:rPr>
              <a:t>peningkatan</a:t>
            </a:r>
            <a:r>
              <a:rPr lang="en-US" altLang="en-US" sz="1600" dirty="0">
                <a:latin typeface="Corbel" panose="020B0503020204020204" pitchFamily="34" charset="0"/>
              </a:rPr>
              <a:t> </a:t>
            </a:r>
            <a:r>
              <a:rPr lang="en-US" altLang="en-US" sz="1600" dirty="0" err="1">
                <a:latin typeface="Corbel" panose="020B0503020204020204" pitchFamily="34" charset="0"/>
              </a:rPr>
              <a:t>kinerja</a:t>
            </a:r>
            <a:r>
              <a:rPr lang="en-US" altLang="en-US" sz="1600" dirty="0">
                <a:latin typeface="Corbel" panose="020B0503020204020204" pitchFamily="34" charset="0"/>
              </a:rPr>
              <a:t> BUMN</a:t>
            </a:r>
          </a:p>
        </p:txBody>
      </p:sp>
      <p:sp>
        <p:nvSpPr>
          <p:cNvPr id="10" name="AutoShape 37" descr="&lt;tags&gt;&lt;tag n=&quot;BulletInfo&quot; v=&quot;Standard&quot; /&gt;&lt;/tags&gt;">
            <a:extLst>
              <a:ext uri="{FF2B5EF4-FFF2-40B4-BE49-F238E27FC236}">
                <a16:creationId xmlns:a16="http://schemas.microsoft.com/office/drawing/2014/main" xmlns="" id="{037808B2-DC28-409D-A888-C9E7546CD8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3419" y="2100073"/>
            <a:ext cx="2818645" cy="1118319"/>
          </a:xfrm>
          <a:prstGeom prst="roundRect">
            <a:avLst>
              <a:gd name="adj" fmla="val 16667"/>
            </a:avLst>
          </a:prstGeom>
          <a:noFill/>
          <a:ln w="6350" algn="ctr">
            <a:solidFill>
              <a:schemeClr val="tx2">
                <a:lumMod val="40000"/>
                <a:lumOff val="60000"/>
              </a:schemeClr>
            </a:solidFill>
            <a:round/>
            <a:headEnd/>
            <a:tailEnd/>
          </a:ln>
          <a:effectLst>
            <a:glow rad="63500">
              <a:schemeClr val="accent2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tIns="20574" bIns="20574"/>
          <a:lstStyle>
            <a:lvl1pPr marL="177800" indent="-1778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lnSpc>
                <a:spcPct val="110000"/>
              </a:lnSpc>
              <a:spcBef>
                <a:spcPts val="450"/>
              </a:spcBef>
              <a:spcAft>
                <a:spcPts val="225"/>
              </a:spcAft>
              <a:buClr>
                <a:schemeClr val="accent2"/>
              </a:buClr>
              <a:buSzPct val="80000"/>
            </a:pPr>
            <a:r>
              <a:rPr lang="en-US" altLang="en-US" sz="1600" dirty="0" err="1">
                <a:latin typeface="Corbel" panose="020B0503020204020204" pitchFamily="34" charset="0"/>
              </a:rPr>
              <a:t>Penyelarasan</a:t>
            </a:r>
            <a:r>
              <a:rPr lang="en-US" altLang="en-US" sz="1600" dirty="0">
                <a:latin typeface="Corbel" panose="020B0503020204020204" pitchFamily="34" charset="0"/>
              </a:rPr>
              <a:t> </a:t>
            </a:r>
            <a:r>
              <a:rPr lang="en-US" altLang="en-US" sz="1600" dirty="0" err="1">
                <a:latin typeface="Corbel" panose="020B0503020204020204" pitchFamily="34" charset="0"/>
              </a:rPr>
              <a:t>dengan</a:t>
            </a:r>
            <a:r>
              <a:rPr lang="en-US" altLang="en-US" sz="1600" dirty="0">
                <a:latin typeface="Corbel" panose="020B0503020204020204" pitchFamily="34" charset="0"/>
              </a:rPr>
              <a:t> </a:t>
            </a:r>
            <a:r>
              <a:rPr lang="en-US" altLang="en-US" sz="1600" dirty="0" err="1">
                <a:latin typeface="Corbel" panose="020B0503020204020204" pitchFamily="34" charset="0"/>
              </a:rPr>
              <a:t>strategi</a:t>
            </a:r>
            <a:r>
              <a:rPr lang="en-US" altLang="en-US" sz="1600" dirty="0">
                <a:latin typeface="Corbel" panose="020B0503020204020204" pitchFamily="34" charset="0"/>
              </a:rPr>
              <a:t> </a:t>
            </a:r>
            <a:r>
              <a:rPr lang="en-US" altLang="en-US" sz="1600" dirty="0" err="1">
                <a:latin typeface="Corbel" panose="020B0503020204020204" pitchFamily="34" charset="0"/>
              </a:rPr>
              <a:t>pembangunan</a:t>
            </a:r>
            <a:r>
              <a:rPr lang="en-US" altLang="en-US" sz="1600" dirty="0">
                <a:latin typeface="Corbel" panose="020B0503020204020204" pitchFamily="34" charset="0"/>
              </a:rPr>
              <a:t> </a:t>
            </a:r>
            <a:r>
              <a:rPr lang="en-US" altLang="en-US" sz="1600" dirty="0" err="1">
                <a:latin typeface="Corbel" panose="020B0503020204020204" pitchFamily="34" charset="0"/>
              </a:rPr>
              <a:t>bangsa</a:t>
            </a:r>
            <a:r>
              <a:rPr lang="en-US" altLang="en-US" sz="1600" dirty="0">
                <a:latin typeface="Corbel" panose="020B0503020204020204" pitchFamily="34" charset="0"/>
              </a:rPr>
              <a:t> </a:t>
            </a:r>
            <a:r>
              <a:rPr lang="en-US" altLang="en-US" sz="1600" dirty="0" err="1">
                <a:latin typeface="Corbel" panose="020B0503020204020204" pitchFamily="34" charset="0"/>
              </a:rPr>
              <a:t>dan</a:t>
            </a:r>
            <a:r>
              <a:rPr lang="en-US" altLang="en-US" sz="1600" dirty="0">
                <a:latin typeface="Corbel" panose="020B0503020204020204" pitchFamily="34" charset="0"/>
              </a:rPr>
              <a:t> </a:t>
            </a:r>
            <a:r>
              <a:rPr lang="en-US" altLang="en-US" sz="1600" dirty="0" err="1">
                <a:latin typeface="Corbel" panose="020B0503020204020204" pitchFamily="34" charset="0"/>
              </a:rPr>
              <a:t>menjadi</a:t>
            </a:r>
            <a:r>
              <a:rPr lang="en-US" altLang="en-US" sz="1600" dirty="0">
                <a:latin typeface="Corbel" panose="020B0503020204020204" pitchFamily="34" charset="0"/>
              </a:rPr>
              <a:t> </a:t>
            </a:r>
            <a:r>
              <a:rPr lang="en-US" altLang="en-US" sz="1600" dirty="0" err="1">
                <a:latin typeface="Corbel" panose="020B0503020204020204" pitchFamily="34" charset="0"/>
              </a:rPr>
              <a:t>lini</a:t>
            </a:r>
            <a:r>
              <a:rPr lang="en-US" altLang="en-US" sz="1600" dirty="0">
                <a:latin typeface="Corbel" panose="020B0503020204020204" pitchFamily="34" charset="0"/>
              </a:rPr>
              <a:t> </a:t>
            </a:r>
            <a:r>
              <a:rPr lang="en-US" altLang="en-US" sz="1600" dirty="0" err="1">
                <a:latin typeface="Corbel" panose="020B0503020204020204" pitchFamily="34" charset="0"/>
              </a:rPr>
              <a:t>depan</a:t>
            </a:r>
            <a:r>
              <a:rPr lang="en-US" altLang="en-US" sz="1600" dirty="0">
                <a:latin typeface="Corbel" panose="020B0503020204020204" pitchFamily="34" charset="0"/>
              </a:rPr>
              <a:t> </a:t>
            </a:r>
            <a:r>
              <a:rPr lang="en-US" altLang="en-US" sz="1600" dirty="0" err="1">
                <a:latin typeface="Corbel" panose="020B0503020204020204" pitchFamily="34" charset="0"/>
              </a:rPr>
              <a:t>penggerak</a:t>
            </a:r>
            <a:r>
              <a:rPr lang="en-US" altLang="en-US" sz="1600" dirty="0">
                <a:latin typeface="Corbel" panose="020B0503020204020204" pitchFamily="34" charset="0"/>
              </a:rPr>
              <a:t> </a:t>
            </a:r>
            <a:r>
              <a:rPr lang="en-US" altLang="en-US" sz="1600" dirty="0" err="1">
                <a:latin typeface="Corbel" panose="020B0503020204020204" pitchFamily="34" charset="0"/>
              </a:rPr>
              <a:t>pembangunan</a:t>
            </a:r>
            <a:r>
              <a:rPr lang="en-US" altLang="en-US" sz="1600" dirty="0">
                <a:latin typeface="Corbel" panose="020B0503020204020204" pitchFamily="34" charset="0"/>
              </a:rPr>
              <a:t> </a:t>
            </a:r>
            <a:r>
              <a:rPr lang="en-US" altLang="en-US" sz="1600" dirty="0" err="1">
                <a:latin typeface="Corbel" panose="020B0503020204020204" pitchFamily="34" charset="0"/>
              </a:rPr>
              <a:t>nasional</a:t>
            </a:r>
            <a:r>
              <a:rPr lang="en-US" altLang="en-US" sz="1600" dirty="0">
                <a:latin typeface="Corbel" panose="020B0503020204020204" pitchFamily="34" charset="0"/>
              </a:rPr>
              <a:t>. </a:t>
            </a:r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xmlns="" id="{8C475385-B8D3-4EED-8CCE-A5659338A4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96278142"/>
              </p:ext>
            </p:extLst>
          </p:nvPr>
        </p:nvGraphicFramePr>
        <p:xfrm>
          <a:off x="233730" y="3952114"/>
          <a:ext cx="5445867" cy="227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5550">
                  <a:extLst>
                    <a:ext uri="{9D8B030D-6E8A-4147-A177-3AD203B41FA5}">
                      <a16:colId xmlns:a16="http://schemas.microsoft.com/office/drawing/2014/main" xmlns="" val="1099266464"/>
                    </a:ext>
                  </a:extLst>
                </a:gridCol>
                <a:gridCol w="1160268">
                  <a:extLst>
                    <a:ext uri="{9D8B030D-6E8A-4147-A177-3AD203B41FA5}">
                      <a16:colId xmlns:a16="http://schemas.microsoft.com/office/drawing/2014/main" xmlns="" val="735827965"/>
                    </a:ext>
                  </a:extLst>
                </a:gridCol>
                <a:gridCol w="1550049">
                  <a:extLst>
                    <a:ext uri="{9D8B030D-6E8A-4147-A177-3AD203B41FA5}">
                      <a16:colId xmlns:a16="http://schemas.microsoft.com/office/drawing/2014/main" xmlns="" val="1062070518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Pilar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Strategis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solidFill>
                      <a:srgbClr val="BACD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Roadmap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Sektoral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solidFill>
                      <a:srgbClr val="BACD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Restrukturisasi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Organisasi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solidFill>
                      <a:srgbClr val="BACD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54469618"/>
                  </a:ext>
                </a:extLst>
              </a:tr>
              <a:tr h="624078">
                <a:tc>
                  <a:txBody>
                    <a:bodyPr/>
                    <a:lstStyle/>
                    <a:p>
                      <a:pPr marL="285750" lvl="1" indent="-285750" algn="l" defTabSz="3556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15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 err="1">
                          <a:solidFill>
                            <a:srgbClr val="002060"/>
                          </a:solidFill>
                        </a:rPr>
                        <a:t>Sinergi</a:t>
                      </a:r>
                      <a:r>
                        <a:rPr lang="en-US" sz="1600" kern="12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rgbClr val="002060"/>
                          </a:solidFill>
                        </a:rPr>
                        <a:t>antar</a:t>
                      </a:r>
                      <a:r>
                        <a:rPr lang="en-US" sz="1600" kern="1200" dirty="0">
                          <a:solidFill>
                            <a:srgbClr val="002060"/>
                          </a:solidFill>
                        </a:rPr>
                        <a:t> BUMN </a:t>
                      </a:r>
                    </a:p>
                    <a:p>
                      <a:pPr marL="285750" lvl="1" indent="-285750" algn="l" defTabSz="3556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15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Hilirisasi</a:t>
                      </a:r>
                      <a:r>
                        <a:rPr lang="en-US" sz="1600" kern="1200" dirty="0">
                          <a:solidFill>
                            <a:srgbClr val="002060"/>
                          </a:solidFill>
                        </a:rPr>
                        <a:t> dan </a:t>
                      </a:r>
                      <a:r>
                        <a:rPr lang="en-US" sz="1600" kern="1200" dirty="0" err="1">
                          <a:solidFill>
                            <a:srgbClr val="002060"/>
                          </a:solidFill>
                        </a:rPr>
                        <a:t>kandungan</a:t>
                      </a:r>
                      <a:r>
                        <a:rPr lang="en-US" sz="1600" kern="1200" dirty="0">
                          <a:solidFill>
                            <a:srgbClr val="002060"/>
                          </a:solidFill>
                        </a:rPr>
                        <a:t> local</a:t>
                      </a:r>
                    </a:p>
                    <a:p>
                      <a:pPr marL="285750" lvl="1" indent="-285750" algn="l" defTabSz="3556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15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Pembangunan</a:t>
                      </a:r>
                      <a:r>
                        <a:rPr lang="en-US" sz="1600" kern="12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rgbClr val="002060"/>
                          </a:solidFill>
                        </a:rPr>
                        <a:t>ekonomi</a:t>
                      </a:r>
                      <a:r>
                        <a:rPr lang="en-US" sz="1600" kern="12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rgbClr val="002060"/>
                          </a:solidFill>
                        </a:rPr>
                        <a:t>daerah</a:t>
                      </a:r>
                      <a:r>
                        <a:rPr lang="en-US" sz="1600" kern="12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rgbClr val="002060"/>
                          </a:solidFill>
                        </a:rPr>
                        <a:t>terpadu</a:t>
                      </a:r>
                      <a:endParaRPr lang="en-US" sz="1600" kern="1200" dirty="0">
                        <a:solidFill>
                          <a:srgbClr val="002060"/>
                        </a:solidFill>
                      </a:endParaRPr>
                    </a:p>
                    <a:p>
                      <a:pPr marL="285750" lvl="1" indent="-285750" algn="l" defTabSz="3556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15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 err="1">
                          <a:solidFill>
                            <a:srgbClr val="002060"/>
                          </a:solidFill>
                        </a:rPr>
                        <a:t>Kemandirian</a:t>
                      </a:r>
                      <a:r>
                        <a:rPr lang="en-US" sz="1600" kern="12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rgbClr val="002060"/>
                          </a:solidFill>
                        </a:rPr>
                        <a:t>keuangan</a:t>
                      </a:r>
                      <a:r>
                        <a:rPr lang="en-US" sz="1600" kern="1200" dirty="0">
                          <a:solidFill>
                            <a:srgbClr val="002060"/>
                          </a:solidFill>
                        </a:rPr>
                        <a:t> dan </a:t>
                      </a:r>
                      <a:r>
                        <a:rPr lang="en-US" sz="1600" kern="1200" dirty="0" err="1">
                          <a:solidFill>
                            <a:srgbClr val="002060"/>
                          </a:solidFill>
                        </a:rPr>
                        <a:t>penciptaan</a:t>
                      </a:r>
                      <a:r>
                        <a:rPr lang="en-US" sz="1600" kern="12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rgbClr val="002060"/>
                          </a:solidFill>
                        </a:rPr>
                        <a:t>nilai</a:t>
                      </a:r>
                      <a:endParaRPr lang="en-US" sz="1600" kern="12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10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</a:rPr>
                        <a:t>Sektor</a:t>
                      </a:r>
                      <a:endParaRPr lang="en-US" sz="16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marL="285750" lvl="1" indent="-285750" algn="l" defTabSz="3556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15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>
                          <a:solidFill>
                            <a:srgbClr val="002060"/>
                          </a:solidFill>
                        </a:rPr>
                        <a:t>Stand Alone, </a:t>
                      </a:r>
                    </a:p>
                    <a:p>
                      <a:pPr marL="285750" lvl="1" indent="-285750" algn="l" defTabSz="3556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15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>
                          <a:solidFill>
                            <a:srgbClr val="002060"/>
                          </a:solidFill>
                        </a:rPr>
                        <a:t>Merger/ </a:t>
                      </a:r>
                      <a:r>
                        <a:rPr lang="en-US" sz="1600" kern="1200" dirty="0" err="1">
                          <a:solidFill>
                            <a:srgbClr val="002060"/>
                          </a:solidFill>
                        </a:rPr>
                        <a:t>Konsolidasi</a:t>
                      </a:r>
                      <a:r>
                        <a:rPr lang="en-US" sz="1600" kern="1200" dirty="0">
                          <a:solidFill>
                            <a:srgbClr val="002060"/>
                          </a:solidFill>
                        </a:rPr>
                        <a:t> dan</a:t>
                      </a:r>
                    </a:p>
                    <a:p>
                      <a:pPr marL="285750" lvl="1" indent="-285750" algn="l" defTabSz="3556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15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>
                          <a:solidFill>
                            <a:srgbClr val="002060"/>
                          </a:solidFill>
                        </a:rPr>
                        <a:t>Holding</a:t>
                      </a: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6943475"/>
                  </a:ext>
                </a:extLst>
              </a:tr>
            </a:tbl>
          </a:graphicData>
        </a:graphic>
      </p:graphicFrame>
      <p:sp>
        <p:nvSpPr>
          <p:cNvPr id="32" name="Arrow: Down 31">
            <a:extLst>
              <a:ext uri="{FF2B5EF4-FFF2-40B4-BE49-F238E27FC236}">
                <a16:creationId xmlns:a16="http://schemas.microsoft.com/office/drawing/2014/main" xmlns="" id="{48CA7478-CD08-4EC6-80AF-C71EC3D043A4}"/>
              </a:ext>
            </a:extLst>
          </p:cNvPr>
          <p:cNvSpPr/>
          <p:nvPr/>
        </p:nvSpPr>
        <p:spPr>
          <a:xfrm>
            <a:off x="1686304" y="3370544"/>
            <a:ext cx="2988935" cy="529358"/>
          </a:xfrm>
          <a:prstGeom prst="down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orbel" panose="020B0503020204020204" pitchFamily="34" charset="0"/>
              </a:rPr>
              <a:t>Roadmap BUMN</a:t>
            </a:r>
          </a:p>
        </p:txBody>
      </p: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xmlns="" id="{140D07AB-E9CD-4A6D-8AFD-57F942BD423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914661" y="4096492"/>
          <a:ext cx="2987964" cy="229057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987964">
                  <a:extLst>
                    <a:ext uri="{9D8B030D-6E8A-4147-A177-3AD203B41FA5}">
                      <a16:colId xmlns:a16="http://schemas.microsoft.com/office/drawing/2014/main" xmlns="" val="1099266464"/>
                    </a:ext>
                  </a:extLst>
                </a:gridCol>
              </a:tblGrid>
              <a:tr h="1173052">
                <a:tc>
                  <a:txBody>
                    <a:bodyPr/>
                    <a:lstStyle/>
                    <a:p>
                      <a:pPr marL="285750" indent="-285750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Char char="è"/>
                      </a:pPr>
                      <a:r>
                        <a:rPr lang="en-US" altLang="en-US" sz="1600" b="1" dirty="0" err="1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Meningkatkan</a:t>
                      </a:r>
                      <a:r>
                        <a:rPr lang="en-US" altLang="en-US" sz="1600" b="1" dirty="0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en-US" sz="1600" b="1" dirty="0" err="1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tata</a:t>
                      </a:r>
                      <a:r>
                        <a:rPr lang="en-US" altLang="en-US" sz="1600" b="1" dirty="0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en-US" sz="1600" b="1" dirty="0" err="1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kelola</a:t>
                      </a:r>
                      <a:r>
                        <a:rPr lang="en-US" altLang="en-US" sz="1600" b="1" dirty="0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en-US" sz="1600" b="1" dirty="0" err="1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perusahaan</a:t>
                      </a:r>
                      <a:r>
                        <a:rPr lang="en-US" altLang="en-US" sz="1600" b="1" dirty="0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en-US" sz="1600" b="1" dirty="0" err="1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dan</a:t>
                      </a:r>
                      <a:r>
                        <a:rPr lang="en-US" altLang="en-US" sz="1600" b="1" dirty="0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en-US" sz="1600" b="1" dirty="0" err="1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transparansi</a:t>
                      </a:r>
                      <a:r>
                        <a:rPr lang="en-US" altLang="en-US" sz="1600" b="1" dirty="0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 - </a:t>
                      </a:r>
                      <a:r>
                        <a:rPr lang="en-US" altLang="en-US" sz="1600" b="1" dirty="0" err="1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dengan</a:t>
                      </a:r>
                      <a:r>
                        <a:rPr lang="en-US" altLang="en-US" sz="1600" b="1" dirty="0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 KPI </a:t>
                      </a:r>
                      <a:r>
                        <a:rPr lang="en-US" altLang="en-US" sz="1600" b="1" dirty="0" err="1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Terintegrasi</a:t>
                      </a:r>
                      <a:r>
                        <a:rPr lang="en-US" altLang="en-US" sz="1600" b="1" dirty="0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en-US" sz="1600" b="1" dirty="0" err="1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dan</a:t>
                      </a:r>
                      <a:r>
                        <a:rPr lang="en-US" altLang="en-US" sz="1600" b="1" dirty="0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 scorecard yang </a:t>
                      </a:r>
                      <a:r>
                        <a:rPr lang="en-US" altLang="en-US" sz="1600" b="1" dirty="0" err="1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jelas</a:t>
                      </a:r>
                      <a:r>
                        <a:rPr lang="en-US" altLang="en-US" sz="1600" b="1" dirty="0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 </a:t>
                      </a:r>
                    </a:p>
                    <a:p>
                      <a:pPr marL="285750" indent="-285750" eaLnBrk="1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Char char="è"/>
                      </a:pPr>
                      <a:r>
                        <a:rPr lang="en-US" altLang="en-US" sz="1600" b="1" dirty="0" err="1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Meningkatkan</a:t>
                      </a:r>
                      <a:r>
                        <a:rPr lang="en-US" altLang="en-US" sz="1600" b="1" dirty="0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en-US" sz="1600" b="1" dirty="0" err="1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efektifitas</a:t>
                      </a:r>
                      <a:r>
                        <a:rPr lang="en-US" altLang="en-US" sz="1600" b="1" dirty="0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en-US" sz="1600" b="1" dirty="0" err="1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implementasi</a:t>
                      </a:r>
                      <a:r>
                        <a:rPr lang="en-US" altLang="en-US" sz="1600" b="1" dirty="0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en-US" sz="1600" b="1" dirty="0" err="1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kebijakan</a:t>
                      </a:r>
                      <a:r>
                        <a:rPr lang="en-US" altLang="en-US" sz="1600" b="1" dirty="0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 anti-</a:t>
                      </a:r>
                      <a:r>
                        <a:rPr lang="en-US" altLang="en-US" sz="1600" b="1" dirty="0" err="1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korupsi</a:t>
                      </a:r>
                      <a:r>
                        <a:rPr lang="en-US" altLang="en-US" sz="1600" b="1" dirty="0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 &amp; </a:t>
                      </a:r>
                      <a:r>
                        <a:rPr lang="en-US" altLang="en-US" sz="1600" b="1" dirty="0" err="1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meningkatkan</a:t>
                      </a:r>
                      <a:r>
                        <a:rPr lang="en-US" altLang="en-US" sz="1600" b="1" dirty="0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en-US" sz="1600" b="1" dirty="0" err="1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pencegahan</a:t>
                      </a:r>
                      <a:r>
                        <a:rPr lang="en-US" altLang="en-US" sz="1600" b="1" dirty="0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en-US" sz="1600" b="1" dirty="0" err="1">
                          <a:solidFill>
                            <a:srgbClr val="002060"/>
                          </a:solidFill>
                          <a:sym typeface="Wingdings" panose="05000000000000000000" pitchFamily="2" charset="2"/>
                        </a:rPr>
                        <a:t>korupsi</a:t>
                      </a:r>
                      <a:endParaRPr lang="en-US" altLang="en-US" sz="1600" b="1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6943475"/>
                  </a:ext>
                </a:extLst>
              </a:tr>
            </a:tbl>
          </a:graphicData>
        </a:graphic>
      </p:graphicFrame>
      <p:sp>
        <p:nvSpPr>
          <p:cNvPr id="34" name="Arrow: Down 33">
            <a:extLst>
              <a:ext uri="{FF2B5EF4-FFF2-40B4-BE49-F238E27FC236}">
                <a16:creationId xmlns:a16="http://schemas.microsoft.com/office/drawing/2014/main" xmlns="" id="{2422C071-D261-4386-B1DD-A268A7FC032E}"/>
              </a:ext>
            </a:extLst>
          </p:cNvPr>
          <p:cNvSpPr/>
          <p:nvPr/>
        </p:nvSpPr>
        <p:spPr>
          <a:xfrm>
            <a:off x="6164393" y="3392086"/>
            <a:ext cx="2665633" cy="529358"/>
          </a:xfrm>
          <a:prstGeom prst="down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  <a:latin typeface="Corbel" panose="020B0503020204020204" pitchFamily="34" charset="0"/>
              </a:rPr>
              <a:t>Renstra</a:t>
            </a:r>
            <a:r>
              <a:rPr lang="en-US" sz="1600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orbel" panose="020B0503020204020204" pitchFamily="34" charset="0"/>
              </a:rPr>
              <a:t>K-BUMN</a:t>
            </a:r>
          </a:p>
        </p:txBody>
      </p:sp>
    </p:spTree>
    <p:extLst>
      <p:ext uri="{BB962C8B-B14F-4D97-AF65-F5344CB8AC3E}">
        <p14:creationId xmlns:p14="http://schemas.microsoft.com/office/powerpoint/2010/main" xmlns="" val="13636403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6989EC-64DA-499D-8CC7-908F4B3DF94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17311" y="99550"/>
            <a:ext cx="7886700" cy="459451"/>
          </a:xfrm>
        </p:spPr>
        <p:txBody>
          <a:bodyPr/>
          <a:lstStyle/>
          <a:p>
            <a:pPr algn="l"/>
            <a:r>
              <a:rPr lang="en-US" sz="2400" b="1" dirty="0">
                <a:solidFill>
                  <a:srgbClr val="376092"/>
                </a:solidFill>
                <a:latin typeface="Corbel" panose="020B0503020204020204" pitchFamily="34" charset="0"/>
              </a:rPr>
              <a:t>SUBSTANSI GCG BUMN</a:t>
            </a:r>
            <a:endParaRPr lang="en-US" sz="2400" dirty="0">
              <a:solidFill>
                <a:srgbClr val="376092"/>
              </a:solidFill>
              <a:latin typeface="Corbel" panose="020B050302020402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E179705E-04B5-4EC6-BC42-047D14A118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13758794"/>
              </p:ext>
            </p:extLst>
          </p:nvPr>
        </p:nvGraphicFramePr>
        <p:xfrm>
          <a:off x="383601" y="827332"/>
          <a:ext cx="8694800" cy="800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4148">
                  <a:extLst>
                    <a:ext uri="{9D8B030D-6E8A-4147-A177-3AD203B41FA5}">
                      <a16:colId xmlns:a16="http://schemas.microsoft.com/office/drawing/2014/main" xmlns="" val="2656290970"/>
                    </a:ext>
                  </a:extLst>
                </a:gridCol>
                <a:gridCol w="597535">
                  <a:extLst>
                    <a:ext uri="{9D8B030D-6E8A-4147-A177-3AD203B41FA5}">
                      <a16:colId xmlns:a16="http://schemas.microsoft.com/office/drawing/2014/main" xmlns="" val="2876730544"/>
                    </a:ext>
                  </a:extLst>
                </a:gridCol>
                <a:gridCol w="6533117">
                  <a:extLst>
                    <a:ext uri="{9D8B030D-6E8A-4147-A177-3AD203B41FA5}">
                      <a16:colId xmlns:a16="http://schemas.microsoft.com/office/drawing/2014/main" xmlns="" val="1418992284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r>
                        <a:rPr lang="en-US" sz="1600" b="0" i="1" dirty="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Good Corporate Governance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yaitu</a:t>
                      </a:r>
                      <a:endParaRPr lang="id-ID" sz="1600" b="0" dirty="0">
                        <a:solidFill>
                          <a:schemeClr val="tx1"/>
                        </a:solidFill>
                        <a:latin typeface="Corbel" panose="020B050302020402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="0" dirty="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Prinsip-prinsip yang mendasari suatu proses dan mekanisme pengelolaan </a:t>
                      </a:r>
                      <a:r>
                        <a:rPr lang="sv-SE" sz="1600" b="0" dirty="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perusahaan berlandaskan peraturan perundang-undangan dan etika berusaha</a:t>
                      </a:r>
                      <a:endParaRPr lang="id-ID" sz="1600" b="0" dirty="0">
                        <a:solidFill>
                          <a:schemeClr val="tx1"/>
                        </a:solidFill>
                        <a:latin typeface="Corbel" panose="020B050302020402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58436309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xmlns="" id="{8B189698-DD1E-4E19-BFB9-FCEEC072D0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17812580"/>
              </p:ext>
            </p:extLst>
          </p:nvPr>
        </p:nvGraphicFramePr>
        <p:xfrm>
          <a:off x="356139" y="2205479"/>
          <a:ext cx="8431722" cy="42824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857405">
                  <a:extLst>
                    <a:ext uri="{9D8B030D-6E8A-4147-A177-3AD203B41FA5}">
                      <a16:colId xmlns:a16="http://schemas.microsoft.com/office/drawing/2014/main" xmlns="" val="3576360219"/>
                    </a:ext>
                  </a:extLst>
                </a:gridCol>
                <a:gridCol w="1643579">
                  <a:extLst>
                    <a:ext uri="{9D8B030D-6E8A-4147-A177-3AD203B41FA5}">
                      <a16:colId xmlns:a16="http://schemas.microsoft.com/office/drawing/2014/main" xmlns="" val="3274938974"/>
                    </a:ext>
                  </a:extLst>
                </a:gridCol>
                <a:gridCol w="1807042">
                  <a:extLst>
                    <a:ext uri="{9D8B030D-6E8A-4147-A177-3AD203B41FA5}">
                      <a16:colId xmlns:a16="http://schemas.microsoft.com/office/drawing/2014/main" xmlns="" val="1758733210"/>
                    </a:ext>
                  </a:extLst>
                </a:gridCol>
                <a:gridCol w="1480117">
                  <a:extLst>
                    <a:ext uri="{9D8B030D-6E8A-4147-A177-3AD203B41FA5}">
                      <a16:colId xmlns:a16="http://schemas.microsoft.com/office/drawing/2014/main" xmlns="" val="1290866932"/>
                    </a:ext>
                  </a:extLst>
                </a:gridCol>
                <a:gridCol w="1643579">
                  <a:extLst>
                    <a:ext uri="{9D8B030D-6E8A-4147-A177-3AD203B41FA5}">
                      <a16:colId xmlns:a16="http://schemas.microsoft.com/office/drawing/2014/main" xmlns="" val="462199540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="1" kern="1200" dirty="0">
                          <a:solidFill>
                            <a:schemeClr val="bg1"/>
                          </a:solidFill>
                          <a:latin typeface="Corbel" panose="020B0503020204020204" pitchFamily="34" charset="0"/>
                        </a:rPr>
                        <a:t>Prinsip </a:t>
                      </a:r>
                      <a:endParaRPr lang="en-US" sz="1600" b="1" kern="1200" dirty="0">
                        <a:solidFill>
                          <a:schemeClr val="bg1"/>
                        </a:solidFill>
                        <a:latin typeface="Corbel" panose="020B0503020204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="1" kern="1200" dirty="0">
                          <a:solidFill>
                            <a:schemeClr val="bg1"/>
                          </a:solidFill>
                          <a:latin typeface="Corbel" panose="020B0503020204020204" pitchFamily="34" charset="0"/>
                        </a:rPr>
                        <a:t>Tarif</a:t>
                      </a:r>
                    </a:p>
                  </a:txBody>
                  <a:tcPr marL="68580" marR="68580" marT="34290" marB="34290"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="1" kern="1200" dirty="0">
                          <a:solidFill>
                            <a:schemeClr val="bg1"/>
                          </a:solidFill>
                          <a:latin typeface="Corbel" panose="020B0503020204020204" pitchFamily="34" charset="0"/>
                        </a:rPr>
                        <a:t>Proses</a:t>
                      </a:r>
                      <a:endParaRPr lang="en-US" sz="1600" b="1" kern="1200" dirty="0">
                        <a:solidFill>
                          <a:schemeClr val="bg1"/>
                        </a:solidFill>
                        <a:latin typeface="Corbel" panose="020B0503020204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="1" kern="1200" dirty="0">
                          <a:solidFill>
                            <a:schemeClr val="bg1"/>
                          </a:solidFill>
                          <a:latin typeface="Corbel" panose="020B0503020204020204" pitchFamily="34" charset="0"/>
                        </a:rPr>
                        <a:t>Governance</a:t>
                      </a:r>
                    </a:p>
                  </a:txBody>
                  <a:tcPr marL="68580" marR="68580" marT="34290" marB="34290"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="1" kern="1200" dirty="0">
                          <a:solidFill>
                            <a:schemeClr val="bg1"/>
                          </a:solidFill>
                          <a:latin typeface="Corbel" panose="020B0503020204020204" pitchFamily="34" charset="0"/>
                        </a:rPr>
                        <a:t>Mekanisme Governance</a:t>
                      </a:r>
                    </a:p>
                  </a:txBody>
                  <a:tcPr marL="68580" marR="68580" marT="34290" marB="34290"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="1" kern="1200" dirty="0">
                          <a:solidFill>
                            <a:schemeClr val="bg1"/>
                          </a:solidFill>
                          <a:latin typeface="Corbel" panose="020B0503020204020204" pitchFamily="34" charset="0"/>
                        </a:rPr>
                        <a:t>Perundang-undangan</a:t>
                      </a:r>
                    </a:p>
                  </a:txBody>
                  <a:tcPr marL="68580" marR="68580" marT="34290" marB="34290"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="1" kern="1200" dirty="0">
                          <a:solidFill>
                            <a:schemeClr val="bg1"/>
                          </a:solidFill>
                          <a:latin typeface="Corbel" panose="020B0503020204020204" pitchFamily="34" charset="0"/>
                        </a:rPr>
                        <a:t>Etika </a:t>
                      </a:r>
                      <a:endParaRPr lang="en-US" sz="1600" b="1" kern="1200" dirty="0">
                        <a:solidFill>
                          <a:schemeClr val="bg1"/>
                        </a:solidFill>
                        <a:latin typeface="Corbel" panose="020B0503020204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="1" kern="1200" dirty="0">
                          <a:solidFill>
                            <a:schemeClr val="bg1"/>
                          </a:solidFill>
                          <a:latin typeface="Corbel" panose="020B0503020204020204" pitchFamily="34" charset="0"/>
                        </a:rPr>
                        <a:t>Berusaha</a:t>
                      </a:r>
                    </a:p>
                  </a:txBody>
                  <a:tcPr marL="68580" marR="68580" marT="34290" marB="34290">
                    <a:solidFill>
                      <a:srgbClr val="3760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05256345"/>
                  </a:ext>
                </a:extLst>
              </a:tr>
              <a:tr h="253746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b="0" kern="1200" dirty="0" err="1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Transparansi</a:t>
                      </a:r>
                      <a:endParaRPr lang="en-US" sz="1600" b="0" kern="1200" dirty="0">
                        <a:solidFill>
                          <a:schemeClr val="tx1"/>
                        </a:solidFill>
                        <a:latin typeface="Corbel" panose="020B050302020402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b="0" kern="1200" dirty="0" err="1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Akuntabilitas</a:t>
                      </a:r>
                      <a:endParaRPr lang="en-US" sz="1600" b="0" kern="1200" dirty="0">
                        <a:solidFill>
                          <a:schemeClr val="tx1"/>
                        </a:solidFill>
                        <a:latin typeface="Corbel" panose="020B050302020402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b="0" kern="1200" dirty="0" err="1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Responsibilitas</a:t>
                      </a:r>
                      <a:endParaRPr lang="en-US" sz="1600" b="0" kern="1200" dirty="0">
                        <a:solidFill>
                          <a:schemeClr val="tx1"/>
                        </a:solidFill>
                        <a:latin typeface="Corbel" panose="020B050302020402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b="0" kern="1200" dirty="0" err="1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Independen</a:t>
                      </a:r>
                      <a:endParaRPr lang="en-US" sz="1600" b="0" kern="1200" dirty="0">
                        <a:solidFill>
                          <a:schemeClr val="tx1"/>
                        </a:solidFill>
                        <a:latin typeface="Corbel" panose="020B050302020402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Fairness</a:t>
                      </a:r>
                      <a:endParaRPr lang="id-ID" sz="1600" b="0" i="1" kern="1200" dirty="0">
                        <a:solidFill>
                          <a:schemeClr val="tx1"/>
                        </a:solidFill>
                        <a:latin typeface="Corbel" panose="020B0503020204020204" pitchFamily="34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Tahapan kegiatan yang dibutuhkan Organ BUMN agar BUMN berjalan dengan baik sesuai dengan maksud dan tujuan yang telah ditetapkan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Aturan main, tata kerja antar organ BUMN, dan tata kerja intern organ BUMN yang dibutuhkan dalam suatu proses sehingga keputusan yang dihasilkan efektif meningkatkan kinerja perusahaan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Seluruh peraturan perundang-undangan yang mengatur BUMN dan bisnis BUMN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 (Perseroan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Terbatas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,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Perbankan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, Pasar Modal,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dll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)</a:t>
                      </a:r>
                      <a:endParaRPr lang="id-ID" sz="1600" dirty="0">
                        <a:solidFill>
                          <a:schemeClr val="tx1"/>
                        </a:solidFill>
                        <a:latin typeface="Corbel" panose="020B0503020204020204" pitchFamily="34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Sistem nilai atau norma yang dianut oleh Perusahaan sebagai acuan  perusahaan, manajemen, dan karyawannya untuk berhubungan dengan lingkungannya, baik internal maupun eksternal</a:t>
                      </a: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46859338"/>
                  </a:ext>
                </a:extLst>
              </a:tr>
            </a:tbl>
          </a:graphicData>
        </a:graphic>
      </p:graphicFrame>
      <p:sp>
        <p:nvSpPr>
          <p:cNvPr id="5" name="AutoShape 42">
            <a:extLst>
              <a:ext uri="{FF2B5EF4-FFF2-40B4-BE49-F238E27FC236}">
                <a16:creationId xmlns:a16="http://schemas.microsoft.com/office/drawing/2014/main" xmlns="" id="{18254FEF-4DA2-4FDC-A829-12491C04A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39" y="1895763"/>
            <a:ext cx="618344" cy="559610"/>
          </a:xfrm>
          <a:prstGeom prst="irregularSeal2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5100" tIns="48600" rIns="35100" bIns="48600" anchor="ctr"/>
          <a:lstStyle>
            <a:lvl1pPr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4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" name="AutoShape 42">
            <a:extLst>
              <a:ext uri="{FF2B5EF4-FFF2-40B4-BE49-F238E27FC236}">
                <a16:creationId xmlns:a16="http://schemas.microsoft.com/office/drawing/2014/main" xmlns="" id="{3521C9FA-90FD-40CA-BF5D-4233C5745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9842" y="1895763"/>
            <a:ext cx="618344" cy="559610"/>
          </a:xfrm>
          <a:prstGeom prst="irregularSeal2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5100" tIns="48600" rIns="35100" bIns="48600" anchor="ctr"/>
          <a:lstStyle>
            <a:lvl1pPr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4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7" name="AutoShape 42">
            <a:extLst>
              <a:ext uri="{FF2B5EF4-FFF2-40B4-BE49-F238E27FC236}">
                <a16:creationId xmlns:a16="http://schemas.microsoft.com/office/drawing/2014/main" xmlns="" id="{D5A4012F-FCDB-49C5-B8E9-619463EED4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2373" y="1895763"/>
            <a:ext cx="618344" cy="559610"/>
          </a:xfrm>
          <a:prstGeom prst="irregularSeal2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5100" tIns="48600" rIns="35100" bIns="48600" anchor="ctr"/>
          <a:lstStyle>
            <a:lvl1pPr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4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8" name="AutoShape 42">
            <a:extLst>
              <a:ext uri="{FF2B5EF4-FFF2-40B4-BE49-F238E27FC236}">
                <a16:creationId xmlns:a16="http://schemas.microsoft.com/office/drawing/2014/main" xmlns="" id="{39A1EE07-36FB-4EAB-B4C4-AB055F8D8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2347" y="1839019"/>
            <a:ext cx="618344" cy="559610"/>
          </a:xfrm>
          <a:prstGeom prst="irregularSeal2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5100" tIns="48600" rIns="35100" bIns="48600" anchor="ctr"/>
          <a:lstStyle>
            <a:lvl1pPr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4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9" name="AutoShape 42">
            <a:extLst>
              <a:ext uri="{FF2B5EF4-FFF2-40B4-BE49-F238E27FC236}">
                <a16:creationId xmlns:a16="http://schemas.microsoft.com/office/drawing/2014/main" xmlns="" id="{750B8F60-56A2-4C6C-AF78-9AEB02389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6274" y="1875657"/>
            <a:ext cx="618344" cy="559610"/>
          </a:xfrm>
          <a:prstGeom prst="irregularSeal2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5100" tIns="48600" rIns="35100" bIns="48600" anchor="ctr"/>
          <a:lstStyle>
            <a:lvl1pPr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400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xmlns="" val="408328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66700" y="175397"/>
            <a:ext cx="7886700" cy="563521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solidFill>
                  <a:srgbClr val="376092"/>
                </a:solidFill>
                <a:latin typeface="Corbel" panose="020B0503020204020204" pitchFamily="34" charset="0"/>
              </a:rPr>
              <a:t>MANFAAT GCG</a:t>
            </a:r>
            <a:endParaRPr lang="id-ID" sz="2400" dirty="0">
              <a:solidFill>
                <a:srgbClr val="376092"/>
              </a:solidFill>
              <a:latin typeface="Corbel" panose="020B0503020204020204" pitchFamily="34" charset="0"/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34719916"/>
              </p:ext>
            </p:extLst>
          </p:nvPr>
        </p:nvGraphicFramePr>
        <p:xfrm>
          <a:off x="373789" y="1201071"/>
          <a:ext cx="8242060" cy="2043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34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95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79904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83435">
                <a:tc gridSpan="3">
                  <a:txBody>
                    <a:bodyPr/>
                    <a:lstStyle/>
                    <a:p>
                      <a:pPr algn="ctr"/>
                      <a:r>
                        <a:rPr lang="id-ID" sz="1600" kern="1200" dirty="0">
                          <a:latin typeface="Corbel" panose="020B0503020204020204" pitchFamily="34" charset="0"/>
                        </a:rPr>
                        <a:t>Optimalkan Nilai BUMN agar daya saing kuat sehingga</a:t>
                      </a:r>
                      <a:r>
                        <a:rPr lang="en-US" sz="1600" kern="1200" dirty="0">
                          <a:latin typeface="Corbel" panose="020B0503020204020204" pitchFamily="34" charset="0"/>
                        </a:rPr>
                        <a:t> </a:t>
                      </a:r>
                      <a:r>
                        <a:rPr lang="id-ID" sz="1600" kern="1200" dirty="0">
                          <a:latin typeface="Corbel" panose="020B0503020204020204" pitchFamily="34" charset="0"/>
                        </a:rPr>
                        <a:t>mampu pertahankan keberadaannya dan hidup berkelanjutan untuk </a:t>
                      </a:r>
                      <a:r>
                        <a:rPr lang="en-US" sz="1600" kern="1200" dirty="0">
                          <a:latin typeface="Corbel" panose="020B0503020204020204" pitchFamily="34" charset="0"/>
                        </a:rPr>
                        <a:t>men</a:t>
                      </a:r>
                      <a:r>
                        <a:rPr lang="id-ID" sz="1600" kern="1200" dirty="0">
                          <a:latin typeface="Corbel" panose="020B0503020204020204" pitchFamily="34" charset="0"/>
                        </a:rPr>
                        <a:t>capai maksud dan tujuan BUMN</a:t>
                      </a:r>
                      <a:endParaRPr lang="id-ID" sz="1600" dirty="0">
                        <a:latin typeface="Corbel" panose="020B0503020204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601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err="1">
                          <a:latin typeface="Corbel" panose="020B0503020204020204" pitchFamily="34" charset="0"/>
                        </a:rPr>
                        <a:t>Mendorong</a:t>
                      </a:r>
                      <a:r>
                        <a:rPr lang="en-US" sz="1600" kern="1200" dirty="0">
                          <a:latin typeface="Corbel" panose="020B0503020204020204" pitchFamily="34" charset="0"/>
                        </a:rPr>
                        <a:t> </a:t>
                      </a:r>
                      <a:r>
                        <a:rPr lang="id-ID" sz="1600" kern="1200" dirty="0">
                          <a:latin typeface="Corbel" panose="020B0503020204020204" pitchFamily="34" charset="0"/>
                        </a:rPr>
                        <a:t>pengambilan keputusan dan jalankan tindakan dilandasi nilai moral, kepatuhan per-UU-an, sadar CSR, dan lingkungan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id-ID" sz="1600" dirty="0">
                        <a:latin typeface="Corbel" panose="020B05030202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err="1">
                          <a:latin typeface="Corbel" panose="020B0503020204020204" pitchFamily="34" charset="0"/>
                        </a:rPr>
                        <a:t>Mendorong</a:t>
                      </a:r>
                      <a:r>
                        <a:rPr lang="en-US" sz="1600" kern="1200" dirty="0">
                          <a:latin typeface="Corbel" panose="020B0503020204020204" pitchFamily="34" charset="0"/>
                        </a:rPr>
                        <a:t> </a:t>
                      </a:r>
                      <a:r>
                        <a:rPr lang="id-ID" sz="1600" kern="1200" dirty="0">
                          <a:latin typeface="Corbel" panose="020B0503020204020204" pitchFamily="34" charset="0"/>
                        </a:rPr>
                        <a:t>Pengelolaan yang profesional, berdayakan fungsi, tingkatkan kemandirian organ</a:t>
                      </a:r>
                      <a:endParaRPr lang="id-ID" sz="1600" dirty="0">
                        <a:latin typeface="Corbel" panose="020B05030202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8" name="Rectangle 27"/>
          <p:cNvSpPr/>
          <p:nvPr/>
        </p:nvSpPr>
        <p:spPr>
          <a:xfrm>
            <a:off x="4572000" y="4240178"/>
            <a:ext cx="4115287" cy="584775"/>
          </a:xfrm>
          <a:prstGeom prst="rect">
            <a:avLst/>
          </a:prstGeom>
          <a:solidFill>
            <a:srgbClr val="BACDE4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d-ID" sz="1600" dirty="0">
                <a:latin typeface="Corbel" panose="020B0503020204020204" pitchFamily="34" charset="0"/>
              </a:rPr>
              <a:t>meningkatkan iklim yang kondusif bagi perkembangan investasi nasional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00495" y="4240178"/>
            <a:ext cx="4171505" cy="584775"/>
          </a:xfrm>
          <a:prstGeom prst="rect">
            <a:avLst/>
          </a:prstGeom>
          <a:solidFill>
            <a:srgbClr val="BACDE4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d-ID" sz="1600" dirty="0">
                <a:latin typeface="Corbel" panose="020B0503020204020204" pitchFamily="34" charset="0"/>
              </a:rPr>
              <a:t>meningkatkan kontribusi BUMN dalam perekonomian nasional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xmlns="" id="{5E589673-B440-40E4-9741-0BB4DD4E70B5}"/>
              </a:ext>
            </a:extLst>
          </p:cNvPr>
          <p:cNvSpPr/>
          <p:nvPr/>
        </p:nvSpPr>
        <p:spPr>
          <a:xfrm>
            <a:off x="1460090" y="3473246"/>
            <a:ext cx="1519084" cy="584775"/>
          </a:xfrm>
          <a:prstGeom prst="dow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xmlns="" id="{871F9D9B-23F3-4E52-A106-AF8E5C123407}"/>
              </a:ext>
            </a:extLst>
          </p:cNvPr>
          <p:cNvSpPr/>
          <p:nvPr/>
        </p:nvSpPr>
        <p:spPr>
          <a:xfrm>
            <a:off x="5988088" y="3478040"/>
            <a:ext cx="1519084" cy="584775"/>
          </a:xfrm>
          <a:prstGeom prst="dow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4F53CF6-25D2-4F78-961D-F9B3F6E291B3}"/>
              </a:ext>
            </a:extLst>
          </p:cNvPr>
          <p:cNvSpPr/>
          <p:nvPr/>
        </p:nvSpPr>
        <p:spPr>
          <a:xfrm>
            <a:off x="400496" y="4824953"/>
            <a:ext cx="8286791" cy="646331"/>
          </a:xfrm>
          <a:prstGeom prst="rect">
            <a:avLst/>
          </a:prstGeom>
          <a:solidFill>
            <a:srgbClr val="BACDE4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 err="1">
                <a:latin typeface="Corbel" panose="020B0503020204020204" pitchFamily="34" charset="0"/>
                <a:cs typeface="Arial" charset="0"/>
              </a:rPr>
              <a:t>Peran</a:t>
            </a:r>
            <a:r>
              <a:rPr lang="en-US" dirty="0">
                <a:latin typeface="Corbel" panose="020B0503020204020204" pitchFamily="34" charset="0"/>
                <a:cs typeface="Arial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Arial" charset="0"/>
              </a:rPr>
              <a:t>strategis</a:t>
            </a:r>
            <a:r>
              <a:rPr lang="en-US" dirty="0">
                <a:latin typeface="Corbel" panose="020B0503020204020204" pitchFamily="34" charset="0"/>
                <a:cs typeface="Arial" charset="0"/>
              </a:rPr>
              <a:t> BUMN </a:t>
            </a:r>
            <a:r>
              <a:rPr lang="en-US" dirty="0" err="1">
                <a:latin typeface="Corbel" panose="020B0503020204020204" pitchFamily="34" charset="0"/>
                <a:cs typeface="Arial" charset="0"/>
              </a:rPr>
              <a:t>sebagai</a:t>
            </a:r>
            <a:r>
              <a:rPr lang="en-US" dirty="0">
                <a:latin typeface="Corbel" panose="020B0503020204020204" pitchFamily="34" charset="0"/>
                <a:cs typeface="Arial" charset="0"/>
              </a:rPr>
              <a:t> </a:t>
            </a:r>
            <a:r>
              <a:rPr lang="en-US" b="1" dirty="0" err="1">
                <a:latin typeface="Corbel" panose="020B0503020204020204" pitchFamily="34" charset="0"/>
                <a:cs typeface="Arial" charset="0"/>
              </a:rPr>
              <a:t>agen</a:t>
            </a:r>
            <a:r>
              <a:rPr lang="en-US" b="1" dirty="0">
                <a:latin typeface="Corbel" panose="020B0503020204020204" pitchFamily="34" charset="0"/>
                <a:cs typeface="Arial" charset="0"/>
              </a:rPr>
              <a:t> </a:t>
            </a:r>
            <a:r>
              <a:rPr lang="en-US" b="1" dirty="0" err="1">
                <a:latin typeface="Corbel" panose="020B0503020204020204" pitchFamily="34" charset="0"/>
                <a:cs typeface="Arial" charset="0"/>
              </a:rPr>
              <a:t>pembangunan</a:t>
            </a:r>
            <a:r>
              <a:rPr lang="en-US" b="1" dirty="0">
                <a:latin typeface="Corbel" panose="020B0503020204020204" pitchFamily="34" charset="0"/>
                <a:cs typeface="Arial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Arial" charset="0"/>
              </a:rPr>
              <a:t>untuk</a:t>
            </a:r>
            <a:r>
              <a:rPr lang="en-US" dirty="0">
                <a:latin typeface="Corbel" panose="020B0503020204020204" pitchFamily="34" charset="0"/>
                <a:cs typeface="Arial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Arial" charset="0"/>
              </a:rPr>
              <a:t>menunjang</a:t>
            </a:r>
            <a:r>
              <a:rPr lang="en-US" dirty="0">
                <a:latin typeface="Corbel" panose="020B0503020204020204" pitchFamily="34" charset="0"/>
                <a:cs typeface="Arial" charset="0"/>
              </a:rPr>
              <a:t> program </a:t>
            </a:r>
            <a:r>
              <a:rPr lang="en-US" dirty="0" err="1">
                <a:latin typeface="Corbel" panose="020B0503020204020204" pitchFamily="34" charset="0"/>
                <a:cs typeface="Arial" charset="0"/>
              </a:rPr>
              <a:t>Pemerintah</a:t>
            </a:r>
            <a:endParaRPr lang="en-US" dirty="0">
              <a:latin typeface="Corbel" panose="020B0503020204020204" pitchFamily="34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4463" y="121421"/>
            <a:ext cx="7886700" cy="471489"/>
          </a:xfrm>
        </p:spPr>
        <p:txBody>
          <a:bodyPr>
            <a:normAutofit/>
          </a:bodyPr>
          <a:lstStyle/>
          <a:p>
            <a:pPr algn="l"/>
            <a:r>
              <a:rPr lang="id-ID" sz="2400" b="1" dirty="0">
                <a:solidFill>
                  <a:srgbClr val="376092"/>
                </a:solidFill>
              </a:rPr>
              <a:t>RUANG LINGKUP GCG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3327"/>
          <a:stretch/>
        </p:blipFill>
        <p:spPr bwMode="auto">
          <a:xfrm>
            <a:off x="324463" y="592910"/>
            <a:ext cx="8642556" cy="5512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2735" y="182785"/>
            <a:ext cx="8878529" cy="471488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solidFill>
                  <a:srgbClr val="376092"/>
                </a:solidFill>
                <a:latin typeface="Corbel" panose="020B0503020204020204" pitchFamily="34" charset="0"/>
              </a:rPr>
              <a:t>PRINSIP GCG</a:t>
            </a:r>
            <a:endParaRPr lang="id-ID" sz="2400" dirty="0">
              <a:solidFill>
                <a:srgbClr val="376092"/>
              </a:solidFill>
              <a:latin typeface="Corbel" panose="020B0503020204020204" pitchFamily="34" charset="0"/>
            </a:endParaRPr>
          </a:p>
        </p:txBody>
      </p:sp>
      <p:grpSp>
        <p:nvGrpSpPr>
          <p:cNvPr id="3" name="Group 46">
            <a:extLst>
              <a:ext uri="{FF2B5EF4-FFF2-40B4-BE49-F238E27FC236}">
                <a16:creationId xmlns:a16="http://schemas.microsoft.com/office/drawing/2014/main" xmlns="" id="{C078A183-3ED9-4B28-B4CC-C82AAB801D0D}"/>
              </a:ext>
            </a:extLst>
          </p:cNvPr>
          <p:cNvGrpSpPr/>
          <p:nvPr/>
        </p:nvGrpSpPr>
        <p:grpSpPr>
          <a:xfrm>
            <a:off x="117986" y="930520"/>
            <a:ext cx="8680575" cy="5323493"/>
            <a:chOff x="117986" y="930520"/>
            <a:chExt cx="8680575" cy="5323493"/>
          </a:xfrm>
        </p:grpSpPr>
        <p:sp>
          <p:nvSpPr>
            <p:cNvPr id="18" name="Rounded Rectangle 17"/>
            <p:cNvSpPr/>
            <p:nvPr/>
          </p:nvSpPr>
          <p:spPr>
            <a:xfrm>
              <a:off x="2063171" y="2916813"/>
              <a:ext cx="6735388" cy="90651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17986" y="2300872"/>
              <a:ext cx="1026632" cy="214027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id-ID" sz="2400" b="1" dirty="0">
                  <a:latin typeface="Corbel" panose="020B0503020204020204" pitchFamily="34" charset="0"/>
                </a:rPr>
                <a:t>T</a:t>
              </a:r>
            </a:p>
            <a:p>
              <a:pPr algn="ctr"/>
              <a:r>
                <a:rPr lang="id-ID" sz="2400" b="1" dirty="0">
                  <a:latin typeface="Corbel" panose="020B0503020204020204" pitchFamily="34" charset="0"/>
                </a:rPr>
                <a:t>A</a:t>
              </a:r>
            </a:p>
            <a:p>
              <a:pPr algn="ctr"/>
              <a:r>
                <a:rPr lang="id-ID" sz="2400" b="1" dirty="0">
                  <a:latin typeface="Corbel" panose="020B0503020204020204" pitchFamily="34" charset="0"/>
                </a:rPr>
                <a:t>R</a:t>
              </a:r>
            </a:p>
            <a:p>
              <a:pPr algn="ctr"/>
              <a:r>
                <a:rPr lang="id-ID" sz="2400" b="1" dirty="0">
                  <a:latin typeface="Corbel" panose="020B0503020204020204" pitchFamily="34" charset="0"/>
                </a:rPr>
                <a:t>I</a:t>
              </a:r>
            </a:p>
            <a:p>
              <a:pPr algn="ctr"/>
              <a:r>
                <a:rPr lang="id-ID" sz="2400" b="1" dirty="0">
                  <a:latin typeface="Corbel" panose="020B0503020204020204" pitchFamily="34" charset="0"/>
                </a:rPr>
                <a:t>F</a:t>
              </a: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2063170" y="1930652"/>
              <a:ext cx="6735389" cy="90651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ounded Rectangle 20"/>
            <p:cNvSpPr/>
            <p:nvPr/>
          </p:nvSpPr>
          <p:spPr>
            <a:xfrm>
              <a:off x="2063170" y="3930916"/>
              <a:ext cx="6735387" cy="124587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Rounded Rectangle 22"/>
            <p:cNvSpPr/>
            <p:nvPr/>
          </p:nvSpPr>
          <p:spPr>
            <a:xfrm>
              <a:off x="2063169" y="5176795"/>
              <a:ext cx="6735387" cy="107721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Rounded Rectangle 24"/>
            <p:cNvSpPr/>
            <p:nvPr/>
          </p:nvSpPr>
          <p:spPr>
            <a:xfrm>
              <a:off x="2063171" y="930520"/>
              <a:ext cx="6735390" cy="90651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cxnSp>
          <p:nvCxnSpPr>
            <p:cNvPr id="29" name="Shape 28"/>
            <p:cNvCxnSpPr>
              <a:cxnSpLocks/>
              <a:stCxn id="17" idx="0"/>
              <a:endCxn id="25" idx="1"/>
            </p:cNvCxnSpPr>
            <p:nvPr/>
          </p:nvCxnSpPr>
          <p:spPr>
            <a:xfrm rot="5400000" flipH="1" flipV="1">
              <a:off x="888688" y="1126390"/>
              <a:ext cx="917096" cy="1431869"/>
            </a:xfrm>
            <a:prstGeom prst="bentConnector2">
              <a:avLst/>
            </a:prstGeom>
            <a:ln w="2857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hape 30"/>
            <p:cNvCxnSpPr>
              <a:cxnSpLocks/>
              <a:stCxn id="17" idx="7"/>
              <a:endCxn id="19" idx="1"/>
            </p:cNvCxnSpPr>
            <p:nvPr/>
          </p:nvCxnSpPr>
          <p:spPr>
            <a:xfrm rot="5400000" flipH="1" flipV="1">
              <a:off x="1413521" y="1964659"/>
              <a:ext cx="230399" cy="1068899"/>
            </a:xfrm>
            <a:prstGeom prst="bentConnector4">
              <a:avLst>
                <a:gd name="adj1" fmla="val 99219"/>
                <a:gd name="adj2" fmla="val 57033"/>
              </a:avLst>
            </a:prstGeom>
            <a:ln w="2857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Elbow Connector 32"/>
            <p:cNvCxnSpPr>
              <a:cxnSpLocks/>
              <a:stCxn id="17" idx="6"/>
              <a:endCxn id="18" idx="1"/>
            </p:cNvCxnSpPr>
            <p:nvPr/>
          </p:nvCxnSpPr>
          <p:spPr>
            <a:xfrm flipV="1">
              <a:off x="1144618" y="3370069"/>
              <a:ext cx="918553" cy="939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hape 34"/>
            <p:cNvCxnSpPr>
              <a:cxnSpLocks/>
              <a:stCxn id="17" idx="5"/>
              <a:endCxn id="21" idx="1"/>
            </p:cNvCxnSpPr>
            <p:nvPr/>
          </p:nvCxnSpPr>
          <p:spPr>
            <a:xfrm rot="16200000" flipH="1">
              <a:off x="1315647" y="3806331"/>
              <a:ext cx="426147" cy="1068899"/>
            </a:xfrm>
            <a:prstGeom prst="bentConnector2">
              <a:avLst/>
            </a:prstGeom>
            <a:ln w="2857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hape 36"/>
            <p:cNvCxnSpPr>
              <a:cxnSpLocks/>
              <a:stCxn id="17" idx="4"/>
              <a:endCxn id="23" idx="1"/>
            </p:cNvCxnSpPr>
            <p:nvPr/>
          </p:nvCxnSpPr>
          <p:spPr>
            <a:xfrm rot="16200000" flipH="1">
              <a:off x="710105" y="4362339"/>
              <a:ext cx="1274261" cy="1431867"/>
            </a:xfrm>
            <a:prstGeom prst="bentConnector2">
              <a:avLst/>
            </a:prstGeom>
            <a:ln w="2857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2261122" y="1002348"/>
              <a:ext cx="63394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id-ID" sz="1600" dirty="0">
                  <a:solidFill>
                    <a:schemeClr val="bg1"/>
                  </a:solidFill>
                  <a:latin typeface="Corbel" panose="020B0503020204020204" pitchFamily="34" charset="0"/>
                </a:rPr>
                <a:t>keterbukaan dalam melaksanakan proses pengambilan keputusan dan keterbukaan dalam mengungkapkan informasi material dan relevan mengenai perusahaan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261120" y="2102612"/>
              <a:ext cx="63394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600" dirty="0">
                  <a:solidFill>
                    <a:schemeClr val="bg1"/>
                  </a:solidFill>
                  <a:latin typeface="Corbel" panose="020B0503020204020204" pitchFamily="34" charset="0"/>
                </a:rPr>
                <a:t>kejelasan fungsi, pelaksanaan dan pertanggungjawaban</a:t>
              </a:r>
            </a:p>
            <a:p>
              <a:r>
                <a:rPr lang="id-ID" sz="1600" dirty="0">
                  <a:solidFill>
                    <a:schemeClr val="bg1"/>
                  </a:solidFill>
                  <a:latin typeface="Corbel" panose="020B0503020204020204" pitchFamily="34" charset="0"/>
                </a:rPr>
                <a:t>Organ sehingga pengelolaan perusahaan terlaksana secara efektif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261120" y="3078621"/>
              <a:ext cx="63394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600" dirty="0">
                  <a:solidFill>
                    <a:schemeClr val="bg1"/>
                  </a:solidFill>
                  <a:latin typeface="Corbel" panose="020B0503020204020204" pitchFamily="34" charset="0"/>
                </a:rPr>
                <a:t>kesesuaian di dalam pengelolaan perusahaan</a:t>
              </a:r>
              <a:r>
                <a:rPr lang="id-ID" sz="1600" dirty="0">
                  <a:solidFill>
                    <a:schemeClr val="bg1"/>
                  </a:solidFill>
                  <a:latin typeface="Corbel" panose="020B0503020204020204" pitchFamily="34" charset="0"/>
                </a:rPr>
                <a:t> terhadap peraturan perundang-undangan dan prinsip-prinsip korporasi yang sehat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2261118" y="3986202"/>
              <a:ext cx="633948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600" dirty="0">
                  <a:solidFill>
                    <a:schemeClr val="bg1"/>
                  </a:solidFill>
                  <a:latin typeface="Corbel" panose="020B0503020204020204" pitchFamily="34" charset="0"/>
                </a:rPr>
                <a:t>keadaan di mana perusahaan dikelola secara profesional tanpa benturan kepentingan &amp;pengaruh/tekanan dari pihak manapun yang tidak sesuai dengan peraturan perundang-undangan dan prinsip-prinsip korporasi yang sehat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2261118" y="5299905"/>
              <a:ext cx="63394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600" dirty="0">
                  <a:solidFill>
                    <a:schemeClr val="bg1"/>
                  </a:solidFill>
                  <a:latin typeface="Corbel" panose="020B0503020204020204" pitchFamily="34" charset="0"/>
                </a:rPr>
                <a:t>keadilan dan kesetaraan di dalam memenuhi hak-hak Pemangku</a:t>
              </a:r>
            </a:p>
            <a:p>
              <a:r>
                <a:rPr lang="id-ID" sz="1600" dirty="0">
                  <a:solidFill>
                    <a:schemeClr val="bg1"/>
                  </a:solidFill>
                  <a:latin typeface="Corbel" panose="020B0503020204020204" pitchFamily="34" charset="0"/>
                </a:rPr>
                <a:t>Kepentingan </a:t>
              </a:r>
              <a:r>
                <a:rPr lang="id-ID" sz="1600" i="1" dirty="0">
                  <a:solidFill>
                    <a:schemeClr val="bg1"/>
                  </a:solidFill>
                  <a:latin typeface="Corbel" panose="020B0503020204020204" pitchFamily="34" charset="0"/>
                </a:rPr>
                <a:t>(stakeholders) yang timbul berdasarkan perjanjian dan peraturan perundangundangan</a:t>
              </a:r>
              <a:endParaRPr lang="id-ID" sz="1600" dirty="0">
                <a:solidFill>
                  <a:schemeClr val="bg1"/>
                </a:solidFill>
                <a:latin typeface="Corbel" panose="020B0503020204020204" pitchFamily="34" charset="0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6989EC-64DA-499D-8CC7-908F4B3DF94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48032" y="236803"/>
            <a:ext cx="7886700" cy="393957"/>
          </a:xfrm>
        </p:spPr>
        <p:txBody>
          <a:bodyPr/>
          <a:lstStyle/>
          <a:p>
            <a:pPr algn="l"/>
            <a:r>
              <a:rPr lang="id-ID" sz="2400" b="1" dirty="0">
                <a:solidFill>
                  <a:srgbClr val="376092"/>
                </a:solidFill>
                <a:latin typeface="Corbel" panose="020B0503020204020204" pitchFamily="34" charset="0"/>
              </a:rPr>
              <a:t>TANTANGAN </a:t>
            </a:r>
            <a:r>
              <a:rPr lang="en-US" sz="2400" b="1" dirty="0">
                <a:solidFill>
                  <a:srgbClr val="376092"/>
                </a:solidFill>
                <a:latin typeface="Corbel" panose="020B0503020204020204" pitchFamily="34" charset="0"/>
              </a:rPr>
              <a:t>PEMBINAAN GCG</a:t>
            </a:r>
            <a:endParaRPr lang="en-US" sz="2400" dirty="0">
              <a:solidFill>
                <a:srgbClr val="376092"/>
              </a:solidFill>
              <a:latin typeface="Corbel" panose="020B050302020402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xmlns="" id="{A1A0AEBD-2ED7-4D5D-83BE-6170E72913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944920136"/>
              </p:ext>
            </p:extLst>
          </p:nvPr>
        </p:nvGraphicFramePr>
        <p:xfrm>
          <a:off x="702252" y="1207951"/>
          <a:ext cx="7739495" cy="3522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4" name="AutoShape 42">
            <a:extLst>
              <a:ext uri="{FF2B5EF4-FFF2-40B4-BE49-F238E27FC236}">
                <a16:creationId xmlns:a16="http://schemas.microsoft.com/office/drawing/2014/main" xmlns="" id="{F509DBF4-F7FD-4A74-AB3E-916018D97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571" y="1267439"/>
            <a:ext cx="618344" cy="559610"/>
          </a:xfrm>
          <a:prstGeom prst="irregularSeal2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5100" tIns="48600" rIns="35100" bIns="48600" anchor="ctr"/>
          <a:lstStyle>
            <a:lvl1pPr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24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6" name="AutoShape 42">
            <a:extLst>
              <a:ext uri="{FF2B5EF4-FFF2-40B4-BE49-F238E27FC236}">
                <a16:creationId xmlns:a16="http://schemas.microsoft.com/office/drawing/2014/main" xmlns="" id="{D0651445-739D-4DD2-BD9B-1EB828B57D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1682" y="1280556"/>
            <a:ext cx="618344" cy="559610"/>
          </a:xfrm>
          <a:prstGeom prst="irregularSeal2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5100" tIns="48600" rIns="35100" bIns="48600" anchor="ctr"/>
          <a:lstStyle>
            <a:lvl1pPr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24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7" name="AutoShape 42">
            <a:extLst>
              <a:ext uri="{FF2B5EF4-FFF2-40B4-BE49-F238E27FC236}">
                <a16:creationId xmlns:a16="http://schemas.microsoft.com/office/drawing/2014/main" xmlns="" id="{A1DE893E-0BEB-4040-8474-F4FB97B21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9435" y="1269314"/>
            <a:ext cx="618344" cy="559610"/>
          </a:xfrm>
          <a:prstGeom prst="irregularSeal2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5100" tIns="48600" rIns="35100" bIns="48600" anchor="ctr"/>
          <a:lstStyle>
            <a:lvl1pPr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24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8" name="AutoShape 42">
            <a:extLst>
              <a:ext uri="{FF2B5EF4-FFF2-40B4-BE49-F238E27FC236}">
                <a16:creationId xmlns:a16="http://schemas.microsoft.com/office/drawing/2014/main" xmlns="" id="{2D825BD5-8EF0-4B6E-94FB-D38F0F7C8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2102" y="1269314"/>
            <a:ext cx="618344" cy="559610"/>
          </a:xfrm>
          <a:prstGeom prst="irregularSeal2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5100" tIns="48600" rIns="35100" bIns="48600" anchor="ctr"/>
          <a:lstStyle>
            <a:lvl1pPr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24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9" name="AutoShape 42">
            <a:extLst>
              <a:ext uri="{FF2B5EF4-FFF2-40B4-BE49-F238E27FC236}">
                <a16:creationId xmlns:a16="http://schemas.microsoft.com/office/drawing/2014/main" xmlns="" id="{85E6F8BE-A1F3-4E84-B305-CEF0CD2469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7377" y="1258071"/>
            <a:ext cx="618344" cy="559610"/>
          </a:xfrm>
          <a:prstGeom prst="irregularSeal2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5100" tIns="48600" rIns="35100" bIns="48600" anchor="ctr"/>
          <a:lstStyle>
            <a:lvl1pPr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28663" eaLnBrk="0" hangingPunct="0"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28663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24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7BEF0E0-2099-4DD7-98F0-9332E8B1B836}"/>
              </a:ext>
            </a:extLst>
          </p:cNvPr>
          <p:cNvSpPr/>
          <p:nvPr/>
        </p:nvSpPr>
        <p:spPr>
          <a:xfrm>
            <a:off x="639571" y="4819647"/>
            <a:ext cx="154211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en-US" sz="1400" dirty="0" err="1">
                <a:solidFill>
                  <a:sysClr val="windowText" lastClr="000000"/>
                </a:solidFill>
                <a:latin typeface="Corbel" panose="020B0503020204020204" pitchFamily="34" charset="0"/>
              </a:rPr>
              <a:t>Pengembangan</a:t>
            </a:r>
            <a:r>
              <a:rPr lang="en-US" sz="1400" dirty="0">
                <a:solidFill>
                  <a:sysClr val="windowText" lastClr="000000"/>
                </a:solidFill>
                <a:latin typeface="Corbel" panose="020B0503020204020204" pitchFamily="34" charset="0"/>
              </a:rPr>
              <a:t> </a:t>
            </a:r>
            <a:r>
              <a:rPr lang="en-US" sz="1400" i="1" dirty="0">
                <a:solidFill>
                  <a:sysClr val="windowText" lastClr="000000"/>
                </a:solidFill>
                <a:latin typeface="Corbel" panose="020B0503020204020204" pitchFamily="34" charset="0"/>
              </a:rPr>
              <a:t>Integrated Talent-pool Management System </a:t>
            </a:r>
            <a:r>
              <a:rPr lang="en-US" sz="1400" dirty="0">
                <a:solidFill>
                  <a:sysClr val="windowText" lastClr="000000"/>
                </a:solidFill>
                <a:latin typeface="Corbel" panose="020B0503020204020204" pitchFamily="34" charset="0"/>
              </a:rPr>
              <a:t>(ITMS)</a:t>
            </a:r>
            <a:endParaRPr lang="id-ID" sz="1400" dirty="0">
              <a:solidFill>
                <a:sysClr val="windowText" lastClr="000000"/>
              </a:solidFill>
              <a:latin typeface="Corbel" panose="020B05030202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C7B5A94-00F7-4C30-8495-14D55DA122B3}"/>
              </a:ext>
            </a:extLst>
          </p:cNvPr>
          <p:cNvSpPr/>
          <p:nvPr/>
        </p:nvSpPr>
        <p:spPr>
          <a:xfrm>
            <a:off x="2181682" y="4792984"/>
            <a:ext cx="154211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en-US" sz="1400" dirty="0" err="1">
                <a:solidFill>
                  <a:sysClr val="windowText" lastClr="000000"/>
                </a:solidFill>
                <a:latin typeface="Corbel" panose="020B0503020204020204" pitchFamily="34" charset="0"/>
              </a:rPr>
              <a:t>Pembaharuan</a:t>
            </a:r>
            <a:r>
              <a:rPr lang="en-US" sz="1400" dirty="0">
                <a:solidFill>
                  <a:sysClr val="windowText" lastClr="000000"/>
                </a:solidFill>
                <a:latin typeface="Corbel" panose="020B0503020204020204" pitchFamily="34" charset="0"/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  <a:latin typeface="Corbel" panose="020B0503020204020204" pitchFamily="34" charset="0"/>
              </a:rPr>
              <a:t>Peraturan</a:t>
            </a:r>
            <a:r>
              <a:rPr lang="en-US" sz="1400" dirty="0">
                <a:solidFill>
                  <a:sysClr val="windowText" lastClr="000000"/>
                </a:solidFill>
                <a:latin typeface="Corbel" panose="020B0503020204020204" pitchFamily="34" charset="0"/>
              </a:rPr>
              <a:t> Pembinaan BUMN </a:t>
            </a:r>
            <a:r>
              <a:rPr lang="en-US" sz="1400" dirty="0" err="1">
                <a:solidFill>
                  <a:sysClr val="windowText" lastClr="000000"/>
                </a:solidFill>
                <a:latin typeface="Corbel" panose="020B0503020204020204" pitchFamily="34" charset="0"/>
              </a:rPr>
              <a:t>Terkini</a:t>
            </a:r>
            <a:endParaRPr lang="id-ID" sz="1400" dirty="0">
              <a:solidFill>
                <a:sysClr val="windowText" lastClr="000000"/>
              </a:solidFill>
              <a:latin typeface="Corbel" panose="020B0503020204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8C02CB90-6DFD-475A-BFB8-17DC5D42B89C}"/>
              </a:ext>
            </a:extLst>
          </p:cNvPr>
          <p:cNvSpPr/>
          <p:nvPr/>
        </p:nvSpPr>
        <p:spPr>
          <a:xfrm>
            <a:off x="3878098" y="4792240"/>
            <a:ext cx="15421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en-US" sz="1400" dirty="0" err="1">
                <a:solidFill>
                  <a:sysClr val="windowText" lastClr="000000"/>
                </a:solidFill>
                <a:latin typeface="Corbel" panose="020B0503020204020204" pitchFamily="34" charset="0"/>
              </a:rPr>
              <a:t>Pengembangan</a:t>
            </a:r>
            <a:r>
              <a:rPr lang="en-US" sz="1400" dirty="0">
                <a:solidFill>
                  <a:sysClr val="windowText" lastClr="000000"/>
                </a:solidFill>
                <a:latin typeface="Corbel" panose="020B0503020204020204" pitchFamily="34" charset="0"/>
              </a:rPr>
              <a:t> Portal </a:t>
            </a:r>
            <a:r>
              <a:rPr lang="en-US" sz="1400" dirty="0" err="1">
                <a:solidFill>
                  <a:sysClr val="windowText" lastClr="000000"/>
                </a:solidFill>
                <a:latin typeface="Corbel" panose="020B0503020204020204" pitchFamily="34" charset="0"/>
              </a:rPr>
              <a:t>Silaba</a:t>
            </a:r>
            <a:r>
              <a:rPr lang="en-US" sz="1400" dirty="0">
                <a:solidFill>
                  <a:sysClr val="windowText" lastClr="000000"/>
                </a:solidFill>
                <a:latin typeface="Corbel" panose="020B0503020204020204" pitchFamily="34" charset="0"/>
              </a:rPr>
              <a:t> dan Portal PKBL</a:t>
            </a:r>
            <a:endParaRPr lang="id-ID" sz="1400" dirty="0">
              <a:solidFill>
                <a:sysClr val="windowText" lastClr="000000"/>
              </a:solidFill>
              <a:latin typeface="Corbel" panose="020B05030202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9FED7A6C-072C-49DB-B125-A03DA325B55B}"/>
              </a:ext>
            </a:extLst>
          </p:cNvPr>
          <p:cNvSpPr/>
          <p:nvPr/>
        </p:nvSpPr>
        <p:spPr>
          <a:xfrm>
            <a:off x="5420209" y="4819647"/>
            <a:ext cx="154211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en-US" sz="1400" dirty="0">
                <a:solidFill>
                  <a:sysClr val="windowText" lastClr="000000"/>
                </a:solidFill>
                <a:latin typeface="Corbel" panose="020B0503020204020204" pitchFamily="34" charset="0"/>
              </a:rPr>
              <a:t>BUMN </a:t>
            </a:r>
            <a:r>
              <a:rPr lang="en-US" sz="1400" dirty="0" err="1">
                <a:solidFill>
                  <a:sysClr val="windowText" lastClr="000000"/>
                </a:solidFill>
                <a:latin typeface="Corbel" panose="020B0503020204020204" pitchFamily="34" charset="0"/>
              </a:rPr>
              <a:t>Hadir</a:t>
            </a:r>
            <a:r>
              <a:rPr lang="en-US" sz="1400" dirty="0">
                <a:solidFill>
                  <a:sysClr val="windowText" lastClr="000000"/>
                </a:solidFill>
                <a:latin typeface="Corbel" panose="020B0503020204020204" pitchFamily="34" charset="0"/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  <a:latin typeface="Corbel" panose="020B0503020204020204" pitchFamily="34" charset="0"/>
              </a:rPr>
              <a:t>Untuk</a:t>
            </a:r>
            <a:r>
              <a:rPr lang="en-US" sz="1400" dirty="0">
                <a:solidFill>
                  <a:sysClr val="windowText" lastClr="000000"/>
                </a:solidFill>
                <a:latin typeface="Corbel" panose="020B0503020204020204" pitchFamily="34" charset="0"/>
              </a:rPr>
              <a:t> Negeri</a:t>
            </a:r>
            <a:endParaRPr lang="id-ID" sz="1400" dirty="0">
              <a:solidFill>
                <a:sysClr val="windowText" lastClr="000000"/>
              </a:solidFill>
              <a:latin typeface="Corbel" panose="020B0503020204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DB85652C-98D6-4A14-8F59-8735131A82CD}"/>
              </a:ext>
            </a:extLst>
          </p:cNvPr>
          <p:cNvSpPr/>
          <p:nvPr/>
        </p:nvSpPr>
        <p:spPr>
          <a:xfrm>
            <a:off x="7116625" y="4819647"/>
            <a:ext cx="154211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en-US" sz="1400" dirty="0" err="1">
                <a:solidFill>
                  <a:sysClr val="windowText" lastClr="000000"/>
                </a:solidFill>
                <a:latin typeface="Corbel" panose="020B0503020204020204" pitchFamily="34" charset="0"/>
              </a:rPr>
              <a:t>Pembaharuan</a:t>
            </a:r>
            <a:r>
              <a:rPr lang="en-US" sz="1400" dirty="0">
                <a:solidFill>
                  <a:sysClr val="windowText" lastClr="000000"/>
                </a:solidFill>
                <a:latin typeface="Corbel" panose="020B0503020204020204" pitchFamily="34" charset="0"/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  <a:latin typeface="Corbel" panose="020B0503020204020204" pitchFamily="34" charset="0"/>
              </a:rPr>
              <a:t>Sistem</a:t>
            </a:r>
            <a:r>
              <a:rPr lang="en-US" sz="1400" dirty="0">
                <a:solidFill>
                  <a:sysClr val="windowText" lastClr="000000"/>
                </a:solidFill>
                <a:latin typeface="Corbel" panose="020B0503020204020204" pitchFamily="34" charset="0"/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  <a:latin typeface="Corbel" panose="020B0503020204020204" pitchFamily="34" charset="0"/>
              </a:rPr>
              <a:t>Remuerasi</a:t>
            </a:r>
            <a:endParaRPr lang="id-ID" sz="1400" dirty="0">
              <a:solidFill>
                <a:sysClr val="windowText" lastClr="000000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831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B8732B5-A8B1-489F-9AAD-1BC218F3B140}"/>
              </a:ext>
            </a:extLst>
          </p:cNvPr>
          <p:cNvSpPr/>
          <p:nvPr/>
        </p:nvSpPr>
        <p:spPr>
          <a:xfrm>
            <a:off x="389557" y="273903"/>
            <a:ext cx="61147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d-ID" sz="2400" b="1" dirty="0">
                <a:solidFill>
                  <a:srgbClr val="376092"/>
                </a:solidFill>
                <a:latin typeface="Corbel" panose="020B0503020204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PROGRAM</a:t>
            </a:r>
            <a:r>
              <a:rPr lang="en-ID" sz="2400" b="1" dirty="0">
                <a:solidFill>
                  <a:srgbClr val="376092"/>
                </a:solidFill>
                <a:latin typeface="Corbel" panose="020B0503020204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lang="id-ID" sz="2400" b="1" dirty="0">
                <a:solidFill>
                  <a:srgbClr val="376092"/>
                </a:solidFill>
                <a:latin typeface="Corbel" panose="020B0503020204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“BUMN HADIR UNTUK NEGERI” </a:t>
            </a:r>
            <a:endParaRPr lang="en-US" sz="2400" b="1" dirty="0">
              <a:solidFill>
                <a:srgbClr val="376092"/>
              </a:solidFill>
              <a:latin typeface="Corbel" panose="020B0503020204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CA9347D-19DF-4710-A770-E62D20AD606B}"/>
              </a:ext>
            </a:extLst>
          </p:cNvPr>
          <p:cNvSpPr/>
          <p:nvPr/>
        </p:nvSpPr>
        <p:spPr>
          <a:xfrm>
            <a:off x="264477" y="1113019"/>
            <a:ext cx="3534643" cy="523559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latin typeface="Corbel" panose="020B0503020204020204" pitchFamily="34" charset="0"/>
            </a:endParaRPr>
          </a:p>
        </p:txBody>
      </p:sp>
      <p:sp>
        <p:nvSpPr>
          <p:cNvPr id="4" name="Shape 292">
            <a:extLst>
              <a:ext uri="{FF2B5EF4-FFF2-40B4-BE49-F238E27FC236}">
                <a16:creationId xmlns:a16="http://schemas.microsoft.com/office/drawing/2014/main" xmlns="" id="{5B75269D-4D0F-4EDE-8D43-CAEF6D0F48CF}"/>
              </a:ext>
            </a:extLst>
          </p:cNvPr>
          <p:cNvSpPr/>
          <p:nvPr/>
        </p:nvSpPr>
        <p:spPr>
          <a:xfrm>
            <a:off x="330393" y="1146023"/>
            <a:ext cx="3253295" cy="5209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4289" rIns="34289">
            <a:spAutoFit/>
          </a:bodyPr>
          <a:lstStyle/>
          <a:p>
            <a:pPr algn="just">
              <a:spcBef>
                <a:spcPts val="450"/>
              </a:spcBef>
              <a:buSzPct val="100000"/>
            </a:pPr>
            <a:r>
              <a:rPr lang="en-ID" sz="1600" b="1" dirty="0">
                <a:solidFill>
                  <a:schemeClr val="bg1"/>
                </a:solidFill>
                <a:latin typeface="Corbel" panose="020B0503020204020204" pitchFamily="34" charset="0"/>
              </a:rPr>
              <a:t>TUJUAN</a:t>
            </a:r>
            <a:r>
              <a:rPr lang="id-ID" sz="1600" b="1" dirty="0">
                <a:solidFill>
                  <a:schemeClr val="bg1"/>
                </a:solidFill>
                <a:latin typeface="Corbel" panose="020B0503020204020204" pitchFamily="34" charset="0"/>
              </a:rPr>
              <a:t>:</a:t>
            </a:r>
          </a:p>
          <a:p>
            <a:pPr marL="214313" indent="-214313" algn="just">
              <a:spcBef>
                <a:spcPts val="450"/>
              </a:spcBef>
              <a:buSzPct val="100000"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bg1"/>
                </a:solidFill>
                <a:latin typeface="Corbel" panose="020B0503020204020204" pitchFamily="34" charset="0"/>
              </a:rPr>
              <a:t>U</a:t>
            </a:r>
            <a:r>
              <a:rPr lang="id-ID" sz="1600" dirty="0">
                <a:solidFill>
                  <a:schemeClr val="bg1"/>
                </a:solidFill>
                <a:latin typeface="Corbel" panose="020B0503020204020204" pitchFamily="34" charset="0"/>
              </a:rPr>
              <a:t>ntuk  menanamkan rasa bangga sebagai bangsa yang memiliki keragaman kekayaan Nusantara</a:t>
            </a:r>
            <a:r>
              <a:rPr lang="en-US" sz="16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orbel" panose="020B0503020204020204" pitchFamily="34" charset="0"/>
              </a:rPr>
              <a:t>serta</a:t>
            </a:r>
            <a:r>
              <a:rPr lang="en-US" sz="16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orbel" panose="020B0503020204020204" pitchFamily="34" charset="0"/>
              </a:rPr>
              <a:t>sebagai</a:t>
            </a:r>
            <a:r>
              <a:rPr lang="en-US" sz="16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orbel" panose="020B0503020204020204" pitchFamily="34" charset="0"/>
              </a:rPr>
              <a:t>wujud</a:t>
            </a:r>
            <a:r>
              <a:rPr lang="en-US" sz="16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orbel" panose="020B0503020204020204" pitchFamily="34" charset="0"/>
              </a:rPr>
              <a:t>nyata</a:t>
            </a:r>
            <a:r>
              <a:rPr lang="en-US" sz="16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id-ID" sz="1600" dirty="0">
                <a:solidFill>
                  <a:schemeClr val="bg1"/>
                </a:solidFill>
                <a:latin typeface="Corbel" panose="020B0503020204020204" pitchFamily="34" charset="0"/>
              </a:rPr>
              <a:t>peran BUMN di masyarakat</a:t>
            </a:r>
          </a:p>
          <a:p>
            <a:pPr marL="214313" indent="-214313" algn="just">
              <a:spcBef>
                <a:spcPts val="450"/>
              </a:spcBef>
              <a:buSzPct val="100000"/>
              <a:buFont typeface="Wingdings" panose="05000000000000000000" pitchFamily="2" charset="2"/>
              <a:buChar char="Ø"/>
            </a:pPr>
            <a:r>
              <a:rPr lang="id-ID" sz="1600" dirty="0">
                <a:solidFill>
                  <a:schemeClr val="bg1"/>
                </a:solidFill>
                <a:latin typeface="Corbel" panose="020B0503020204020204" pitchFamily="34" charset="0"/>
              </a:rPr>
              <a:t>“membangun pemahaman para pemangku kepentingan (</a:t>
            </a:r>
            <a:r>
              <a:rPr lang="id-ID" sz="1600" i="1" dirty="0">
                <a:solidFill>
                  <a:schemeClr val="bg1"/>
                </a:solidFill>
                <a:latin typeface="Corbel" panose="020B0503020204020204" pitchFamily="34" charset="0"/>
              </a:rPr>
              <a:t>stakeholders</a:t>
            </a:r>
            <a:r>
              <a:rPr lang="id-ID" sz="1600" dirty="0">
                <a:solidFill>
                  <a:schemeClr val="bg1"/>
                </a:solidFill>
                <a:latin typeface="Corbel" panose="020B0503020204020204" pitchFamily="34" charset="0"/>
              </a:rPr>
              <a:t>)” mengenai peran Kementerian BUMN dan BUMN sebagai Agen Pembangunan </a:t>
            </a:r>
            <a:r>
              <a:rPr lang="id-ID" sz="1600" i="1" dirty="0">
                <a:solidFill>
                  <a:schemeClr val="bg1"/>
                </a:solidFill>
                <a:latin typeface="Corbel" panose="020B0503020204020204" pitchFamily="34" charset="0"/>
              </a:rPr>
              <a:t>(Agent of Development) </a:t>
            </a:r>
            <a:r>
              <a:rPr lang="id-ID" sz="1600" dirty="0">
                <a:solidFill>
                  <a:schemeClr val="bg1"/>
                </a:solidFill>
                <a:latin typeface="Corbel" panose="020B0503020204020204" pitchFamily="34" charset="0"/>
              </a:rPr>
              <a:t>untuk turut serta “Membangun Kapasitas Nasional (</a:t>
            </a:r>
            <a:r>
              <a:rPr lang="id-ID" sz="1600" i="1" dirty="0">
                <a:solidFill>
                  <a:schemeClr val="bg1"/>
                </a:solidFill>
                <a:latin typeface="Corbel" panose="020B0503020204020204" pitchFamily="34" charset="0"/>
              </a:rPr>
              <a:t>National Capacity Building</a:t>
            </a:r>
            <a:r>
              <a:rPr lang="id-ID" sz="1600" dirty="0">
                <a:solidFill>
                  <a:schemeClr val="bg1"/>
                </a:solidFill>
                <a:latin typeface="Corbel" panose="020B0503020204020204" pitchFamily="34" charset="0"/>
              </a:rPr>
              <a:t>)”</a:t>
            </a:r>
          </a:p>
          <a:p>
            <a:pPr marL="214313" indent="-214313" algn="just">
              <a:spcBef>
                <a:spcPts val="450"/>
              </a:spcBef>
              <a:buSzPct val="100000"/>
              <a:buFont typeface="Wingdings" panose="05000000000000000000" pitchFamily="2" charset="2"/>
              <a:buChar char="Ø"/>
            </a:pPr>
            <a:r>
              <a:rPr lang="en-ID" sz="1600" dirty="0">
                <a:solidFill>
                  <a:schemeClr val="bg1"/>
                </a:solidFill>
                <a:latin typeface="Corbel" panose="020B0503020204020204" pitchFamily="34" charset="0"/>
              </a:rPr>
              <a:t>P</a:t>
            </a:r>
            <a:r>
              <a:rPr lang="id-ID" sz="1600" dirty="0">
                <a:solidFill>
                  <a:schemeClr val="bg1"/>
                </a:solidFill>
                <a:latin typeface="Corbel" panose="020B0503020204020204" pitchFamily="34" charset="0"/>
              </a:rPr>
              <a:t>ara peserta maupun pemangku kepentingan </a:t>
            </a:r>
            <a:r>
              <a:rPr lang="en-ID" sz="1600" dirty="0" err="1">
                <a:solidFill>
                  <a:schemeClr val="bg1"/>
                </a:solidFill>
                <a:latin typeface="Corbel" panose="020B0503020204020204" pitchFamily="34" charset="0"/>
              </a:rPr>
              <a:t>diharapkan</a:t>
            </a:r>
            <a:r>
              <a:rPr lang="en-ID" sz="16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id-ID" sz="1600" dirty="0">
                <a:solidFill>
                  <a:schemeClr val="bg1"/>
                </a:solidFill>
                <a:latin typeface="Corbel" panose="020B0503020204020204" pitchFamily="34" charset="0"/>
              </a:rPr>
              <a:t>akan memiliki pandangan y</a:t>
            </a:r>
            <a:r>
              <a:rPr lang="en-ID" sz="1600" dirty="0">
                <a:solidFill>
                  <a:schemeClr val="bg1"/>
                </a:solidFill>
                <a:latin typeface="Corbel" panose="020B0503020204020204" pitchFamily="34" charset="0"/>
              </a:rPr>
              <a:t>an</a:t>
            </a:r>
            <a:r>
              <a:rPr lang="id-ID" sz="1600" dirty="0">
                <a:solidFill>
                  <a:schemeClr val="bg1"/>
                </a:solidFill>
                <a:latin typeface="Corbel" panose="020B0503020204020204" pitchFamily="34" charset="0"/>
              </a:rPr>
              <a:t>g baik tentang Kementerian BUMN dan seluruh BUMN Indonesia</a:t>
            </a:r>
            <a:endParaRPr lang="en-US" sz="1600" b="1" dirty="0">
              <a:solidFill>
                <a:schemeClr val="bg1"/>
              </a:solidFill>
              <a:latin typeface="Corbel" panose="020B0503020204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xmlns="" id="{7EA98EFB-F348-4008-B56B-CB96FDFB4181}"/>
              </a:ext>
            </a:extLst>
          </p:cNvPr>
          <p:cNvSpPr/>
          <p:nvPr/>
        </p:nvSpPr>
        <p:spPr>
          <a:xfrm rot="10800000">
            <a:off x="3266095" y="1146023"/>
            <a:ext cx="459404" cy="545630"/>
          </a:xfrm>
          <a:prstGeom prst="rtTriangle">
            <a:avLst/>
          </a:prstGeom>
          <a:solidFill>
            <a:schemeClr val="tx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rbel" panose="020B0503020204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AEB26CD6-B3C0-418C-B750-4D298F361EDA}"/>
              </a:ext>
            </a:extLst>
          </p:cNvPr>
          <p:cNvSpPr/>
          <p:nvPr/>
        </p:nvSpPr>
        <p:spPr>
          <a:xfrm rot="5400000">
            <a:off x="6220658" y="-1190785"/>
            <a:ext cx="461666" cy="5069272"/>
          </a:xfrm>
          <a:prstGeom prst="roundRect">
            <a:avLst/>
          </a:prstGeom>
          <a:solidFill>
            <a:srgbClr val="BACDE4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id-ID" sz="1600" b="1" dirty="0">
                <a:solidFill>
                  <a:schemeClr val="tx1"/>
                </a:solidFill>
                <a:latin typeface="Corbel" panose="020B0503020204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Kegiatan</a:t>
            </a:r>
            <a:r>
              <a:rPr lang="en-ID" sz="1600" b="1" dirty="0">
                <a:solidFill>
                  <a:schemeClr val="tx1"/>
                </a:solidFill>
                <a:latin typeface="Corbel" panose="020B0503020204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lang="id-ID" sz="1600" b="1" dirty="0">
                <a:solidFill>
                  <a:schemeClr val="tx1"/>
                </a:solidFill>
                <a:latin typeface="Corbel" panose="020B0503020204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“BUMN Hadir untuk Negeri”</a:t>
            </a:r>
            <a:endParaRPr lang="en-US" sz="1600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xmlns="" id="{817A51B8-D007-416E-AE13-E04A6EB9CDAD}"/>
              </a:ext>
            </a:extLst>
          </p:cNvPr>
          <p:cNvSpPr/>
          <p:nvPr/>
        </p:nvSpPr>
        <p:spPr>
          <a:xfrm>
            <a:off x="3905725" y="1657901"/>
            <a:ext cx="5069273" cy="888838"/>
          </a:xfrm>
          <a:prstGeom prst="round2DiagRect">
            <a:avLst/>
          </a:prstGeom>
          <a:solidFill>
            <a:srgbClr val="BACDE4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indent="-257175" algn="just">
              <a:buFont typeface="+mj-lt"/>
              <a:buAutoNum type="arabicPeriod"/>
            </a:pPr>
            <a:r>
              <a:rPr lang="id-ID" sz="16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P</a:t>
            </a:r>
            <a:r>
              <a:rPr lang="en-ID" sz="1600" b="1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rogram</a:t>
            </a:r>
            <a:r>
              <a:rPr lang="en-ID" sz="16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ID" sz="1600" b="1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Siswa</a:t>
            </a:r>
            <a:r>
              <a:rPr lang="en-ID" sz="16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ID" sz="1600" b="1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Mengenal</a:t>
            </a:r>
            <a:r>
              <a:rPr lang="en-ID" sz="16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Nusantara</a:t>
            </a:r>
            <a:endParaRPr lang="id-ID" sz="1600" b="1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  <a:p>
            <a:pPr marL="260747" algn="just"/>
            <a:r>
              <a:rPr lang="en-ID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M</a:t>
            </a:r>
            <a:r>
              <a:rPr lang="id-ID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enanamkan rasa bangga dan cinta tanah air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melalui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pertukaran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pelajar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(</a:t>
            </a:r>
            <a:r>
              <a:rPr lang="id-ID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SMA/SMK/SLB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)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antar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provinsi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10" name="Rectangle: Diagonal Corners Rounded 9">
            <a:extLst>
              <a:ext uri="{FF2B5EF4-FFF2-40B4-BE49-F238E27FC236}">
                <a16:creationId xmlns:a16="http://schemas.microsoft.com/office/drawing/2014/main" xmlns="" id="{5E7DD010-C0F8-4E10-B6E0-3B2969781D18}"/>
              </a:ext>
            </a:extLst>
          </p:cNvPr>
          <p:cNvSpPr/>
          <p:nvPr/>
        </p:nvSpPr>
        <p:spPr>
          <a:xfrm>
            <a:off x="3878199" y="2580238"/>
            <a:ext cx="5074716" cy="1051192"/>
          </a:xfrm>
          <a:prstGeom prst="round2DiagRect">
            <a:avLst/>
          </a:prstGeom>
          <a:solidFill>
            <a:srgbClr val="BACDE4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indent="-257175" algn="just">
              <a:buFont typeface="+mj-lt"/>
              <a:buAutoNum type="arabicPeriod" startAt="2"/>
            </a:pPr>
            <a:r>
              <a:rPr lang="en-ID" sz="16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Program </a:t>
            </a:r>
            <a:r>
              <a:rPr lang="en-ID" sz="1600" b="1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Bedah</a:t>
            </a:r>
            <a:r>
              <a:rPr lang="en-ID" sz="16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ID" sz="1600" b="1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Rumah</a:t>
            </a:r>
            <a:r>
              <a:rPr lang="en-ID" sz="16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Veteran</a:t>
            </a:r>
            <a:r>
              <a:rPr lang="en-ID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endParaRPr lang="id-ID" sz="1600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  <a:p>
            <a:pPr marL="260747" algn="just"/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Mewujudkan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rasa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penghargaan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BUMN pada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jasa-jasa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veteran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memperjuangkan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kemerdekaan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dan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kedaulatan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bangsa</a:t>
            </a:r>
            <a:endParaRPr lang="id-ID" sz="1600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xmlns="" id="{31ECE8EA-1FD4-475C-89E2-8C5DE32CE509}"/>
              </a:ext>
            </a:extLst>
          </p:cNvPr>
          <p:cNvSpPr/>
          <p:nvPr/>
        </p:nvSpPr>
        <p:spPr>
          <a:xfrm>
            <a:off x="3878199" y="3661083"/>
            <a:ext cx="5069273" cy="720068"/>
          </a:xfrm>
          <a:prstGeom prst="round2DiagRect">
            <a:avLst/>
          </a:prstGeom>
          <a:solidFill>
            <a:srgbClr val="BACDE4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57175" indent="-257175" algn="just">
              <a:buFont typeface="+mj-lt"/>
              <a:buAutoNum type="arabicPeriod" startAt="3"/>
            </a:pPr>
            <a:r>
              <a:rPr lang="id-ID" sz="16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P</a:t>
            </a:r>
            <a:r>
              <a:rPr lang="en-ID" sz="1600" b="1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rogram</a:t>
            </a:r>
            <a:r>
              <a:rPr lang="en-ID" sz="16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R</a:t>
            </a:r>
            <a:r>
              <a:rPr lang="id-ID" sz="16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umah Kreatif </a:t>
            </a:r>
            <a:r>
              <a:rPr lang="en-ID" sz="16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BUMN</a:t>
            </a:r>
            <a:endParaRPr lang="id-ID" sz="1600" b="1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  <a:p>
            <a:pPr marL="260747" algn="just"/>
            <a:r>
              <a:rPr lang="en-ID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Memberdayakan</a:t>
            </a:r>
            <a:r>
              <a:rPr lang="en-ID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ID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ekonomi</a:t>
            </a:r>
            <a:r>
              <a:rPr lang="en-ID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ID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kerakyatan</a:t>
            </a:r>
            <a:r>
              <a:rPr lang="en-ID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(</a:t>
            </a:r>
            <a:r>
              <a:rPr lang="en-ID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pelaku</a:t>
            </a:r>
            <a:r>
              <a:rPr lang="en-ID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UKM)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15" name="Rectangle: Diagonal Corners Rounded 14">
            <a:extLst>
              <a:ext uri="{FF2B5EF4-FFF2-40B4-BE49-F238E27FC236}">
                <a16:creationId xmlns:a16="http://schemas.microsoft.com/office/drawing/2014/main" xmlns="" id="{EE5BF8C7-BF3A-4783-8B5C-603165DE494E}"/>
              </a:ext>
            </a:extLst>
          </p:cNvPr>
          <p:cNvSpPr/>
          <p:nvPr/>
        </p:nvSpPr>
        <p:spPr>
          <a:xfrm>
            <a:off x="3878199" y="4391409"/>
            <a:ext cx="5058383" cy="888788"/>
          </a:xfrm>
          <a:prstGeom prst="round2DiagRect">
            <a:avLst/>
          </a:prstGeom>
          <a:solidFill>
            <a:srgbClr val="BACDE4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57175" indent="-257175" algn="just">
              <a:buFont typeface="+mj-lt"/>
              <a:buAutoNum type="arabicPeriod" startAt="4"/>
            </a:pPr>
            <a:r>
              <a:rPr lang="id-ID" sz="16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P</a:t>
            </a:r>
            <a:r>
              <a:rPr lang="en-ID" sz="1600" b="1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rogram</a:t>
            </a:r>
            <a:r>
              <a:rPr lang="id-ID" sz="16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BBM Satu Harga</a:t>
            </a:r>
          </a:p>
          <a:p>
            <a:pPr marL="260747" algn="just"/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Memberikan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keadilan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masyarakat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Indonesia di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wilayah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id-ID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erpencil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id-ID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erluar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dan </a:t>
            </a:r>
            <a:r>
              <a:rPr lang="id-ID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erjauh</a:t>
            </a:r>
            <a:r>
              <a:rPr lang="id-ID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(3T)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.</a:t>
            </a:r>
          </a:p>
        </p:txBody>
      </p:sp>
      <p:sp>
        <p:nvSpPr>
          <p:cNvPr id="16" name="Rectangle: Diagonal Corners Rounded 15">
            <a:extLst>
              <a:ext uri="{FF2B5EF4-FFF2-40B4-BE49-F238E27FC236}">
                <a16:creationId xmlns:a16="http://schemas.microsoft.com/office/drawing/2014/main" xmlns="" id="{89F5D027-280B-43CB-AB6D-3CA8947A0EB9}"/>
              </a:ext>
            </a:extLst>
          </p:cNvPr>
          <p:cNvSpPr/>
          <p:nvPr/>
        </p:nvSpPr>
        <p:spPr>
          <a:xfrm>
            <a:off x="3867309" y="5280197"/>
            <a:ext cx="5069273" cy="1068411"/>
          </a:xfrm>
          <a:prstGeom prst="round2DiagRect">
            <a:avLst/>
          </a:prstGeom>
          <a:solidFill>
            <a:srgbClr val="BACDE4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57175" indent="-257175" algn="just">
              <a:buFont typeface="+mj-lt"/>
              <a:buAutoNum type="arabicPeriod" startAt="5"/>
            </a:pPr>
            <a:r>
              <a:rPr lang="id-ID" sz="16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P</a:t>
            </a:r>
            <a:r>
              <a:rPr lang="en-ID" sz="1600" b="1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rogram</a:t>
            </a:r>
            <a:r>
              <a:rPr lang="id-ID" sz="16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Balai Ekonomi Desa (Balkondes)</a:t>
            </a:r>
          </a:p>
          <a:p>
            <a:pPr marL="260747" algn="just"/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M</a:t>
            </a:r>
            <a:r>
              <a:rPr lang="id-ID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emberi ruang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pengembangan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ekonomi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bagi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pemerintah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desa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/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masyarakat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desa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melalui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etalase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pariwisata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bagi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wisatawan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 di Indonesia</a:t>
            </a:r>
            <a:endParaRPr lang="id-ID" sz="1600" dirty="0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3259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BE6123D7-02D2-4021-920C-D0D4D1E87C7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381" t="12213" r="12735" b="22521"/>
          <a:stretch/>
        </p:blipFill>
        <p:spPr>
          <a:xfrm>
            <a:off x="0" y="857251"/>
            <a:ext cx="9144000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F195024-ECC0-4951-BE9B-72F105044EBE}"/>
              </a:ext>
            </a:extLst>
          </p:cNvPr>
          <p:cNvSpPr txBox="1"/>
          <p:nvPr/>
        </p:nvSpPr>
        <p:spPr>
          <a:xfrm>
            <a:off x="5995555" y="4181470"/>
            <a:ext cx="246152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700" dirty="0">
                <a:solidFill>
                  <a:schemeClr val="accent1"/>
                </a:solidFill>
                <a:latin typeface="Arial Rounded MT Bold" panose="020F0704030504030204" pitchFamily="34" charset="0"/>
                <a:cs typeface="Aharoni" panose="02010803020104030203" pitchFamily="2" charset="-79"/>
              </a:rPr>
              <a:t>Terima kasih</a:t>
            </a:r>
            <a:endParaRPr lang="en-US" sz="2700" dirty="0">
              <a:solidFill>
                <a:schemeClr val="accent1"/>
              </a:solidFill>
              <a:latin typeface="Arial Rounded MT Bold" panose="020F0704030504030204" pitchFamily="34" charset="0"/>
              <a:cs typeface="Aharoni" panose="02010803020104030203" pitchFamily="2" charset="-79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CDD6BBC4-AB0E-4F27-B216-C32EADD97C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48433" y="3216934"/>
            <a:ext cx="1408645" cy="748071"/>
          </a:xfrm>
          <a:prstGeom prst="rect">
            <a:avLst/>
          </a:prstGeom>
        </p:spPr>
      </p:pic>
      <p:pic>
        <p:nvPicPr>
          <p:cNvPr id="15" name="Picture 14" descr="A close up of a sign&#10;&#10;Description generated with high confidence">
            <a:extLst>
              <a:ext uri="{FF2B5EF4-FFF2-40B4-BE49-F238E27FC236}">
                <a16:creationId xmlns:a16="http://schemas.microsoft.com/office/drawing/2014/main" xmlns="" id="{7C415B2A-7B0F-496F-ABAF-67F1556A57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98771" y="3216934"/>
            <a:ext cx="1266535" cy="737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28764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1dte1YauEWj00Qz4Sxi4g"/>
</p:tagLst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han Rakortas Menteri BUMN 24 Maret 2016" id="{E0EA9338-0303-B546-9DCA-3F54012EE872}" vid="{9074F012-CBFE-9640-A345-C1FE900D3B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206</TotalTime>
  <Words>979</Words>
  <Application>Microsoft Office PowerPoint</Application>
  <PresentationFormat>On-screen Show (4:3)</PresentationFormat>
  <Paragraphs>181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2_Office Theme</vt:lpstr>
      <vt:lpstr>Slide 1</vt:lpstr>
      <vt:lpstr>Slide 2</vt:lpstr>
      <vt:lpstr>Slide 3</vt:lpstr>
      <vt:lpstr>Slide 4</vt:lpstr>
      <vt:lpstr>Slide 5</vt:lpstr>
      <vt:lpstr>Slide 6</vt:lpstr>
      <vt:lpstr>KEBIJAKAN PEMBINAAN BUMN</vt:lpstr>
      <vt:lpstr>SUBSTANSI GCG BUMN</vt:lpstr>
      <vt:lpstr>MANFAAT GCG</vt:lpstr>
      <vt:lpstr>RUANG LINGKUP GCG</vt:lpstr>
      <vt:lpstr>PRINSIP GCG</vt:lpstr>
      <vt:lpstr>TANTANGAN PEMBINAAN GCG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marta.kurniawan</dc:creator>
  <cp:lastModifiedBy>ACER</cp:lastModifiedBy>
  <cp:revision>90</cp:revision>
  <cp:lastPrinted>2018-10-04T12:02:29Z</cp:lastPrinted>
  <dcterms:created xsi:type="dcterms:W3CDTF">2018-10-04T08:29:21Z</dcterms:created>
  <dcterms:modified xsi:type="dcterms:W3CDTF">2018-10-05T20:28:32Z</dcterms:modified>
</cp:coreProperties>
</file>