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358" r:id="rId2"/>
    <p:sldId id="308" r:id="rId3"/>
    <p:sldId id="374" r:id="rId4"/>
    <p:sldId id="373" r:id="rId5"/>
    <p:sldId id="359" r:id="rId6"/>
    <p:sldId id="360" r:id="rId7"/>
    <p:sldId id="361" r:id="rId8"/>
    <p:sldId id="362" r:id="rId9"/>
    <p:sldId id="352" r:id="rId10"/>
    <p:sldId id="357" r:id="rId11"/>
    <p:sldId id="363" r:id="rId12"/>
    <p:sldId id="365" r:id="rId13"/>
    <p:sldId id="366" r:id="rId14"/>
    <p:sldId id="367" r:id="rId15"/>
    <p:sldId id="369" r:id="rId16"/>
    <p:sldId id="370" r:id="rId17"/>
    <p:sldId id="371" r:id="rId18"/>
    <p:sldId id="372" r:id="rId19"/>
    <p:sldId id="364" r:id="rId20"/>
    <p:sldId id="368" r:id="rId21"/>
  </p:sldIdLst>
  <p:sldSz cx="12192000" cy="6858000"/>
  <p:notesSz cx="6858000" cy="9945688"/>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72" d="100"/>
          <a:sy n="72" d="100"/>
        </p:scale>
        <p:origin x="654"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71800" cy="499013"/>
          </a:xfrm>
          <a:prstGeom prst="rect">
            <a:avLst/>
          </a:prstGeom>
        </p:spPr>
        <p:txBody>
          <a:bodyPr vert="horz" lIns="81953" tIns="40977" rIns="81953" bIns="40977" rtlCol="0"/>
          <a:lstStyle>
            <a:lvl1pPr algn="l">
              <a:defRPr sz="1100"/>
            </a:lvl1pPr>
          </a:lstStyle>
          <a:p>
            <a:endParaRPr lang="en-US"/>
          </a:p>
        </p:txBody>
      </p:sp>
      <p:sp>
        <p:nvSpPr>
          <p:cNvPr id="3" name="Date Placeholder 2"/>
          <p:cNvSpPr>
            <a:spLocks noGrp="1"/>
          </p:cNvSpPr>
          <p:nvPr>
            <p:ph type="dt" sz="quarter" idx="1"/>
          </p:nvPr>
        </p:nvSpPr>
        <p:spPr>
          <a:xfrm>
            <a:off x="3884614" y="1"/>
            <a:ext cx="2971800" cy="499013"/>
          </a:xfrm>
          <a:prstGeom prst="rect">
            <a:avLst/>
          </a:prstGeom>
        </p:spPr>
        <p:txBody>
          <a:bodyPr vert="horz" lIns="81953" tIns="40977" rIns="81953" bIns="40977" rtlCol="0"/>
          <a:lstStyle>
            <a:lvl1pPr algn="r">
              <a:defRPr sz="1100"/>
            </a:lvl1pPr>
          </a:lstStyle>
          <a:p>
            <a:fld id="{B20B9E3C-A34A-4656-A671-154431BB0DC2}" type="datetimeFigureOut">
              <a:rPr lang="en-US" smtClean="0"/>
              <a:t>1/25/2019</a:t>
            </a:fld>
            <a:endParaRPr lang="en-US"/>
          </a:p>
        </p:txBody>
      </p:sp>
      <p:sp>
        <p:nvSpPr>
          <p:cNvPr id="4" name="Footer Placeholder 3"/>
          <p:cNvSpPr>
            <a:spLocks noGrp="1"/>
          </p:cNvSpPr>
          <p:nvPr>
            <p:ph type="ftr" sz="quarter" idx="2"/>
          </p:nvPr>
        </p:nvSpPr>
        <p:spPr>
          <a:xfrm>
            <a:off x="1" y="9446680"/>
            <a:ext cx="2971800" cy="499011"/>
          </a:xfrm>
          <a:prstGeom prst="rect">
            <a:avLst/>
          </a:prstGeom>
        </p:spPr>
        <p:txBody>
          <a:bodyPr vert="horz" lIns="81953" tIns="40977" rIns="81953" bIns="40977" rtlCol="0" anchor="b"/>
          <a:lstStyle>
            <a:lvl1pPr algn="l">
              <a:defRPr sz="1100"/>
            </a:lvl1pPr>
          </a:lstStyle>
          <a:p>
            <a:endParaRPr lang="en-US"/>
          </a:p>
        </p:txBody>
      </p:sp>
      <p:sp>
        <p:nvSpPr>
          <p:cNvPr id="5" name="Slide Number Placeholder 4"/>
          <p:cNvSpPr>
            <a:spLocks noGrp="1"/>
          </p:cNvSpPr>
          <p:nvPr>
            <p:ph type="sldNum" sz="quarter" idx="3"/>
          </p:nvPr>
        </p:nvSpPr>
        <p:spPr>
          <a:xfrm>
            <a:off x="3884614" y="9446680"/>
            <a:ext cx="2971800" cy="499011"/>
          </a:xfrm>
          <a:prstGeom prst="rect">
            <a:avLst/>
          </a:prstGeom>
        </p:spPr>
        <p:txBody>
          <a:bodyPr vert="horz" lIns="81953" tIns="40977" rIns="81953" bIns="40977" rtlCol="0" anchor="b"/>
          <a:lstStyle>
            <a:lvl1pPr algn="r">
              <a:defRPr sz="1100"/>
            </a:lvl1pPr>
          </a:lstStyle>
          <a:p>
            <a:fld id="{AEE9CF44-4349-498E-8CFD-1A23AAE3FC82}" type="slidenum">
              <a:rPr lang="en-US" smtClean="0"/>
              <a:t>‹#›</a:t>
            </a:fld>
            <a:endParaRPr lang="en-US"/>
          </a:p>
        </p:txBody>
      </p:sp>
    </p:spTree>
    <p:extLst>
      <p:ext uri="{BB962C8B-B14F-4D97-AF65-F5344CB8AC3E}">
        <p14:creationId xmlns:p14="http://schemas.microsoft.com/office/powerpoint/2010/main" val="14491207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71800" cy="499013"/>
          </a:xfrm>
          <a:prstGeom prst="rect">
            <a:avLst/>
          </a:prstGeom>
        </p:spPr>
        <p:txBody>
          <a:bodyPr vert="horz" lIns="81953" tIns="40977" rIns="81953" bIns="40977" rtlCol="0"/>
          <a:lstStyle>
            <a:lvl1pPr algn="l">
              <a:defRPr sz="1100"/>
            </a:lvl1pPr>
          </a:lstStyle>
          <a:p>
            <a:endParaRPr lang="en-US"/>
          </a:p>
        </p:txBody>
      </p:sp>
      <p:sp>
        <p:nvSpPr>
          <p:cNvPr id="3" name="Date Placeholder 2"/>
          <p:cNvSpPr>
            <a:spLocks noGrp="1"/>
          </p:cNvSpPr>
          <p:nvPr>
            <p:ph type="dt" idx="1"/>
          </p:nvPr>
        </p:nvSpPr>
        <p:spPr>
          <a:xfrm>
            <a:off x="3884614" y="1"/>
            <a:ext cx="2971800" cy="499013"/>
          </a:xfrm>
          <a:prstGeom prst="rect">
            <a:avLst/>
          </a:prstGeom>
        </p:spPr>
        <p:txBody>
          <a:bodyPr vert="horz" lIns="81953" tIns="40977" rIns="81953" bIns="40977" rtlCol="0"/>
          <a:lstStyle>
            <a:lvl1pPr algn="r">
              <a:defRPr sz="1100"/>
            </a:lvl1pPr>
          </a:lstStyle>
          <a:p>
            <a:fld id="{FDAD88B9-E5E3-49B2-B99A-6F759FAC2340}" type="datetimeFigureOut">
              <a:rPr lang="en-US" smtClean="0"/>
              <a:t>1/25/2019</a:t>
            </a:fld>
            <a:endParaRPr lang="en-US"/>
          </a:p>
        </p:txBody>
      </p:sp>
      <p:sp>
        <p:nvSpPr>
          <p:cNvPr id="4" name="Slide Image Placeholder 3"/>
          <p:cNvSpPr>
            <a:spLocks noGrp="1" noRot="1" noChangeAspect="1"/>
          </p:cNvSpPr>
          <p:nvPr>
            <p:ph type="sldImg" idx="2"/>
          </p:nvPr>
        </p:nvSpPr>
        <p:spPr>
          <a:xfrm>
            <a:off x="446088" y="1243013"/>
            <a:ext cx="5965825" cy="3355975"/>
          </a:xfrm>
          <a:prstGeom prst="rect">
            <a:avLst/>
          </a:prstGeom>
          <a:noFill/>
          <a:ln w="12700">
            <a:solidFill>
              <a:prstClr val="black"/>
            </a:solidFill>
          </a:ln>
        </p:spPr>
        <p:txBody>
          <a:bodyPr vert="horz" lIns="81953" tIns="40977" rIns="81953" bIns="40977" rtlCol="0" anchor="ctr"/>
          <a:lstStyle/>
          <a:p>
            <a:endParaRPr lang="en-US"/>
          </a:p>
        </p:txBody>
      </p:sp>
      <p:sp>
        <p:nvSpPr>
          <p:cNvPr id="5" name="Notes Placeholder 4"/>
          <p:cNvSpPr>
            <a:spLocks noGrp="1"/>
          </p:cNvSpPr>
          <p:nvPr>
            <p:ph type="body" sz="quarter" idx="3"/>
          </p:nvPr>
        </p:nvSpPr>
        <p:spPr>
          <a:xfrm>
            <a:off x="685801" y="4786362"/>
            <a:ext cx="5486400" cy="3916114"/>
          </a:xfrm>
          <a:prstGeom prst="rect">
            <a:avLst/>
          </a:prstGeom>
        </p:spPr>
        <p:txBody>
          <a:bodyPr vert="horz" lIns="81953" tIns="40977" rIns="81953" bIns="4097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446680"/>
            <a:ext cx="2971800" cy="499011"/>
          </a:xfrm>
          <a:prstGeom prst="rect">
            <a:avLst/>
          </a:prstGeom>
        </p:spPr>
        <p:txBody>
          <a:bodyPr vert="horz" lIns="81953" tIns="40977" rIns="81953" bIns="40977" rtlCol="0" anchor="b"/>
          <a:lstStyle>
            <a:lvl1pPr algn="l">
              <a:defRPr sz="1100"/>
            </a:lvl1pPr>
          </a:lstStyle>
          <a:p>
            <a:endParaRPr lang="en-US"/>
          </a:p>
        </p:txBody>
      </p:sp>
      <p:sp>
        <p:nvSpPr>
          <p:cNvPr id="7" name="Slide Number Placeholder 6"/>
          <p:cNvSpPr>
            <a:spLocks noGrp="1"/>
          </p:cNvSpPr>
          <p:nvPr>
            <p:ph type="sldNum" sz="quarter" idx="5"/>
          </p:nvPr>
        </p:nvSpPr>
        <p:spPr>
          <a:xfrm>
            <a:off x="3884614" y="9446680"/>
            <a:ext cx="2971800" cy="499011"/>
          </a:xfrm>
          <a:prstGeom prst="rect">
            <a:avLst/>
          </a:prstGeom>
        </p:spPr>
        <p:txBody>
          <a:bodyPr vert="horz" lIns="81953" tIns="40977" rIns="81953" bIns="40977" rtlCol="0" anchor="b"/>
          <a:lstStyle>
            <a:lvl1pPr algn="r">
              <a:defRPr sz="1100"/>
            </a:lvl1pPr>
          </a:lstStyle>
          <a:p>
            <a:fld id="{D7AD55F2-955F-4839-9606-32FE4540850F}" type="slidenum">
              <a:rPr lang="en-US" smtClean="0"/>
              <a:t>‹#›</a:t>
            </a:fld>
            <a:endParaRPr lang="en-US"/>
          </a:p>
        </p:txBody>
      </p:sp>
    </p:spTree>
    <p:extLst>
      <p:ext uri="{BB962C8B-B14F-4D97-AF65-F5344CB8AC3E}">
        <p14:creationId xmlns:p14="http://schemas.microsoft.com/office/powerpoint/2010/main" val="1658749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A9FFA29B-8093-4010-9F86-36178D3F1B4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A943E03-C970-4182-B20B-DEBD411C59DD}" type="slidenum">
              <a:rPr lang="en-US" altLang="id-ID" smtClean="0">
                <a:latin typeface="Arial" panose="020B0604020202020204" pitchFamily="34" charset="0"/>
              </a:rPr>
              <a:pPr fontAlgn="base">
                <a:spcBef>
                  <a:spcPct val="0"/>
                </a:spcBef>
                <a:spcAft>
                  <a:spcPct val="0"/>
                </a:spcAft>
              </a:pPr>
              <a:t>2</a:t>
            </a:fld>
            <a:endParaRPr lang="en-US" altLang="id-ID">
              <a:latin typeface="Arial" panose="020B0604020202020204" pitchFamily="34" charset="0"/>
            </a:endParaRPr>
          </a:p>
        </p:txBody>
      </p:sp>
      <p:sp>
        <p:nvSpPr>
          <p:cNvPr id="5123" name="Rectangle 2">
            <a:extLst>
              <a:ext uri="{FF2B5EF4-FFF2-40B4-BE49-F238E27FC236}">
                <a16:creationId xmlns:a16="http://schemas.microsoft.com/office/drawing/2014/main" id="{93566240-2A6B-4A83-891A-1103B6335A0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4" name="Rectangle 3">
            <a:extLst>
              <a:ext uri="{FF2B5EF4-FFF2-40B4-BE49-F238E27FC236}">
                <a16:creationId xmlns:a16="http://schemas.microsoft.com/office/drawing/2014/main" id="{9A70BBFD-7DBF-4ACD-9E6E-F4F577E70BB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d-ID" altLang="id-I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spect="1" noChangeArrowheads="1" noTextEdit="1"/>
          </p:cNvSpPr>
          <p:nvPr>
            <p:ph type="sldImg"/>
          </p:nvPr>
        </p:nvSpPr>
        <p:spPr>
          <a:xfrm>
            <a:off x="120650" y="744538"/>
            <a:ext cx="6629400" cy="3729037"/>
          </a:xfrm>
          <a:ln/>
        </p:spPr>
      </p:sp>
      <p:sp>
        <p:nvSpPr>
          <p:cNvPr id="11267" name="Rectangle 3"/>
          <p:cNvSpPr>
            <a:spLocks noGrp="1" noChangeArrowheads="1"/>
          </p:cNvSpPr>
          <p:nvPr>
            <p:ph type="body" idx="1"/>
          </p:nvPr>
        </p:nvSpPr>
        <p:spPr>
          <a:xfrm>
            <a:off x="686596" y="4726100"/>
            <a:ext cx="5484810" cy="447461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8503" tIns="39250" rIns="78503" bIns="39250"/>
          <a:lstStyle/>
          <a:p>
            <a:endParaRPr lang="en-GB" alt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d-ID"/>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p:cNvSpPr>
            <a:spLocks noGrp="1"/>
          </p:cNvSpPr>
          <p:nvPr>
            <p:ph type="dt" sz="half" idx="10"/>
          </p:nvPr>
        </p:nvSpPr>
        <p:spPr/>
        <p:txBody>
          <a:bodyPr/>
          <a:lstStyle/>
          <a:p>
            <a:fld id="{28C19C91-CA43-4B96-A77F-C06FECF96E2D}" type="datetimeFigureOut">
              <a:rPr lang="id-ID" smtClean="0"/>
              <a:t>25/01/2019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4CF107B-7ED1-4AE6-AA33-1465EB4095DF}" type="slidenum">
              <a:rPr lang="id-ID" smtClean="0"/>
              <a:t>‹#›</a:t>
            </a:fld>
            <a:endParaRPr lang="id-ID"/>
          </a:p>
        </p:txBody>
      </p:sp>
    </p:spTree>
    <p:extLst>
      <p:ext uri="{BB962C8B-B14F-4D97-AF65-F5344CB8AC3E}">
        <p14:creationId xmlns:p14="http://schemas.microsoft.com/office/powerpoint/2010/main" val="3261223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28C19C91-CA43-4B96-A77F-C06FECF96E2D}" type="datetimeFigureOut">
              <a:rPr lang="id-ID" smtClean="0"/>
              <a:t>25/01/2019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4CF107B-7ED1-4AE6-AA33-1465EB4095DF}" type="slidenum">
              <a:rPr lang="id-ID" smtClean="0"/>
              <a:t>‹#›</a:t>
            </a:fld>
            <a:endParaRPr lang="id-ID"/>
          </a:p>
        </p:txBody>
      </p:sp>
    </p:spTree>
    <p:extLst>
      <p:ext uri="{BB962C8B-B14F-4D97-AF65-F5344CB8AC3E}">
        <p14:creationId xmlns:p14="http://schemas.microsoft.com/office/powerpoint/2010/main" val="1431291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d-ID"/>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C19C91-CA43-4B96-A77F-C06FECF96E2D}" type="datetimeFigureOut">
              <a:rPr lang="id-ID" smtClean="0"/>
              <a:t>25/01/2019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4CF107B-7ED1-4AE6-AA33-1465EB4095DF}" type="slidenum">
              <a:rPr lang="id-ID" smtClean="0"/>
              <a:t>‹#›</a:t>
            </a:fld>
            <a:endParaRPr lang="id-ID"/>
          </a:p>
        </p:txBody>
      </p:sp>
    </p:spTree>
    <p:extLst>
      <p:ext uri="{BB962C8B-B14F-4D97-AF65-F5344CB8AC3E}">
        <p14:creationId xmlns:p14="http://schemas.microsoft.com/office/powerpoint/2010/main" val="2866693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p:cNvSpPr>
            <a:spLocks noGrp="1"/>
          </p:cNvSpPr>
          <p:nvPr>
            <p:ph type="dt" sz="half" idx="10"/>
          </p:nvPr>
        </p:nvSpPr>
        <p:spPr/>
        <p:txBody>
          <a:bodyPr/>
          <a:lstStyle/>
          <a:p>
            <a:fld id="{28C19C91-CA43-4B96-A77F-C06FECF96E2D}" type="datetimeFigureOut">
              <a:rPr lang="id-ID" smtClean="0"/>
              <a:t>25/01/2019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34CF107B-7ED1-4AE6-AA33-1465EB4095DF}" type="slidenum">
              <a:rPr lang="id-ID" smtClean="0"/>
              <a:t>‹#›</a:t>
            </a:fld>
            <a:endParaRPr lang="id-ID"/>
          </a:p>
        </p:txBody>
      </p:sp>
    </p:spTree>
    <p:extLst>
      <p:ext uri="{BB962C8B-B14F-4D97-AF65-F5344CB8AC3E}">
        <p14:creationId xmlns:p14="http://schemas.microsoft.com/office/powerpoint/2010/main" val="1612454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id-ID"/>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p:cNvSpPr>
            <a:spLocks noGrp="1"/>
          </p:cNvSpPr>
          <p:nvPr>
            <p:ph type="dt" sz="half" idx="10"/>
          </p:nvPr>
        </p:nvSpPr>
        <p:spPr/>
        <p:txBody>
          <a:bodyPr/>
          <a:lstStyle/>
          <a:p>
            <a:fld id="{28C19C91-CA43-4B96-A77F-C06FECF96E2D}" type="datetimeFigureOut">
              <a:rPr lang="id-ID" smtClean="0"/>
              <a:t>25/01/2019</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34CF107B-7ED1-4AE6-AA33-1465EB4095DF}" type="slidenum">
              <a:rPr lang="id-ID" smtClean="0"/>
              <a:t>‹#›</a:t>
            </a:fld>
            <a:endParaRPr lang="id-ID"/>
          </a:p>
        </p:txBody>
      </p:sp>
    </p:spTree>
    <p:extLst>
      <p:ext uri="{BB962C8B-B14F-4D97-AF65-F5344CB8AC3E}">
        <p14:creationId xmlns:p14="http://schemas.microsoft.com/office/powerpoint/2010/main" val="1638079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Date Placeholder 2"/>
          <p:cNvSpPr>
            <a:spLocks noGrp="1"/>
          </p:cNvSpPr>
          <p:nvPr>
            <p:ph type="dt" sz="half" idx="10"/>
          </p:nvPr>
        </p:nvSpPr>
        <p:spPr/>
        <p:txBody>
          <a:bodyPr/>
          <a:lstStyle/>
          <a:p>
            <a:fld id="{28C19C91-CA43-4B96-A77F-C06FECF96E2D}" type="datetimeFigureOut">
              <a:rPr lang="id-ID" smtClean="0"/>
              <a:t>25/01/2019</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34CF107B-7ED1-4AE6-AA33-1465EB4095DF}" type="slidenum">
              <a:rPr lang="id-ID" smtClean="0"/>
              <a:t>‹#›</a:t>
            </a:fld>
            <a:endParaRPr lang="id-ID"/>
          </a:p>
        </p:txBody>
      </p:sp>
    </p:spTree>
    <p:extLst>
      <p:ext uri="{BB962C8B-B14F-4D97-AF65-F5344CB8AC3E}">
        <p14:creationId xmlns:p14="http://schemas.microsoft.com/office/powerpoint/2010/main" val="2199915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C19C91-CA43-4B96-A77F-C06FECF96E2D}" type="datetimeFigureOut">
              <a:rPr lang="id-ID" smtClean="0"/>
              <a:t>25/01/2019</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34CF107B-7ED1-4AE6-AA33-1465EB4095DF}" type="slidenum">
              <a:rPr lang="id-ID" smtClean="0"/>
              <a:t>‹#›</a:t>
            </a:fld>
            <a:endParaRPr lang="id-ID"/>
          </a:p>
        </p:txBody>
      </p:sp>
    </p:spTree>
    <p:extLst>
      <p:ext uri="{BB962C8B-B14F-4D97-AF65-F5344CB8AC3E}">
        <p14:creationId xmlns:p14="http://schemas.microsoft.com/office/powerpoint/2010/main" val="527441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C19C91-CA43-4B96-A77F-C06FECF96E2D}" type="datetimeFigureOut">
              <a:rPr lang="id-ID" smtClean="0"/>
              <a:t>25/01/2019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34CF107B-7ED1-4AE6-AA33-1465EB4095DF}" type="slidenum">
              <a:rPr lang="id-ID" smtClean="0"/>
              <a:t>‹#›</a:t>
            </a:fld>
            <a:endParaRPr lang="id-ID"/>
          </a:p>
        </p:txBody>
      </p:sp>
    </p:spTree>
    <p:extLst>
      <p:ext uri="{BB962C8B-B14F-4D97-AF65-F5344CB8AC3E}">
        <p14:creationId xmlns:p14="http://schemas.microsoft.com/office/powerpoint/2010/main" val="222236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C19C91-CA43-4B96-A77F-C06FECF96E2D}" type="datetimeFigureOut">
              <a:rPr lang="id-ID" smtClean="0"/>
              <a:t>25/01/2019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34CF107B-7ED1-4AE6-AA33-1465EB4095DF}" type="slidenum">
              <a:rPr lang="id-ID" smtClean="0"/>
              <a:t>‹#›</a:t>
            </a:fld>
            <a:endParaRPr lang="id-ID"/>
          </a:p>
        </p:txBody>
      </p:sp>
    </p:spTree>
    <p:extLst>
      <p:ext uri="{BB962C8B-B14F-4D97-AF65-F5344CB8AC3E}">
        <p14:creationId xmlns:p14="http://schemas.microsoft.com/office/powerpoint/2010/main" val="4073845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28C19C91-CA43-4B96-A77F-C06FECF96E2D}" type="datetimeFigureOut">
              <a:rPr lang="id-ID" smtClean="0"/>
              <a:t>25/01/2019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4CF107B-7ED1-4AE6-AA33-1465EB4095DF}" type="slidenum">
              <a:rPr lang="id-ID" smtClean="0"/>
              <a:t>‹#›</a:t>
            </a:fld>
            <a:endParaRPr lang="id-ID"/>
          </a:p>
        </p:txBody>
      </p:sp>
    </p:spTree>
    <p:extLst>
      <p:ext uri="{BB962C8B-B14F-4D97-AF65-F5344CB8AC3E}">
        <p14:creationId xmlns:p14="http://schemas.microsoft.com/office/powerpoint/2010/main" val="2904949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28C19C91-CA43-4B96-A77F-C06FECF96E2D}" type="datetimeFigureOut">
              <a:rPr lang="id-ID" smtClean="0"/>
              <a:t>25/01/2019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4CF107B-7ED1-4AE6-AA33-1465EB4095DF}" type="slidenum">
              <a:rPr lang="id-ID" smtClean="0"/>
              <a:t>‹#›</a:t>
            </a:fld>
            <a:endParaRPr lang="id-ID"/>
          </a:p>
        </p:txBody>
      </p:sp>
    </p:spTree>
    <p:extLst>
      <p:ext uri="{BB962C8B-B14F-4D97-AF65-F5344CB8AC3E}">
        <p14:creationId xmlns:p14="http://schemas.microsoft.com/office/powerpoint/2010/main" val="24167032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80572" y="260450"/>
            <a:ext cx="10450285" cy="1068586"/>
          </a:xfrm>
        </p:spPr>
        <p:txBody>
          <a:bodyPr/>
          <a:lstStyle/>
          <a:p>
            <a:r>
              <a:rPr lang="en-US"/>
              <a:t>Click to edit Master title style</a:t>
            </a:r>
          </a:p>
        </p:txBody>
      </p:sp>
      <p:sp>
        <p:nvSpPr>
          <p:cNvPr id="3" name="Table Placeholder 2"/>
          <p:cNvSpPr>
            <a:spLocks noGrp="1"/>
          </p:cNvSpPr>
          <p:nvPr>
            <p:ph type="tbl" idx="1"/>
          </p:nvPr>
        </p:nvSpPr>
        <p:spPr>
          <a:xfrm>
            <a:off x="580572" y="1500189"/>
            <a:ext cx="10450285" cy="4247555"/>
          </a:xfrm>
        </p:spPr>
        <p:txBody>
          <a:bodyPr lIns="86493" tIns="43247" rIns="86493" bIns="43247" rtlCol="0">
            <a:normAutofit/>
          </a:bodyPr>
          <a:lstStyle/>
          <a:p>
            <a:pPr lvl="0"/>
            <a:endParaRPr lang="en-US" noProof="0"/>
          </a:p>
        </p:txBody>
      </p:sp>
      <p:sp>
        <p:nvSpPr>
          <p:cNvPr id="4" name="Date Placeholder 3"/>
          <p:cNvSpPr>
            <a:spLocks noGrp="1"/>
          </p:cNvSpPr>
          <p:nvPr>
            <p:ph type="dt" sz="half" idx="10"/>
          </p:nvPr>
        </p:nvSpPr>
        <p:spPr>
          <a:ln/>
        </p:spPr>
        <p:txBody>
          <a:bodyPr/>
          <a:lstStyle>
            <a:lvl1pPr>
              <a:defRPr/>
            </a:lvl1pPr>
          </a:lstStyle>
          <a:p>
            <a:pPr>
              <a:defRPr/>
            </a:pPr>
            <a:fld id="{CD13C8BB-CF87-41A5-80C5-3F4C0EE53C88}" type="datetime1">
              <a:rPr lang="en-US"/>
              <a:pPr>
                <a:defRPr/>
              </a:pPr>
              <a:t>1/25/2019</a:t>
            </a:fld>
            <a:endParaRPr lang="en-US"/>
          </a:p>
        </p:txBody>
      </p:sp>
      <p:sp>
        <p:nvSpPr>
          <p:cNvPr id="5" name="Footer Placeholder 4"/>
          <p:cNvSpPr>
            <a:spLocks noGrp="1"/>
          </p:cNvSpPr>
          <p:nvPr>
            <p:ph type="ftr" sz="quarter" idx="11"/>
          </p:nvPr>
        </p:nvSpPr>
        <p:spPr>
          <a:ln/>
        </p:spPr>
        <p:txBody>
          <a:bodyPr/>
          <a:lstStyle>
            <a:lvl1pPr>
              <a:defRPr/>
            </a:lvl1pPr>
          </a:lstStyle>
          <a:p>
            <a:pPr>
              <a:defRPr/>
            </a:pPr>
            <a:endParaRPr lang="en-US"/>
          </a:p>
        </p:txBody>
      </p:sp>
      <p:sp>
        <p:nvSpPr>
          <p:cNvPr id="6" name="Slide Number Placeholder 5"/>
          <p:cNvSpPr>
            <a:spLocks noGrp="1"/>
          </p:cNvSpPr>
          <p:nvPr>
            <p:ph type="sldNum" sz="quarter" idx="12"/>
          </p:nvPr>
        </p:nvSpPr>
        <p:spPr>
          <a:ln/>
        </p:spPr>
        <p:txBody>
          <a:bodyPr/>
          <a:lstStyle>
            <a:lvl1pPr>
              <a:defRPr/>
            </a:lvl1pPr>
          </a:lstStyle>
          <a:p>
            <a:pPr>
              <a:defRPr/>
            </a:pPr>
            <a:fld id="{650649AB-60CE-491F-A02C-B170925C1D92}" type="slidenum">
              <a:rPr lang="en-US"/>
              <a:pPr>
                <a:defRPr/>
              </a:pPr>
              <a:t>‹#›</a:t>
            </a:fld>
            <a:endParaRPr lang="en-US"/>
          </a:p>
        </p:txBody>
      </p:sp>
    </p:spTree>
    <p:extLst>
      <p:ext uri="{BB962C8B-B14F-4D97-AF65-F5344CB8AC3E}">
        <p14:creationId xmlns:p14="http://schemas.microsoft.com/office/powerpoint/2010/main" val="1279273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C19C91-CA43-4B96-A77F-C06FECF96E2D}" type="datetimeFigureOut">
              <a:rPr lang="id-ID" smtClean="0"/>
              <a:t>25/01/2019</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CF107B-7ED1-4AE6-AA33-1465EB4095DF}" type="slidenum">
              <a:rPr lang="id-ID" smtClean="0"/>
              <a:t>‹#›</a:t>
            </a:fld>
            <a:endParaRPr lang="id-ID"/>
          </a:p>
        </p:txBody>
      </p:sp>
    </p:spTree>
    <p:extLst>
      <p:ext uri="{BB962C8B-B14F-4D97-AF65-F5344CB8AC3E}">
        <p14:creationId xmlns:p14="http://schemas.microsoft.com/office/powerpoint/2010/main" val="25632821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mailto:hardiwinoto@unimus.ac.id"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8F8F525-8AF4-4774-8366-FD92053DDA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6712" y="0"/>
            <a:ext cx="10278575" cy="6858000"/>
          </a:xfrm>
          <a:prstGeom prst="rect">
            <a:avLst/>
          </a:prstGeom>
        </p:spPr>
      </p:pic>
      <p:sp>
        <p:nvSpPr>
          <p:cNvPr id="6" name="Title 1">
            <a:extLst>
              <a:ext uri="{FF2B5EF4-FFF2-40B4-BE49-F238E27FC236}">
                <a16:creationId xmlns:a16="http://schemas.microsoft.com/office/drawing/2014/main" id="{66F8227E-A3A0-446C-8AC9-0905548F6DAD}"/>
              </a:ext>
            </a:extLst>
          </p:cNvPr>
          <p:cNvSpPr>
            <a:spLocks noGrp="1"/>
          </p:cNvSpPr>
          <p:nvPr>
            <p:ph type="title"/>
          </p:nvPr>
        </p:nvSpPr>
        <p:spPr>
          <a:xfrm>
            <a:off x="0" y="0"/>
            <a:ext cx="12192000" cy="6858000"/>
          </a:xfrm>
          <a:noFill/>
        </p:spPr>
        <p:txBody>
          <a:bodyPr>
            <a:normAutofit/>
          </a:bodyPr>
          <a:lstStyle/>
          <a:p>
            <a:pPr algn="ctr"/>
            <a:r>
              <a:rPr lang="id-ID" sz="6000" b="1" dirty="0">
                <a:solidFill>
                  <a:schemeClr val="bg1"/>
                </a:solidFill>
              </a:rPr>
              <a:t>Peluang dan Tantangan </a:t>
            </a:r>
            <a:br>
              <a:rPr lang="id-ID" sz="6000" b="1" dirty="0">
                <a:solidFill>
                  <a:schemeClr val="bg1"/>
                </a:solidFill>
              </a:rPr>
            </a:br>
            <a:r>
              <a:rPr lang="id-ID" sz="6000" b="1" dirty="0">
                <a:solidFill>
                  <a:schemeClr val="bg1"/>
                </a:solidFill>
              </a:rPr>
              <a:t>Ekonomi Jawa Tengah</a:t>
            </a:r>
            <a:br>
              <a:rPr lang="id-ID" sz="6000" b="1" dirty="0">
                <a:solidFill>
                  <a:schemeClr val="bg1"/>
                </a:solidFill>
              </a:rPr>
            </a:br>
            <a:br>
              <a:rPr lang="id-ID" b="1" dirty="0">
                <a:solidFill>
                  <a:schemeClr val="bg1"/>
                </a:solidFill>
              </a:rPr>
            </a:br>
            <a:br>
              <a:rPr lang="id-ID" b="1" dirty="0">
                <a:solidFill>
                  <a:schemeClr val="bg1"/>
                </a:solidFill>
              </a:rPr>
            </a:br>
            <a:r>
              <a:rPr lang="id-ID" b="1" dirty="0">
                <a:solidFill>
                  <a:schemeClr val="bg1"/>
                </a:solidFill>
              </a:rPr>
              <a:t>Dr. Hardiwinoto, SE., M.Si.</a:t>
            </a:r>
          </a:p>
        </p:txBody>
      </p:sp>
    </p:spTree>
    <p:extLst>
      <p:ext uri="{BB962C8B-B14F-4D97-AF65-F5344CB8AC3E}">
        <p14:creationId xmlns:p14="http://schemas.microsoft.com/office/powerpoint/2010/main" val="2397537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ACBAA619-7461-4945-BBBC-84754B90E12C}"/>
              </a:ext>
            </a:extLst>
          </p:cNvPr>
          <p:cNvSpPr>
            <a:spLocks noGrp="1" noChangeArrowheads="1"/>
          </p:cNvSpPr>
          <p:nvPr>
            <p:ph type="title"/>
          </p:nvPr>
        </p:nvSpPr>
        <p:spPr>
          <a:xfrm>
            <a:off x="1676400" y="2286000"/>
            <a:ext cx="8763000" cy="4495800"/>
          </a:xfrm>
          <a:solidFill>
            <a:schemeClr val="accent2">
              <a:lumMod val="20000"/>
              <a:lumOff val="80000"/>
            </a:schemeClr>
          </a:solidFill>
        </p:spPr>
        <p:txBody>
          <a:bodyPr rtlCol="0">
            <a:normAutofit/>
          </a:bodyPr>
          <a:lstStyle/>
          <a:p>
            <a:pPr algn="ctr">
              <a:defRPr/>
            </a:pPr>
            <a:r>
              <a:rPr lang="id-ID" b="1" dirty="0"/>
              <a:t>Data Diri</a:t>
            </a:r>
            <a:br>
              <a:rPr lang="id-ID" b="1" dirty="0"/>
            </a:br>
            <a:br>
              <a:rPr lang="id-ID" sz="1800" b="1" dirty="0"/>
            </a:br>
            <a:r>
              <a:rPr lang="id-ID" sz="2400" b="1" dirty="0"/>
              <a:t>Dekan FE Universitas Muhammadiyah Semarang</a:t>
            </a:r>
            <a:br>
              <a:rPr lang="id-ID" sz="2400" b="1" dirty="0"/>
            </a:br>
            <a:r>
              <a:rPr lang="id-ID" sz="2400" b="1" dirty="0"/>
              <a:t>Anggota</a:t>
            </a:r>
            <a:r>
              <a:rPr lang="en-US" sz="2400" b="1" dirty="0"/>
              <a:t> </a:t>
            </a:r>
            <a:r>
              <a:rPr lang="id-ID" sz="2400" b="1" dirty="0"/>
              <a:t>Majlis Tabligh</a:t>
            </a:r>
            <a:r>
              <a:rPr lang="en-US" sz="2400" b="1" dirty="0"/>
              <a:t> </a:t>
            </a:r>
            <a:r>
              <a:rPr lang="id-ID" sz="2400" b="1" dirty="0"/>
              <a:t>dan Dakwah Khusus P W M Jawa Tengah </a:t>
            </a:r>
            <a:br>
              <a:rPr lang="id-ID" sz="2400" b="1" dirty="0"/>
            </a:br>
            <a:r>
              <a:rPr lang="id-ID" sz="2400" b="1" dirty="0"/>
              <a:t>Pendiri dan Pengurus Masyarakat Ekonomi Syariah</a:t>
            </a:r>
            <a:br>
              <a:rPr lang="id-ID" sz="2400" b="1" dirty="0"/>
            </a:br>
            <a:r>
              <a:rPr lang="id-ID" sz="2400" b="1" dirty="0"/>
              <a:t>Pengurus Ikatan Cendekiawan Muslim Indonesia Jawa Tengah</a:t>
            </a:r>
            <a:br>
              <a:rPr lang="id-ID" sz="2400" b="1" dirty="0"/>
            </a:br>
            <a:r>
              <a:rPr lang="id-ID" sz="2400" b="1" dirty="0"/>
              <a:t>Pengurus Ikatan Sarjana Ekonomi Indonesia Cabang Semarang</a:t>
            </a:r>
            <a:br>
              <a:rPr lang="id-ID" sz="2400" b="1" dirty="0"/>
            </a:br>
            <a:r>
              <a:rPr lang="id-ID" sz="2400" b="1" dirty="0"/>
              <a:t>Pengurus Pusat Informasi dan Kajian Ekonomi Syariah Jawa Tengah</a:t>
            </a:r>
            <a:br>
              <a:rPr lang="id-ID" sz="2400" b="1" dirty="0"/>
            </a:br>
            <a:r>
              <a:rPr lang="id-ID" sz="2400" b="1" dirty="0"/>
              <a:t>Email: </a:t>
            </a:r>
            <a:r>
              <a:rPr lang="id-ID" sz="2400" b="1" dirty="0">
                <a:hlinkClick r:id="rId3"/>
              </a:rPr>
              <a:t>hardiwinoto@unimus.ac.id</a:t>
            </a:r>
            <a:r>
              <a:rPr lang="id-ID" sz="2400" b="1" dirty="0"/>
              <a:t>  </a:t>
            </a:r>
            <a:br>
              <a:rPr lang="id-ID" sz="2400" b="1" dirty="0"/>
            </a:br>
            <a:r>
              <a:rPr lang="id-ID" sz="2400" b="1" dirty="0"/>
              <a:t>Web: hardiwinoto.com  </a:t>
            </a:r>
            <a:br>
              <a:rPr lang="id-ID" sz="2400" b="1" dirty="0"/>
            </a:br>
            <a:r>
              <a:rPr lang="id-ID" sz="2400" b="1" dirty="0"/>
              <a:t>HP: 088215117718  Tlp. 024 76601346</a:t>
            </a:r>
            <a:br>
              <a:rPr lang="id-ID" sz="2400" b="1" dirty="0"/>
            </a:br>
            <a:r>
              <a:rPr lang="id-ID" sz="2400" b="1" dirty="0"/>
              <a:t>Alamat: Jl. Pucang Adi IX / No. 10, Pucang Gading, Mranggen, Demak</a:t>
            </a:r>
            <a:r>
              <a:rPr lang="id-ID" sz="2400" dirty="0"/>
              <a:t>.</a:t>
            </a:r>
            <a:endParaRPr lang="en-US" sz="2400" dirty="0"/>
          </a:p>
        </p:txBody>
      </p:sp>
      <p:pic>
        <p:nvPicPr>
          <p:cNvPr id="4099" name="Picture 4" descr="foto hardi 002">
            <a:extLst>
              <a:ext uri="{FF2B5EF4-FFF2-40B4-BE49-F238E27FC236}">
                <a16:creationId xmlns:a16="http://schemas.microsoft.com/office/drawing/2014/main" id="{90C7A8BE-2263-4F55-B525-BC54CBC439FC}"/>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4440238" y="44450"/>
            <a:ext cx="2819400" cy="2209800"/>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4035F0-04A8-4478-AEE8-6654493ED614}"/>
              </a:ext>
            </a:extLst>
          </p:cNvPr>
          <p:cNvPicPr>
            <a:picLocks noChangeAspect="1"/>
          </p:cNvPicPr>
          <p:nvPr/>
        </p:nvPicPr>
        <p:blipFill>
          <a:blip r:embed="rId2"/>
          <a:stretch>
            <a:fillRect/>
          </a:stretch>
        </p:blipFill>
        <p:spPr>
          <a:xfrm>
            <a:off x="125075" y="126609"/>
            <a:ext cx="11888734" cy="6597747"/>
          </a:xfrm>
          <a:prstGeom prst="rect">
            <a:avLst/>
          </a:prstGeom>
        </p:spPr>
      </p:pic>
    </p:spTree>
    <p:extLst>
      <p:ext uri="{BB962C8B-B14F-4D97-AF65-F5344CB8AC3E}">
        <p14:creationId xmlns:p14="http://schemas.microsoft.com/office/powerpoint/2010/main" val="2616118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A85C87-A8CA-43D1-85A2-CC3CCE2177E6}"/>
              </a:ext>
            </a:extLst>
          </p:cNvPr>
          <p:cNvPicPr>
            <a:picLocks noChangeAspect="1"/>
          </p:cNvPicPr>
          <p:nvPr/>
        </p:nvPicPr>
        <p:blipFill>
          <a:blip r:embed="rId2"/>
          <a:stretch>
            <a:fillRect/>
          </a:stretch>
        </p:blipFill>
        <p:spPr>
          <a:xfrm>
            <a:off x="168811" y="0"/>
            <a:ext cx="11830931" cy="6857999"/>
          </a:xfrm>
          <a:prstGeom prst="rect">
            <a:avLst/>
          </a:prstGeom>
        </p:spPr>
      </p:pic>
    </p:spTree>
    <p:extLst>
      <p:ext uri="{BB962C8B-B14F-4D97-AF65-F5344CB8AC3E}">
        <p14:creationId xmlns:p14="http://schemas.microsoft.com/office/powerpoint/2010/main" val="3227653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346DC-4ACC-4E23-A171-56696E85010F}"/>
              </a:ext>
            </a:extLst>
          </p:cNvPr>
          <p:cNvSpPr>
            <a:spLocks noGrp="1"/>
          </p:cNvSpPr>
          <p:nvPr>
            <p:ph type="title"/>
          </p:nvPr>
        </p:nvSpPr>
        <p:spPr>
          <a:solidFill>
            <a:schemeClr val="accent4">
              <a:lumMod val="20000"/>
              <a:lumOff val="80000"/>
            </a:schemeClr>
          </a:solidFill>
        </p:spPr>
        <p:txBody>
          <a:bodyPr>
            <a:normAutofit fontScale="90000"/>
          </a:bodyPr>
          <a:lstStyle/>
          <a:p>
            <a:pPr algn="ctr"/>
            <a:r>
              <a:rPr lang="id-ID" dirty="0">
                <a:latin typeface="Times New Roman" panose="02020603050405020304" pitchFamily="18" charset="0"/>
                <a:ea typeface="Calibri" panose="020F0502020204030204" pitchFamily="34" charset="0"/>
                <a:cs typeface="Arial" panose="020B0604020202020204" pitchFamily="34" charset="0"/>
              </a:rPr>
              <a:t>Rasio Pendapatan Asli Daerah (PAD) Terhadap Pendapatan Daerah</a:t>
            </a:r>
            <a:endParaRPr lang="id-ID" dirty="0"/>
          </a:p>
        </p:txBody>
      </p:sp>
      <p:pic>
        <p:nvPicPr>
          <p:cNvPr id="4" name="Picture 3">
            <a:extLst>
              <a:ext uri="{FF2B5EF4-FFF2-40B4-BE49-F238E27FC236}">
                <a16:creationId xmlns:a16="http://schemas.microsoft.com/office/drawing/2014/main" id="{670188B4-54A8-4562-A6DF-2D8FC058E026}"/>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84627" y="3429000"/>
            <a:ext cx="6686843" cy="3168550"/>
          </a:xfrm>
          <a:prstGeom prst="rect">
            <a:avLst/>
          </a:prstGeom>
          <a:noFill/>
          <a:ln>
            <a:noFill/>
          </a:ln>
        </p:spPr>
      </p:pic>
      <p:sp>
        <p:nvSpPr>
          <p:cNvPr id="5" name="Rectangle 4">
            <a:extLst>
              <a:ext uri="{FF2B5EF4-FFF2-40B4-BE49-F238E27FC236}">
                <a16:creationId xmlns:a16="http://schemas.microsoft.com/office/drawing/2014/main" id="{F9521E0D-4236-41C3-AFEC-3E69C6DC0FC7}"/>
              </a:ext>
            </a:extLst>
          </p:cNvPr>
          <p:cNvSpPr/>
          <p:nvPr/>
        </p:nvSpPr>
        <p:spPr>
          <a:xfrm>
            <a:off x="684628" y="1593224"/>
            <a:ext cx="6096000" cy="1346331"/>
          </a:xfrm>
          <a:prstGeom prst="rect">
            <a:avLst/>
          </a:prstGeom>
        </p:spPr>
        <p:txBody>
          <a:bodyPr>
            <a:spAutoFit/>
          </a:bodyPr>
          <a:lstStyle/>
          <a:p>
            <a:pPr>
              <a:lnSpc>
                <a:spcPct val="115000"/>
              </a:lnSpc>
              <a:spcAft>
                <a:spcPts val="0"/>
              </a:spcAft>
            </a:pPr>
            <a:r>
              <a:rPr lang="id-ID" dirty="0">
                <a:latin typeface="Times New Roman" panose="02020603050405020304" pitchFamily="18" charset="0"/>
                <a:ea typeface="Calibri" panose="020F0502020204030204" pitchFamily="34" charset="0"/>
                <a:cs typeface="Arial" panose="020B0604020202020204" pitchFamily="34" charset="0"/>
              </a:rPr>
              <a:t>Tahun 2014 		65,42% dari Rp 15,52 triliun.  </a:t>
            </a:r>
            <a:endParaRPr lang="id-ID" sz="1600" dirty="0">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0"/>
              </a:spcAft>
            </a:pPr>
            <a:r>
              <a:rPr lang="id-ID" dirty="0">
                <a:latin typeface="Times New Roman" panose="02020603050405020304" pitchFamily="18" charset="0"/>
                <a:ea typeface="Calibri" panose="020F0502020204030204" pitchFamily="34" charset="0"/>
                <a:cs typeface="Arial" panose="020B0604020202020204" pitchFamily="34" charset="0"/>
              </a:rPr>
              <a:t>Tahun 2015 		64,80% dari Rp 16,82 triliun. </a:t>
            </a:r>
            <a:endParaRPr lang="id-ID" sz="1600" dirty="0">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0"/>
              </a:spcAft>
            </a:pPr>
            <a:r>
              <a:rPr lang="id-ID" dirty="0">
                <a:latin typeface="Times New Roman" panose="02020603050405020304" pitchFamily="18" charset="0"/>
                <a:ea typeface="Calibri" panose="020F0502020204030204" pitchFamily="34" charset="0"/>
                <a:cs typeface="Arial" panose="020B0604020202020204" pitchFamily="34" charset="0"/>
              </a:rPr>
              <a:t>Tahun 2016 		58,79% dari Rp 19,63 triliun.</a:t>
            </a:r>
            <a:endParaRPr lang="id-ID" sz="1600" dirty="0">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0"/>
              </a:spcAft>
            </a:pPr>
            <a:r>
              <a:rPr lang="id-ID" dirty="0">
                <a:latin typeface="Times New Roman" panose="02020603050405020304" pitchFamily="18" charset="0"/>
                <a:ea typeface="Calibri" panose="020F0502020204030204" pitchFamily="34" charset="0"/>
                <a:cs typeface="Arial" panose="020B0604020202020204" pitchFamily="34" charset="0"/>
              </a:rPr>
              <a:t>Tahun 2017 		50,90% dari Rp 23,47 triliun.</a:t>
            </a:r>
            <a:endParaRPr lang="id-ID"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34418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972D138-B327-41A8-BBDB-17EA8D74E21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03385" y="298938"/>
            <a:ext cx="10592972" cy="6260123"/>
          </a:xfrm>
          <a:prstGeom prst="rect">
            <a:avLst/>
          </a:prstGeom>
          <a:noFill/>
          <a:ln>
            <a:noFill/>
          </a:ln>
        </p:spPr>
      </p:pic>
    </p:spTree>
    <p:extLst>
      <p:ext uri="{BB962C8B-B14F-4D97-AF65-F5344CB8AC3E}">
        <p14:creationId xmlns:p14="http://schemas.microsoft.com/office/powerpoint/2010/main" val="3332891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3EE62AE-67EC-48F8-9A6F-75B32EAC5470}"/>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914397" y="228600"/>
            <a:ext cx="10578905" cy="6400799"/>
          </a:xfrm>
          <a:prstGeom prst="rect">
            <a:avLst/>
          </a:prstGeom>
          <a:noFill/>
          <a:ln>
            <a:noFill/>
          </a:ln>
        </p:spPr>
      </p:pic>
    </p:spTree>
    <p:extLst>
      <p:ext uri="{BB962C8B-B14F-4D97-AF65-F5344CB8AC3E}">
        <p14:creationId xmlns:p14="http://schemas.microsoft.com/office/powerpoint/2010/main" val="4008624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A8609-4A77-4F52-890E-44837C87F137}"/>
              </a:ext>
            </a:extLst>
          </p:cNvPr>
          <p:cNvSpPr>
            <a:spLocks noGrp="1"/>
          </p:cNvSpPr>
          <p:nvPr>
            <p:ph type="title"/>
          </p:nvPr>
        </p:nvSpPr>
        <p:spPr>
          <a:xfrm>
            <a:off x="92766" y="0"/>
            <a:ext cx="12006468" cy="980661"/>
          </a:xfrm>
          <a:solidFill>
            <a:schemeClr val="accent4">
              <a:lumMod val="20000"/>
              <a:lumOff val="80000"/>
            </a:schemeClr>
          </a:solidFill>
        </p:spPr>
        <p:txBody>
          <a:bodyPr/>
          <a:lstStyle/>
          <a:p>
            <a:pPr algn="ctr"/>
            <a:r>
              <a:rPr lang="id-ID" b="1" dirty="0">
                <a:latin typeface="Times New Roman" panose="02020603050405020304" pitchFamily="18" charset="0"/>
                <a:ea typeface="Times New Roman" panose="02020603050405020304" pitchFamily="18" charset="0"/>
                <a:cs typeface="Times New Roman" panose="02020603050405020304" pitchFamily="18" charset="0"/>
              </a:rPr>
              <a:t>PAD Jawa Tengah Sektor Pajak</a:t>
            </a:r>
            <a:endParaRPr lang="id-ID" b="1" dirty="0"/>
          </a:p>
        </p:txBody>
      </p:sp>
      <p:sp>
        <p:nvSpPr>
          <p:cNvPr id="4" name="Rectangle 3">
            <a:extLst>
              <a:ext uri="{FF2B5EF4-FFF2-40B4-BE49-F238E27FC236}">
                <a16:creationId xmlns:a16="http://schemas.microsoft.com/office/drawing/2014/main" id="{917E2503-1C83-4EF6-8BD0-15A264DDACE6}"/>
              </a:ext>
            </a:extLst>
          </p:cNvPr>
          <p:cNvSpPr/>
          <p:nvPr/>
        </p:nvSpPr>
        <p:spPr>
          <a:xfrm>
            <a:off x="55533" y="1099930"/>
            <a:ext cx="12043701" cy="5889817"/>
          </a:xfrm>
          <a:prstGeom prst="rect">
            <a:avLst/>
          </a:prstGeom>
        </p:spPr>
        <p:txBody>
          <a:bodyPr wrap="square">
            <a:spAutoFit/>
          </a:bodyPr>
          <a:lstStyle/>
          <a:p>
            <a:pPr marL="285750" indent="-285750" algn="just">
              <a:lnSpc>
                <a:spcPct val="115000"/>
              </a:lnSpc>
              <a:spcAft>
                <a:spcPts val="0"/>
              </a:spcAft>
              <a:buFont typeface="Wingdings" panose="05000000000000000000" pitchFamily="2" charset="2"/>
              <a:buChar char="v"/>
            </a:pPr>
            <a:r>
              <a:rPr lang="id-ID" sz="3000" dirty="0">
                <a:latin typeface="Times New Roman" panose="02020603050405020304" pitchFamily="18" charset="0"/>
                <a:ea typeface="Times New Roman" panose="02020603050405020304" pitchFamily="18" charset="0"/>
                <a:cs typeface="Times New Roman" panose="02020603050405020304" pitchFamily="18" charset="0"/>
              </a:rPr>
              <a:t>Komponen pajak kendaraan bermotor (PKB) target sebesar 51 persen, realisasi per 7 Agustus 2017 mencapai 58,96 persen. </a:t>
            </a:r>
          </a:p>
          <a:p>
            <a:pPr marL="285750" indent="-285750" algn="just">
              <a:lnSpc>
                <a:spcPct val="115000"/>
              </a:lnSpc>
              <a:spcAft>
                <a:spcPts val="0"/>
              </a:spcAft>
              <a:buFont typeface="Wingdings" panose="05000000000000000000" pitchFamily="2" charset="2"/>
              <a:buChar char="v"/>
            </a:pPr>
            <a:r>
              <a:rPr lang="id-ID" sz="3000" dirty="0">
                <a:latin typeface="Times New Roman" panose="02020603050405020304" pitchFamily="18" charset="0"/>
                <a:ea typeface="Times New Roman" panose="02020603050405020304" pitchFamily="18" charset="0"/>
                <a:cs typeface="Times New Roman" panose="02020603050405020304" pitchFamily="18" charset="0"/>
              </a:rPr>
              <a:t>Komponen pajak bea balik nama kendaraan bermotor (BBNKB), realisasi per 7 Agustus 2017 mencapai 59,54 persen.</a:t>
            </a:r>
            <a:endParaRPr lang="id-ID" sz="3000" dirty="0">
              <a:latin typeface="Times New Roman" panose="02020603050405020304" pitchFamily="18" charset="0"/>
              <a:ea typeface="Times New Roman" panose="02020603050405020304" pitchFamily="18" charset="0"/>
            </a:endParaRPr>
          </a:p>
          <a:p>
            <a:pPr marL="285750" indent="-285750" algn="just">
              <a:lnSpc>
                <a:spcPct val="115000"/>
              </a:lnSpc>
              <a:spcAft>
                <a:spcPts val="0"/>
              </a:spcAft>
              <a:buFont typeface="Wingdings" panose="05000000000000000000" pitchFamily="2" charset="2"/>
              <a:buChar char="v"/>
            </a:pPr>
            <a:r>
              <a:rPr lang="id-ID" sz="3000" dirty="0">
                <a:latin typeface="Times New Roman" panose="02020603050405020304" pitchFamily="18" charset="0"/>
                <a:ea typeface="Times New Roman" panose="02020603050405020304" pitchFamily="18" charset="0"/>
                <a:cs typeface="Times New Roman" panose="02020603050405020304" pitchFamily="18" charset="0"/>
              </a:rPr>
              <a:t>Pajak air permukaan (PAP) ditarget 52 persen, realisasin per 7 Agustus 2017, mencapai 81,48 persen.  </a:t>
            </a:r>
          </a:p>
          <a:p>
            <a:pPr marL="285750" indent="-285750" algn="just">
              <a:lnSpc>
                <a:spcPct val="115000"/>
              </a:lnSpc>
              <a:spcAft>
                <a:spcPts val="0"/>
              </a:spcAft>
              <a:buFont typeface="Wingdings" panose="05000000000000000000" pitchFamily="2" charset="2"/>
              <a:buChar char="v"/>
            </a:pPr>
            <a:r>
              <a:rPr lang="id-ID" sz="3000" dirty="0">
                <a:latin typeface="Times New Roman" panose="02020603050405020304" pitchFamily="18" charset="0"/>
                <a:ea typeface="Times New Roman" panose="02020603050405020304" pitchFamily="18" charset="0"/>
                <a:cs typeface="Times New Roman" panose="02020603050405020304" pitchFamily="18" charset="0"/>
              </a:rPr>
              <a:t>Beberapa UPPD berhasil pada peringkat teratas, yaitu UPPD Kota Magelang, Kabupaten Brebes, Kabupaten Magelang, dan Kabupaten Jepara. </a:t>
            </a:r>
          </a:p>
          <a:p>
            <a:pPr marL="285750" indent="-285750" algn="just">
              <a:lnSpc>
                <a:spcPct val="115000"/>
              </a:lnSpc>
              <a:spcAft>
                <a:spcPts val="0"/>
              </a:spcAft>
              <a:buFont typeface="Wingdings" panose="05000000000000000000" pitchFamily="2" charset="2"/>
              <a:buChar char="v"/>
            </a:pPr>
            <a:r>
              <a:rPr lang="id-ID" sz="3000" dirty="0">
                <a:latin typeface="Times New Roman" panose="02020603050405020304" pitchFamily="18" charset="0"/>
                <a:ea typeface="Times New Roman" panose="02020603050405020304" pitchFamily="18" charset="0"/>
                <a:cs typeface="Times New Roman" panose="02020603050405020304" pitchFamily="18" charset="0"/>
              </a:rPr>
              <a:t>Beberapa UPPD yang terendah, yaitu Kota Pekalongan, Kota Salatiga, Kabupaten Temanggung, dan Kota Semarang II. </a:t>
            </a:r>
            <a:endParaRPr lang="id-ID" sz="3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93716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339" y="0"/>
            <a:ext cx="11905323" cy="720278"/>
          </a:xfrm>
          <a:solidFill>
            <a:schemeClr val="accent4">
              <a:lumMod val="20000"/>
              <a:lumOff val="80000"/>
            </a:schemeClr>
          </a:solidFill>
        </p:spPr>
        <p:txBody>
          <a:bodyPr>
            <a:normAutofit/>
          </a:bodyPr>
          <a:lstStyle/>
          <a:p>
            <a:pPr algn="ctr"/>
            <a:r>
              <a:rPr lang="id-ID" sz="3200" b="1" dirty="0">
                <a:solidFill>
                  <a:schemeClr val="tx1"/>
                </a:solidFill>
                <a:latin typeface="Times New Roman" panose="02020603050405020304" pitchFamily="18" charset="0"/>
                <a:cs typeface="Times New Roman" panose="02020603050405020304" pitchFamily="18" charset="0"/>
              </a:rPr>
              <a:t>Target Dan Realisasi Deviden</a:t>
            </a:r>
          </a:p>
        </p:txBody>
      </p:sp>
      <p:graphicFrame>
        <p:nvGraphicFramePr>
          <p:cNvPr id="6" name="Table Placeholder 5"/>
          <p:cNvGraphicFramePr>
            <a:graphicFrameLocks noGrp="1"/>
          </p:cNvGraphicFramePr>
          <p:nvPr>
            <p:ph type="tbl" idx="1"/>
            <p:extLst>
              <p:ext uri="{D42A27DB-BD31-4B8C-83A1-F6EECF244321}">
                <p14:modId xmlns:p14="http://schemas.microsoft.com/office/powerpoint/2010/main" val="1733061044"/>
              </p:ext>
            </p:extLst>
          </p:nvPr>
        </p:nvGraphicFramePr>
        <p:xfrm>
          <a:off x="143339" y="903466"/>
          <a:ext cx="11905324" cy="5837902"/>
        </p:xfrm>
        <a:graphic>
          <a:graphicData uri="http://schemas.openxmlformats.org/drawingml/2006/table">
            <a:tbl>
              <a:tblPr/>
              <a:tblGrid>
                <a:gridCol w="487920">
                  <a:extLst>
                    <a:ext uri="{9D8B030D-6E8A-4147-A177-3AD203B41FA5}">
                      <a16:colId xmlns:a16="http://schemas.microsoft.com/office/drawing/2014/main" val="20000"/>
                    </a:ext>
                  </a:extLst>
                </a:gridCol>
                <a:gridCol w="1561355">
                  <a:extLst>
                    <a:ext uri="{9D8B030D-6E8A-4147-A177-3AD203B41FA5}">
                      <a16:colId xmlns:a16="http://schemas.microsoft.com/office/drawing/2014/main" val="20001"/>
                    </a:ext>
                  </a:extLst>
                </a:gridCol>
                <a:gridCol w="1503120">
                  <a:extLst>
                    <a:ext uri="{9D8B030D-6E8A-4147-A177-3AD203B41FA5}">
                      <a16:colId xmlns:a16="http://schemas.microsoft.com/office/drawing/2014/main" val="20002"/>
                    </a:ext>
                  </a:extLst>
                </a:gridCol>
                <a:gridCol w="1536171">
                  <a:extLst>
                    <a:ext uri="{9D8B030D-6E8A-4147-A177-3AD203B41FA5}">
                      <a16:colId xmlns:a16="http://schemas.microsoft.com/office/drawing/2014/main" val="20003"/>
                    </a:ext>
                  </a:extLst>
                </a:gridCol>
                <a:gridCol w="1632181">
                  <a:extLst>
                    <a:ext uri="{9D8B030D-6E8A-4147-A177-3AD203B41FA5}">
                      <a16:colId xmlns:a16="http://schemas.microsoft.com/office/drawing/2014/main" val="20004"/>
                    </a:ext>
                  </a:extLst>
                </a:gridCol>
                <a:gridCol w="1671531">
                  <a:extLst>
                    <a:ext uri="{9D8B030D-6E8A-4147-A177-3AD203B41FA5}">
                      <a16:colId xmlns:a16="http://schemas.microsoft.com/office/drawing/2014/main" val="20005"/>
                    </a:ext>
                  </a:extLst>
                </a:gridCol>
                <a:gridCol w="1561355">
                  <a:extLst>
                    <a:ext uri="{9D8B030D-6E8A-4147-A177-3AD203B41FA5}">
                      <a16:colId xmlns:a16="http://schemas.microsoft.com/office/drawing/2014/main" val="20006"/>
                    </a:ext>
                  </a:extLst>
                </a:gridCol>
                <a:gridCol w="683093">
                  <a:extLst>
                    <a:ext uri="{9D8B030D-6E8A-4147-A177-3AD203B41FA5}">
                      <a16:colId xmlns:a16="http://schemas.microsoft.com/office/drawing/2014/main" val="20007"/>
                    </a:ext>
                  </a:extLst>
                </a:gridCol>
                <a:gridCol w="683093">
                  <a:extLst>
                    <a:ext uri="{9D8B030D-6E8A-4147-A177-3AD203B41FA5}">
                      <a16:colId xmlns:a16="http://schemas.microsoft.com/office/drawing/2014/main" val="20008"/>
                    </a:ext>
                  </a:extLst>
                </a:gridCol>
                <a:gridCol w="585505">
                  <a:extLst>
                    <a:ext uri="{9D8B030D-6E8A-4147-A177-3AD203B41FA5}">
                      <a16:colId xmlns:a16="http://schemas.microsoft.com/office/drawing/2014/main" val="20009"/>
                    </a:ext>
                  </a:extLst>
                </a:gridCol>
              </a:tblGrid>
              <a:tr h="370017">
                <a:tc rowSpan="2">
                  <a:txBody>
                    <a:bodyPr/>
                    <a:lstStyle/>
                    <a:p>
                      <a:pPr algn="ctr" rtl="0" fontAlgn="ctr"/>
                      <a:r>
                        <a:rPr lang="id-ID" sz="1200" b="1" i="0" u="none" strike="noStrike" dirty="0">
                          <a:solidFill>
                            <a:srgbClr val="000000"/>
                          </a:solidFill>
                          <a:effectLst/>
                          <a:latin typeface="Tahoma" panose="020B0604030504040204" pitchFamily="34" charset="0"/>
                        </a:rPr>
                        <a:t>NO</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0" fontAlgn="ctr"/>
                      <a:r>
                        <a:rPr lang="id-ID" sz="1200" b="1" i="0" u="none" strike="noStrike">
                          <a:solidFill>
                            <a:srgbClr val="000000"/>
                          </a:solidFill>
                          <a:effectLst/>
                          <a:latin typeface="Tahoma" panose="020B0604030504040204" pitchFamily="34" charset="0"/>
                        </a:rPr>
                        <a:t>BUMD</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rtl="0" fontAlgn="ctr"/>
                      <a:r>
                        <a:rPr lang="id-ID" sz="1200" b="1" i="0" u="none" strike="noStrike">
                          <a:solidFill>
                            <a:srgbClr val="000000"/>
                          </a:solidFill>
                          <a:effectLst/>
                          <a:latin typeface="Tahoma" panose="020B0604030504040204" pitchFamily="34" charset="0"/>
                        </a:rPr>
                        <a:t>DEVIDEN</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rowSpan="2">
                  <a:txBody>
                    <a:bodyPr/>
                    <a:lstStyle/>
                    <a:p>
                      <a:pPr algn="ctr" rtl="0" fontAlgn="ctr"/>
                      <a:r>
                        <a:rPr lang="id-ID" sz="1200" b="1" i="0" u="none" strike="noStrike">
                          <a:solidFill>
                            <a:srgbClr val="000000"/>
                          </a:solidFill>
                          <a:effectLst/>
                          <a:latin typeface="Tahoma" panose="020B0604030504040204" pitchFamily="34" charset="0"/>
                        </a:rPr>
                        <a:t>%</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0" fontAlgn="ctr"/>
                      <a:r>
                        <a:rPr lang="id-ID" sz="1200" b="1" i="0" u="none" strike="noStrike">
                          <a:solidFill>
                            <a:srgbClr val="000000"/>
                          </a:solidFill>
                          <a:effectLst/>
                          <a:latin typeface="Tahoma" panose="020B0604030504040204" pitchFamily="34" charset="0"/>
                        </a:rPr>
                        <a:t>%</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0" fontAlgn="ctr"/>
                      <a:r>
                        <a:rPr lang="id-ID" sz="1200" b="1" i="0" u="none" strike="noStrike">
                          <a:solidFill>
                            <a:srgbClr val="000000"/>
                          </a:solidFill>
                          <a:effectLst/>
                          <a:latin typeface="Tahoma" panose="020B0604030504040204" pitchFamily="34" charset="0"/>
                        </a:rPr>
                        <a:t>%</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110054">
                <a:tc vMerge="1">
                  <a:txBody>
                    <a:bodyPr/>
                    <a:lstStyle/>
                    <a:p>
                      <a:endParaRPr lang="id-ID"/>
                    </a:p>
                  </a:txBody>
                  <a:tcPr/>
                </a:tc>
                <a:tc vMerge="1">
                  <a:txBody>
                    <a:bodyPr/>
                    <a:lstStyle/>
                    <a:p>
                      <a:endParaRPr lang="id-ID"/>
                    </a:p>
                  </a:txBody>
                  <a:tcPr/>
                </a:tc>
                <a:tc>
                  <a:txBody>
                    <a:bodyPr/>
                    <a:lstStyle/>
                    <a:p>
                      <a:pPr algn="ctr" rtl="0" fontAlgn="ctr"/>
                      <a:r>
                        <a:rPr lang="id-ID" sz="1200" b="1" i="0" u="none" strike="noStrike" dirty="0">
                          <a:solidFill>
                            <a:srgbClr val="000000"/>
                          </a:solidFill>
                          <a:effectLst/>
                          <a:latin typeface="Tahoma" panose="020B0604030504040204" pitchFamily="34" charset="0"/>
                        </a:rPr>
                        <a:t>Target Deviden 2017 </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1" i="0" u="none" strike="noStrike" dirty="0">
                          <a:solidFill>
                            <a:srgbClr val="000000"/>
                          </a:solidFill>
                          <a:effectLst/>
                          <a:latin typeface="Tahoma" panose="020B0604030504040204" pitchFamily="34" charset="0"/>
                        </a:rPr>
                        <a:t>Realisasi  Deviden 2017</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1" i="0" u="none" strike="noStrike" dirty="0">
                          <a:solidFill>
                            <a:srgbClr val="000000"/>
                          </a:solidFill>
                          <a:effectLst/>
                          <a:latin typeface="Tahoma" panose="020B0604030504040204" pitchFamily="34" charset="0"/>
                        </a:rPr>
                        <a:t>Target Murni 2018</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1" i="0" u="none" strike="noStrike">
                          <a:solidFill>
                            <a:srgbClr val="000000"/>
                          </a:solidFill>
                          <a:effectLst/>
                          <a:latin typeface="Tahoma" panose="020B0604030504040204" pitchFamily="34" charset="0"/>
                        </a:rPr>
                        <a:t>Target Perubahan 2018</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t-IT" sz="1200" b="1" i="0" u="none" strike="noStrike" dirty="0">
                          <a:solidFill>
                            <a:srgbClr val="000000"/>
                          </a:solidFill>
                          <a:effectLst/>
                          <a:latin typeface="Tahoma" panose="020B0604030504040204" pitchFamily="34" charset="0"/>
                        </a:rPr>
                        <a:t>Realisasi Deviden per 30 Juni 2018</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id-ID"/>
                    </a:p>
                  </a:txBody>
                  <a:tcPr/>
                </a:tc>
                <a:tc vMerge="1">
                  <a:txBody>
                    <a:bodyPr/>
                    <a:lstStyle/>
                    <a:p>
                      <a:endParaRPr lang="id-ID"/>
                    </a:p>
                  </a:txBody>
                  <a:tcPr/>
                </a:tc>
                <a:tc vMerge="1">
                  <a:txBody>
                    <a:bodyPr/>
                    <a:lstStyle/>
                    <a:p>
                      <a:endParaRPr lang="id-ID"/>
                    </a:p>
                  </a:txBody>
                  <a:tcPr/>
                </a:tc>
                <a:extLst>
                  <a:ext uri="{0D108BD9-81ED-4DB2-BD59-A6C34878D82A}">
                    <a16:rowId xmlns:a16="http://schemas.microsoft.com/office/drawing/2014/main" val="10001"/>
                  </a:ext>
                </a:extLst>
              </a:tr>
              <a:tr h="282954">
                <a:tc>
                  <a:txBody>
                    <a:bodyPr/>
                    <a:lstStyle/>
                    <a:p>
                      <a:pPr algn="ctr" rtl="0" fontAlgn="ctr"/>
                      <a:r>
                        <a:rPr lang="id-ID" sz="1200" b="0" i="0" u="none" strike="noStrike">
                          <a:solidFill>
                            <a:srgbClr val="000000"/>
                          </a:solidFill>
                          <a:effectLst/>
                          <a:latin typeface="Tahoma" panose="020B0604030504040204" pitchFamily="34" charset="0"/>
                        </a:rPr>
                        <a:t>1</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Tahoma" panose="020B0604030504040204" pitchFamily="34" charset="0"/>
                        </a:rPr>
                        <a:t>2</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Tahoma" panose="020B0604030504040204" pitchFamily="34" charset="0"/>
                        </a:rPr>
                        <a:t>3</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Tahoma" panose="020B0604030504040204" pitchFamily="34" charset="0"/>
                        </a:rPr>
                        <a:t>4</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Tahoma" panose="020B0604030504040204" pitchFamily="34" charset="0"/>
                        </a:rPr>
                        <a:t>5</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Tahoma" panose="020B0604030504040204" pitchFamily="34" charset="0"/>
                        </a:rPr>
                        <a:t>6</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Tahoma" panose="020B0604030504040204" pitchFamily="34" charset="0"/>
                        </a:rPr>
                        <a:t>7</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Tahoma" panose="020B0604030504040204" pitchFamily="34" charset="0"/>
                        </a:rPr>
                        <a:t>8=4:3</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Tahoma" panose="020B0604030504040204" pitchFamily="34" charset="0"/>
                        </a:rPr>
                        <a:t>9=6:4</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Calibri" panose="020F0502020204030204" pitchFamily="34" charset="0"/>
                        </a:rPr>
                        <a:t>10=7:6</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04720">
                <a:tc>
                  <a:txBody>
                    <a:bodyPr/>
                    <a:lstStyle/>
                    <a:p>
                      <a:pPr algn="ctr" rtl="0" fontAlgn="ctr"/>
                      <a:r>
                        <a:rPr lang="id-ID" sz="1200" b="0" i="0" u="none" strike="noStrike">
                          <a:solidFill>
                            <a:srgbClr val="000000"/>
                          </a:solidFill>
                          <a:effectLst/>
                          <a:latin typeface="Tahoma" panose="020B0604030504040204" pitchFamily="34" charset="0"/>
                        </a:rPr>
                        <a:t>1</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id-ID" sz="1200" b="0" i="0" u="none" strike="noStrike" dirty="0">
                          <a:solidFill>
                            <a:srgbClr val="000000"/>
                          </a:solidFill>
                          <a:effectLst/>
                          <a:latin typeface="Tahoma" panose="020B0604030504040204" pitchFamily="34" charset="0"/>
                        </a:rPr>
                        <a:t>PT BANK JATENG</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265.246.819.000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265.246.817.254</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333.000.000.000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341.139.000.000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341.139.512.009</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Tahoma" panose="020B0604030504040204" pitchFamily="34" charset="0"/>
                        </a:rPr>
                        <a:t>100,00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Tahoma" panose="020B0604030504040204" pitchFamily="34" charset="0"/>
                        </a:rPr>
                        <a:t>128,61</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Calibri" panose="020F0502020204030204" pitchFamily="34" charset="0"/>
                        </a:rPr>
                        <a:t>100,00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93960">
                <a:tc>
                  <a:txBody>
                    <a:bodyPr/>
                    <a:lstStyle/>
                    <a:p>
                      <a:pPr algn="ctr" rtl="0" fontAlgn="ctr"/>
                      <a:r>
                        <a:rPr lang="id-ID" sz="1200" b="0" i="0" u="none" strike="noStrike">
                          <a:solidFill>
                            <a:srgbClr val="000000"/>
                          </a:solidFill>
                          <a:effectLst/>
                          <a:latin typeface="Tahoma" panose="020B0604030504040204" pitchFamily="34" charset="0"/>
                        </a:rPr>
                        <a:t>2</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id-ID" sz="1200" b="0" i="0" u="none" strike="noStrike">
                          <a:solidFill>
                            <a:srgbClr val="000000"/>
                          </a:solidFill>
                          <a:effectLst/>
                          <a:latin typeface="Tahoma" panose="020B0604030504040204" pitchFamily="34" charset="0"/>
                        </a:rPr>
                        <a:t>PD BPR BKK &amp; BKK</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57.192.540.000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57.071.441.365</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67.000.000.000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69.000.000.000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61.691.336.347</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Tahoma" panose="020B0604030504040204" pitchFamily="34" charset="0"/>
                        </a:rPr>
                        <a:t>99,79</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Tahoma" panose="020B0604030504040204" pitchFamily="34" charset="0"/>
                        </a:rPr>
                        <a:t>120,9</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Calibri" panose="020F0502020204030204" pitchFamily="34" charset="0"/>
                        </a:rPr>
                        <a:t>89,41</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93838">
                <a:tc>
                  <a:txBody>
                    <a:bodyPr/>
                    <a:lstStyle/>
                    <a:p>
                      <a:pPr algn="ctr" rtl="0" fontAlgn="ctr"/>
                      <a:r>
                        <a:rPr lang="id-ID" sz="1200" b="0" i="0" u="none" strike="noStrike">
                          <a:solidFill>
                            <a:srgbClr val="000000"/>
                          </a:solidFill>
                          <a:effectLst/>
                          <a:latin typeface="Tahoma" panose="020B0604030504040204" pitchFamily="34" charset="0"/>
                        </a:rPr>
                        <a:t>3</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id-ID" sz="1200" b="0" i="0" u="none" strike="noStrike">
                          <a:solidFill>
                            <a:srgbClr val="000000"/>
                          </a:solidFill>
                          <a:effectLst/>
                          <a:latin typeface="Tahoma" panose="020B0604030504040204" pitchFamily="34" charset="0"/>
                        </a:rPr>
                        <a:t>PT SPJT</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20.886.360.000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20.886.360.443</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20.300.000.000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20.903.469.000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20.903.469.671</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Tahoma" panose="020B0604030504040204" pitchFamily="34" charset="0"/>
                        </a:rPr>
                        <a:t>100,00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Tahoma" panose="020B0604030504040204" pitchFamily="34" charset="0"/>
                        </a:rPr>
                        <a:t>100,08</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Calibri" panose="020F0502020204030204" pitchFamily="34" charset="0"/>
                        </a:rPr>
                        <a:t>100,00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93960">
                <a:tc>
                  <a:txBody>
                    <a:bodyPr/>
                    <a:lstStyle/>
                    <a:p>
                      <a:pPr algn="ctr" rtl="0" fontAlgn="ctr"/>
                      <a:r>
                        <a:rPr lang="id-ID" sz="1200" b="0" i="0" u="none" strike="noStrike">
                          <a:solidFill>
                            <a:srgbClr val="000000"/>
                          </a:solidFill>
                          <a:effectLst/>
                          <a:latin typeface="Tahoma" panose="020B0604030504040204" pitchFamily="34" charset="0"/>
                        </a:rPr>
                        <a:t>4</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id-ID" sz="1200" b="0" i="0" u="none" strike="noStrike">
                          <a:solidFill>
                            <a:srgbClr val="000000"/>
                          </a:solidFill>
                          <a:effectLst/>
                          <a:latin typeface="Tahoma" panose="020B0604030504040204" pitchFamily="34" charset="0"/>
                        </a:rPr>
                        <a:t>PD CMJT</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6.224.814.000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6.224.814.706</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6.500.000.000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6.500.000.000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4.000.000.000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Tahoma" panose="020B0604030504040204" pitchFamily="34" charset="0"/>
                        </a:rPr>
                        <a:t>100,00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Tahoma" panose="020B0604030504040204" pitchFamily="34" charset="0"/>
                        </a:rPr>
                        <a:t>104,42</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Calibri" panose="020F0502020204030204" pitchFamily="34" charset="0"/>
                        </a:rPr>
                        <a:t>61,54</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93960">
                <a:tc>
                  <a:txBody>
                    <a:bodyPr/>
                    <a:lstStyle/>
                    <a:p>
                      <a:pPr algn="ctr" rtl="0" fontAlgn="ctr"/>
                      <a:r>
                        <a:rPr lang="id-ID" sz="1200" b="0" i="0" u="none" strike="noStrike">
                          <a:solidFill>
                            <a:srgbClr val="000000"/>
                          </a:solidFill>
                          <a:effectLst/>
                          <a:latin typeface="Tahoma" panose="020B0604030504040204" pitchFamily="34" charset="0"/>
                        </a:rPr>
                        <a:t>5</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id-ID" sz="1200" b="0" i="0" u="none" strike="noStrike">
                          <a:solidFill>
                            <a:srgbClr val="000000"/>
                          </a:solidFill>
                          <a:effectLst/>
                          <a:latin typeface="Tahoma" panose="020B0604030504040204" pitchFamily="34" charset="0"/>
                        </a:rPr>
                        <a:t>PT PRPP</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id-ID" sz="1200" b="0" i="0" u="none" strike="noStrike">
                          <a:solidFill>
                            <a:srgbClr val="000000"/>
                          </a:solidFill>
                          <a:effectLst/>
                          <a:latin typeface="Tahoma" panose="020B0604030504040204" pitchFamily="34" charset="0"/>
                        </a:rPr>
                        <a:t>-                                </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id-ID" sz="1200" b="0" i="0" u="none" strike="noStrike">
                          <a:solidFill>
                            <a:srgbClr val="000000"/>
                          </a:solidFill>
                          <a:effectLst/>
                          <a:latin typeface="Tahoma" panose="020B0604030504040204" pitchFamily="34" charset="0"/>
                        </a:rPr>
                        <a:t>                                - </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id-ID" sz="1200" b="0" i="0" u="none" strike="noStrike">
                          <a:solidFill>
                            <a:srgbClr val="000000"/>
                          </a:solidFill>
                          <a:effectLst/>
                          <a:latin typeface="Tahoma" panose="020B0604030504040204" pitchFamily="34" charset="0"/>
                        </a:rPr>
                        <a:t>                                - </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id-ID" sz="1200" b="0" i="0" u="none" strike="noStrike">
                          <a:solidFill>
                            <a:srgbClr val="000000"/>
                          </a:solidFill>
                          <a:effectLst/>
                          <a:latin typeface="Tahoma" panose="020B0604030504040204" pitchFamily="34" charset="0"/>
                        </a:rPr>
                        <a:t>-</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id-ID" sz="1200" b="0" i="0" u="none" strike="noStrike">
                          <a:solidFill>
                            <a:srgbClr val="000000"/>
                          </a:solidFill>
                          <a:effectLst/>
                          <a:latin typeface="Tahoma" panose="020B0604030504040204" pitchFamily="34" charset="0"/>
                        </a:rPr>
                        <a:t>-</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id-ID" sz="1200" b="0" i="0" u="none" strike="noStrike">
                          <a:solidFill>
                            <a:srgbClr val="000000"/>
                          </a:solidFill>
                          <a:effectLst/>
                          <a:latin typeface="Tahoma" panose="020B0604030504040204" pitchFamily="34" charset="0"/>
                        </a:rPr>
                        <a:t>-</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id-ID" sz="1200" b="0" i="0" u="none" strike="noStrike">
                          <a:solidFill>
                            <a:srgbClr val="000000"/>
                          </a:solidFill>
                          <a:effectLst/>
                          <a:latin typeface="Tahoma" panose="020B0604030504040204" pitchFamily="34" charset="0"/>
                        </a:rPr>
                        <a:t>-</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id-ID" sz="1200" b="0" i="0" u="none" strike="noStrike">
                          <a:solidFill>
                            <a:srgbClr val="000000"/>
                          </a:solidFill>
                          <a:effectLst/>
                          <a:latin typeface="Tahoma" panose="020B0604030504040204" pitchFamily="34" charset="0"/>
                        </a:rPr>
                        <a:t>-</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93960">
                <a:tc>
                  <a:txBody>
                    <a:bodyPr/>
                    <a:lstStyle/>
                    <a:p>
                      <a:pPr algn="ctr" rtl="0" fontAlgn="ctr"/>
                      <a:r>
                        <a:rPr lang="id-ID" sz="1200" b="0" i="0" u="none" strike="noStrike">
                          <a:solidFill>
                            <a:srgbClr val="000000"/>
                          </a:solidFill>
                          <a:effectLst/>
                          <a:latin typeface="Tahoma" panose="020B0604030504040204" pitchFamily="34" charset="0"/>
                        </a:rPr>
                        <a:t>6</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id-ID" sz="1200" b="0" i="0" u="none" strike="noStrike">
                          <a:solidFill>
                            <a:srgbClr val="000000"/>
                          </a:solidFill>
                          <a:effectLst/>
                          <a:latin typeface="Tahoma" panose="020B0604030504040204" pitchFamily="34" charset="0"/>
                        </a:rPr>
                        <a:t>PT KIW</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4.295.992.000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4.295.992.206</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2.600.000.000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3.000.000.000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id-ID" sz="1200" b="0" i="0" u="none" strike="noStrike">
                          <a:solidFill>
                            <a:srgbClr val="000000"/>
                          </a:solidFill>
                          <a:effectLst/>
                          <a:latin typeface="Tahoma" panose="020B0604030504040204" pitchFamily="34" charset="0"/>
                        </a:rPr>
                        <a:t>-</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Tahoma" panose="020B0604030504040204" pitchFamily="34" charset="0"/>
                        </a:rPr>
                        <a:t>100,00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Tahoma" panose="020B0604030504040204" pitchFamily="34" charset="0"/>
                        </a:rPr>
                        <a:t>69,83</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id-ID" sz="1200" b="0" i="0" u="none" strike="noStrike">
                          <a:solidFill>
                            <a:srgbClr val="000000"/>
                          </a:solidFill>
                          <a:effectLst/>
                          <a:latin typeface="Tahoma" panose="020B0604030504040204" pitchFamily="34" charset="0"/>
                        </a:rPr>
                        <a:t>-</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93960">
                <a:tc>
                  <a:txBody>
                    <a:bodyPr/>
                    <a:lstStyle/>
                    <a:p>
                      <a:pPr algn="ctr" rtl="0" fontAlgn="ctr"/>
                      <a:r>
                        <a:rPr lang="id-ID" sz="1200" b="0" i="0" u="none" strike="noStrike">
                          <a:solidFill>
                            <a:srgbClr val="000000"/>
                          </a:solidFill>
                          <a:effectLst/>
                          <a:latin typeface="Tahoma" panose="020B0604030504040204" pitchFamily="34" charset="0"/>
                        </a:rPr>
                        <a:t>7</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id-ID" sz="1200" b="0" i="0" u="none" strike="noStrike">
                          <a:solidFill>
                            <a:srgbClr val="000000"/>
                          </a:solidFill>
                          <a:effectLst/>
                          <a:latin typeface="Tahoma" panose="020B0604030504040204" pitchFamily="34" charset="0"/>
                        </a:rPr>
                        <a:t>PT SPHC</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5.750.789.000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5.750.789.290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6.700.000.000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7.002.700.000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     7.225.040.483 </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Tahoma" panose="020B0604030504040204" pitchFamily="34" charset="0"/>
                        </a:rPr>
                        <a:t>100,00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Tahoma" panose="020B0604030504040204" pitchFamily="34" charset="0"/>
                        </a:rPr>
                        <a:t>121,77</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Calibri" panose="020F0502020204030204" pitchFamily="34" charset="0"/>
                        </a:rPr>
                        <a:t>103,18</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93960">
                <a:tc>
                  <a:txBody>
                    <a:bodyPr/>
                    <a:lstStyle/>
                    <a:p>
                      <a:pPr algn="ctr" rtl="0" fontAlgn="ctr"/>
                      <a:r>
                        <a:rPr lang="id-ID" sz="1200" b="0" i="0" u="none" strike="noStrike">
                          <a:solidFill>
                            <a:srgbClr val="000000"/>
                          </a:solidFill>
                          <a:effectLst/>
                          <a:latin typeface="Tahoma" panose="020B0604030504040204" pitchFamily="34" charset="0"/>
                        </a:rPr>
                        <a:t>8</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id-ID" sz="1200" b="0" i="0" u="none" strike="noStrike">
                          <a:solidFill>
                            <a:srgbClr val="000000"/>
                          </a:solidFill>
                          <a:effectLst/>
                          <a:latin typeface="Tahoma" panose="020B0604030504040204" pitchFamily="34" charset="0"/>
                        </a:rPr>
                        <a:t>PDAB Tirta Utama</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3.058.025.000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3.058.025.665</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3.258.025.000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3.300.000.000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3.315.530.402</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Tahoma" panose="020B0604030504040204" pitchFamily="34" charset="0"/>
                        </a:rPr>
                        <a:t>100,00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Tahoma" panose="020B0604030504040204" pitchFamily="34" charset="0"/>
                        </a:rPr>
                        <a:t>107,91</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Calibri" panose="020F0502020204030204" pitchFamily="34" charset="0"/>
                        </a:rPr>
                        <a:t>100,47</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93960">
                <a:tc>
                  <a:txBody>
                    <a:bodyPr/>
                    <a:lstStyle/>
                    <a:p>
                      <a:pPr algn="ctr" rtl="0" fontAlgn="ctr"/>
                      <a:r>
                        <a:rPr lang="id-ID" sz="1200" b="0" i="0" u="none" strike="noStrike">
                          <a:solidFill>
                            <a:srgbClr val="000000"/>
                          </a:solidFill>
                          <a:effectLst/>
                          <a:latin typeface="Tahoma" panose="020B0604030504040204" pitchFamily="34" charset="0"/>
                        </a:rPr>
                        <a:t>9</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id-ID" sz="1200" b="0" i="0" u="none" strike="noStrike">
                          <a:solidFill>
                            <a:srgbClr val="000000"/>
                          </a:solidFill>
                          <a:effectLst/>
                          <a:latin typeface="Tahoma" panose="020B0604030504040204" pitchFamily="34" charset="0"/>
                        </a:rPr>
                        <a:t>PT Jamkrida Jateng</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1.604.127.000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1.604.127.041</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2.740.000.000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2.750.000.000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3.045.953.672</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Tahoma" panose="020B0604030504040204" pitchFamily="34" charset="0"/>
                        </a:rPr>
                        <a:t>100,00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Tahoma" panose="020B0604030504040204" pitchFamily="34" charset="0"/>
                        </a:rPr>
                        <a:t>171,43</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Calibri" panose="020F0502020204030204" pitchFamily="34" charset="0"/>
                        </a:rPr>
                        <a:t>110,76</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93960">
                <a:tc>
                  <a:txBody>
                    <a:bodyPr/>
                    <a:lstStyle/>
                    <a:p>
                      <a:pPr algn="ctr" rtl="0" fontAlgn="ctr"/>
                      <a:r>
                        <a:rPr lang="id-ID" sz="1200" b="0" i="0" u="none" strike="noStrike">
                          <a:solidFill>
                            <a:srgbClr val="000000"/>
                          </a:solidFill>
                          <a:effectLst/>
                          <a:latin typeface="Tahoma" panose="020B0604030504040204" pitchFamily="34" charset="0"/>
                        </a:rPr>
                        <a:t>10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id-ID" sz="1200" b="0" i="0" u="none" strike="noStrike">
                          <a:solidFill>
                            <a:srgbClr val="000000"/>
                          </a:solidFill>
                          <a:effectLst/>
                          <a:latin typeface="Tahoma" panose="020B0604030504040204" pitchFamily="34" charset="0"/>
                        </a:rPr>
                        <a:t>PT Askrida</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6.974.113.000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6.974.113.531</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4.500.000.000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0" i="0" u="none" strike="noStrike">
                          <a:solidFill>
                            <a:srgbClr val="000000"/>
                          </a:solidFill>
                          <a:effectLst/>
                          <a:latin typeface="Tahoma" panose="020B0604030504040204" pitchFamily="34" charset="0"/>
                        </a:rPr>
                        <a:t>4.800.000.000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id-ID" sz="1200" b="0" i="0" u="none" strike="noStrike">
                          <a:solidFill>
                            <a:srgbClr val="000000"/>
                          </a:solidFill>
                          <a:effectLst/>
                          <a:latin typeface="Tahoma" panose="020B0604030504040204" pitchFamily="34" charset="0"/>
                        </a:rPr>
                        <a:t>-</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Tahoma" panose="020B0604030504040204" pitchFamily="34" charset="0"/>
                        </a:rPr>
                        <a:t>100,00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0" i="0" u="none" strike="noStrike">
                          <a:solidFill>
                            <a:srgbClr val="000000"/>
                          </a:solidFill>
                          <a:effectLst/>
                          <a:latin typeface="Tahoma" panose="020B0604030504040204" pitchFamily="34" charset="0"/>
                        </a:rPr>
                        <a:t>68,83</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id-ID" sz="1200" b="0" i="0" u="none" strike="noStrike">
                          <a:solidFill>
                            <a:srgbClr val="000000"/>
                          </a:solidFill>
                          <a:effectLst/>
                          <a:latin typeface="Tahoma" panose="020B0604030504040204" pitchFamily="34" charset="0"/>
                        </a:rPr>
                        <a:t>-</a:t>
                      </a:r>
                    </a:p>
                  </a:txBody>
                  <a:tcPr marL="12700" marR="12700"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324639">
                <a:tc>
                  <a:txBody>
                    <a:bodyPr/>
                    <a:lstStyle/>
                    <a:p>
                      <a:pPr algn="l" rtl="0" fontAlgn="ctr"/>
                      <a:r>
                        <a:rPr lang="id-ID" sz="1200" b="0" i="0" u="none" strike="noStrike">
                          <a:solidFill>
                            <a:srgbClr val="000000"/>
                          </a:solidFill>
                          <a:effectLst/>
                          <a:latin typeface="Tahoma" panose="020B0604030504040204" pitchFamily="34" charset="0"/>
                        </a:rPr>
                        <a:t> </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id-ID" sz="1200" b="1" i="0" u="none" strike="noStrike">
                          <a:solidFill>
                            <a:srgbClr val="000000"/>
                          </a:solidFill>
                          <a:effectLst/>
                          <a:latin typeface="Tahoma" panose="020B0604030504040204" pitchFamily="34" charset="0"/>
                        </a:rPr>
                        <a:t>JUMLAH</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1" i="0" u="none" strike="noStrike">
                          <a:solidFill>
                            <a:srgbClr val="000000"/>
                          </a:solidFill>
                          <a:effectLst/>
                          <a:latin typeface="Tahoma" panose="020B0604030504040204" pitchFamily="34" charset="0"/>
                        </a:rPr>
                        <a:t>371.233.579.000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1" i="0" u="none" strike="noStrike">
                          <a:solidFill>
                            <a:srgbClr val="000000"/>
                          </a:solidFill>
                          <a:effectLst/>
                          <a:latin typeface="Tahoma" panose="020B0604030504040204" pitchFamily="34" charset="0"/>
                        </a:rPr>
                        <a:t>371.112.248.501</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1" i="0" u="none" strike="noStrike">
                          <a:solidFill>
                            <a:srgbClr val="000000"/>
                          </a:solidFill>
                          <a:effectLst/>
                          <a:latin typeface="Tahoma" panose="020B0604030504040204" pitchFamily="34" charset="0"/>
                        </a:rPr>
                        <a:t>446.598.025.000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1" i="0" u="none" strike="noStrike">
                          <a:solidFill>
                            <a:srgbClr val="000000"/>
                          </a:solidFill>
                          <a:effectLst/>
                          <a:latin typeface="Tahoma" panose="020B0604030504040204" pitchFamily="34" charset="0"/>
                        </a:rPr>
                        <a:t>458.395.169.000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ctr"/>
                      <a:r>
                        <a:rPr lang="id-ID" sz="1200" b="1" i="0" u="none" strike="noStrike">
                          <a:solidFill>
                            <a:srgbClr val="000000"/>
                          </a:solidFill>
                          <a:effectLst/>
                          <a:latin typeface="Tahoma" panose="020B0604030504040204" pitchFamily="34" charset="0"/>
                        </a:rPr>
                        <a:t>441.320.842.584</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1" i="0" u="none" strike="noStrike">
                          <a:solidFill>
                            <a:srgbClr val="000000"/>
                          </a:solidFill>
                          <a:effectLst/>
                          <a:latin typeface="Tahoma" panose="020B0604030504040204" pitchFamily="34" charset="0"/>
                        </a:rPr>
                        <a:t>99,97</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1" i="0" u="none" strike="noStrike">
                          <a:solidFill>
                            <a:srgbClr val="000000"/>
                          </a:solidFill>
                          <a:effectLst/>
                          <a:latin typeface="Tahoma" panose="020B0604030504040204" pitchFamily="34" charset="0"/>
                        </a:rPr>
                        <a:t>123,5</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id-ID" sz="1200" b="1" i="0" u="none" strike="noStrike" dirty="0">
                          <a:solidFill>
                            <a:srgbClr val="000000"/>
                          </a:solidFill>
                          <a:effectLst/>
                          <a:latin typeface="Tahoma" panose="020B0604030504040204" pitchFamily="34" charset="0"/>
                        </a:rPr>
                        <a:t>96,28</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3123779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855" name="Group 111"/>
          <p:cNvGraphicFramePr>
            <a:graphicFrameLocks noGrp="1"/>
          </p:cNvGraphicFramePr>
          <p:nvPr>
            <p:extLst>
              <p:ext uri="{D42A27DB-BD31-4B8C-83A1-F6EECF244321}">
                <p14:modId xmlns:p14="http://schemas.microsoft.com/office/powerpoint/2010/main" val="961692745"/>
              </p:ext>
            </p:extLst>
          </p:nvPr>
        </p:nvGraphicFramePr>
        <p:xfrm>
          <a:off x="27701" y="1351783"/>
          <a:ext cx="12135587" cy="5461561"/>
        </p:xfrm>
        <a:graphic>
          <a:graphicData uri="http://schemas.openxmlformats.org/drawingml/2006/table">
            <a:tbl>
              <a:tblPr/>
              <a:tblGrid>
                <a:gridCol w="774618">
                  <a:extLst>
                    <a:ext uri="{9D8B030D-6E8A-4147-A177-3AD203B41FA5}">
                      <a16:colId xmlns:a16="http://schemas.microsoft.com/office/drawing/2014/main" val="20000"/>
                    </a:ext>
                  </a:extLst>
                </a:gridCol>
                <a:gridCol w="1891583">
                  <a:extLst>
                    <a:ext uri="{9D8B030D-6E8A-4147-A177-3AD203B41FA5}">
                      <a16:colId xmlns:a16="http://schemas.microsoft.com/office/drawing/2014/main" val="20001"/>
                    </a:ext>
                  </a:extLst>
                </a:gridCol>
                <a:gridCol w="5831912">
                  <a:extLst>
                    <a:ext uri="{9D8B030D-6E8A-4147-A177-3AD203B41FA5}">
                      <a16:colId xmlns:a16="http://schemas.microsoft.com/office/drawing/2014/main" val="20002"/>
                    </a:ext>
                  </a:extLst>
                </a:gridCol>
                <a:gridCol w="3637474">
                  <a:extLst>
                    <a:ext uri="{9D8B030D-6E8A-4147-A177-3AD203B41FA5}">
                      <a16:colId xmlns:a16="http://schemas.microsoft.com/office/drawing/2014/main" val="20003"/>
                    </a:ext>
                  </a:extLst>
                </a:gridCol>
              </a:tblGrid>
              <a:tr h="433766">
                <a:tc>
                  <a:txBody>
                    <a:bodyPr/>
                    <a:lstStyle/>
                    <a:p>
                      <a:pPr marL="0" marR="0" lvl="0" indent="0" algn="ctr" defTabSz="966788" rtl="0" eaLnBrk="1" fontAlgn="base" latinLnBrk="0" hangingPunct="1">
                        <a:lnSpc>
                          <a:spcPct val="100000"/>
                        </a:lnSpc>
                        <a:spcBef>
                          <a:spcPct val="0"/>
                        </a:spcBef>
                        <a:spcAft>
                          <a:spcPct val="0"/>
                        </a:spcAft>
                        <a:buClrTx/>
                        <a:buSzTx/>
                        <a:buFontTx/>
                        <a:buNone/>
                        <a:tabLst/>
                      </a:pPr>
                      <a:r>
                        <a:rPr kumimoji="0" lang="id-ID" sz="1500" b="1" i="0" u="none" strike="noStrike" cap="none" normalizeH="0" baseline="0" dirty="0">
                          <a:ln>
                            <a:noFill/>
                          </a:ln>
                          <a:solidFill>
                            <a:schemeClr val="tx1"/>
                          </a:solidFill>
                          <a:effectLst/>
                          <a:latin typeface="Tahoma" charset="0"/>
                          <a:ea typeface="Times New Roman" pitchFamily="18" charset="0"/>
                          <a:cs typeface="Tahoma" charset="0"/>
                        </a:rPr>
                        <a:t>NO</a:t>
                      </a:r>
                    </a:p>
                  </a:txBody>
                  <a:tcPr marL="123542" marR="123542" marT="44873" marB="448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66788" rtl="0" eaLnBrk="1" fontAlgn="base" latinLnBrk="0" hangingPunct="1">
                        <a:lnSpc>
                          <a:spcPct val="100000"/>
                        </a:lnSpc>
                        <a:spcBef>
                          <a:spcPct val="0"/>
                        </a:spcBef>
                        <a:spcAft>
                          <a:spcPct val="0"/>
                        </a:spcAft>
                        <a:buClrTx/>
                        <a:buSzTx/>
                        <a:buFontTx/>
                        <a:buNone/>
                        <a:tabLst/>
                      </a:pPr>
                      <a:r>
                        <a:rPr kumimoji="0" lang="id-ID" sz="1500" b="1" i="0" u="none" strike="noStrike" cap="none" normalizeH="0" baseline="0" dirty="0">
                          <a:ln>
                            <a:noFill/>
                          </a:ln>
                          <a:solidFill>
                            <a:schemeClr val="tx1"/>
                          </a:solidFill>
                          <a:effectLst/>
                          <a:latin typeface="Tahoma" charset="0"/>
                          <a:ea typeface="Times New Roman" pitchFamily="18" charset="0"/>
                          <a:cs typeface="Tahoma" charset="0"/>
                        </a:rPr>
                        <a:t>BUMD</a:t>
                      </a:r>
                      <a:r>
                        <a:rPr kumimoji="0" lang="en-US" sz="1500" b="1" i="0" u="none" strike="noStrike" cap="none" normalizeH="0" baseline="0" dirty="0">
                          <a:ln>
                            <a:noFill/>
                          </a:ln>
                          <a:solidFill>
                            <a:schemeClr val="tx1"/>
                          </a:solidFill>
                          <a:effectLst/>
                          <a:latin typeface="Tahoma" charset="0"/>
                          <a:ea typeface="Times New Roman" pitchFamily="18" charset="0"/>
                          <a:cs typeface="Tahoma" charset="0"/>
                        </a:rPr>
                        <a:t> BUMN</a:t>
                      </a:r>
                      <a:endParaRPr kumimoji="0" lang="id-ID" sz="1500" b="1" i="0" u="none" strike="noStrike" cap="none" normalizeH="0" baseline="0" dirty="0">
                        <a:ln>
                          <a:noFill/>
                        </a:ln>
                        <a:solidFill>
                          <a:schemeClr val="tx1"/>
                        </a:solidFill>
                        <a:effectLst/>
                        <a:latin typeface="Tahoma" charset="0"/>
                        <a:ea typeface="Times New Roman" pitchFamily="18" charset="0"/>
                        <a:cs typeface="Tahoma" charset="0"/>
                      </a:endParaRPr>
                    </a:p>
                  </a:txBody>
                  <a:tcPr marL="123542" marR="123542" marT="44873" marB="448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61950" marR="0" lvl="0" indent="-361950" algn="ctr" defTabSz="966788"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dirty="0">
                          <a:ln>
                            <a:noFill/>
                          </a:ln>
                          <a:solidFill>
                            <a:schemeClr val="tx1"/>
                          </a:solidFill>
                          <a:effectLst/>
                          <a:latin typeface="Tahoma" charset="0"/>
                          <a:ea typeface="Times New Roman" pitchFamily="18" charset="0"/>
                          <a:cs typeface="Tahoma" charset="0"/>
                        </a:rPr>
                        <a:t>DASAR HUKUM</a:t>
                      </a:r>
                      <a:endParaRPr kumimoji="0" lang="id-ID" sz="1500" b="1" i="0" u="none" strike="noStrike" cap="none" normalizeH="0" baseline="0" dirty="0">
                        <a:ln>
                          <a:noFill/>
                        </a:ln>
                        <a:solidFill>
                          <a:schemeClr val="tx1"/>
                        </a:solidFill>
                        <a:effectLst/>
                        <a:latin typeface="Tahoma" charset="0"/>
                        <a:ea typeface="Times New Roman" pitchFamily="18" charset="0"/>
                        <a:cs typeface="Tahoma" charset="0"/>
                      </a:endParaRPr>
                    </a:p>
                  </a:txBody>
                  <a:tcPr marL="123542" marR="123542" marT="44873" marB="448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61950" marR="0" lvl="0" indent="-361950" algn="ctr" defTabSz="966788"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dirty="0">
                          <a:ln>
                            <a:noFill/>
                          </a:ln>
                          <a:solidFill>
                            <a:schemeClr val="tx1"/>
                          </a:solidFill>
                          <a:effectLst/>
                          <a:latin typeface="Tahoma" charset="0"/>
                          <a:ea typeface="Times New Roman" pitchFamily="18" charset="0"/>
                          <a:cs typeface="Tahoma" charset="0"/>
                        </a:rPr>
                        <a:t>BIDANG USAHA</a:t>
                      </a:r>
                      <a:endParaRPr kumimoji="0" lang="id-ID" sz="1500" b="1" i="0" u="none" strike="noStrike" cap="none" normalizeH="0" baseline="0" dirty="0">
                        <a:ln>
                          <a:noFill/>
                        </a:ln>
                        <a:solidFill>
                          <a:schemeClr val="tx1"/>
                        </a:solidFill>
                        <a:effectLst/>
                        <a:latin typeface="Tahoma" charset="0"/>
                        <a:ea typeface="Times New Roman" pitchFamily="18" charset="0"/>
                        <a:cs typeface="Tahoma" charset="0"/>
                      </a:endParaRPr>
                    </a:p>
                  </a:txBody>
                  <a:tcPr marL="123542" marR="123542" marT="44873" marB="448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540721">
                <a:tc>
                  <a:txBody>
                    <a:bodyPr/>
                    <a:lstStyle/>
                    <a:p>
                      <a:pPr marL="361950" marR="0" lvl="0" indent="-361950" algn="ctr" defTabSz="966788"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1</a:t>
                      </a: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a:t>
                      </a: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61950" marR="0" lvl="0" indent="-361950" algn="just" defTabSz="966788" rtl="0" eaLnBrk="1" fontAlgn="base" latinLnBrk="0" hangingPunct="1">
                        <a:lnSpc>
                          <a:spcPct val="100000"/>
                        </a:lnSpc>
                        <a:spcBef>
                          <a:spcPct val="0"/>
                        </a:spcBef>
                        <a:spcAft>
                          <a:spcPct val="0"/>
                        </a:spcAft>
                        <a:buClrTx/>
                        <a:buSzTx/>
                        <a:buFontTx/>
                        <a:buNone/>
                        <a:tabLst/>
                      </a:pP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P</a:t>
                      </a: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D CMJT</a:t>
                      </a:r>
                      <a:endParaRPr kumimoji="0" lang="id-ID" sz="1300" b="0" i="0" u="none" strike="noStrike" cap="none" normalizeH="0" baseline="0" dirty="0">
                        <a:ln>
                          <a:noFill/>
                        </a:ln>
                        <a:solidFill>
                          <a:schemeClr val="tx1"/>
                        </a:solidFill>
                        <a:effectLst/>
                        <a:latin typeface="Tahoma" charset="0"/>
                        <a:ea typeface="Times New Roman" pitchFamily="18" charset="0"/>
                        <a:cs typeface="Tahoma" charset="0"/>
                      </a:endParaRP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66788" rtl="0" eaLnBrk="1" fontAlgn="base" latinLnBrk="0" hangingPunct="1">
                        <a:lnSpc>
                          <a:spcPct val="100000"/>
                        </a:lnSpc>
                        <a:spcBef>
                          <a:spcPct val="0"/>
                        </a:spcBef>
                        <a:spcAft>
                          <a:spcPct val="0"/>
                        </a:spcAft>
                        <a:buClrTx/>
                        <a:buSzTx/>
                        <a:buFontTx/>
                        <a:buNone/>
                        <a:tabLst/>
                      </a:pP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Perda Prov. Jateng No. </a:t>
                      </a: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2 </a:t>
                      </a: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tahun </a:t>
                      </a: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2009</a:t>
                      </a:r>
                      <a:endParaRPr kumimoji="0" lang="id-ID" sz="1300" b="0" i="0" u="none" strike="noStrike" cap="none" normalizeH="0" baseline="0" dirty="0">
                        <a:ln>
                          <a:noFill/>
                        </a:ln>
                        <a:solidFill>
                          <a:schemeClr val="tx1"/>
                        </a:solidFill>
                        <a:effectLst/>
                        <a:latin typeface="Tahoma" charset="0"/>
                        <a:ea typeface="Times New Roman" pitchFamily="18" charset="0"/>
                        <a:cs typeface="Tahoma" charset="0"/>
                      </a:endParaRP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66788" rtl="0" eaLnBrk="1" fontAlgn="base" latinLnBrk="0" hangingPunct="1">
                        <a:lnSpc>
                          <a:spcPct val="100000"/>
                        </a:lnSpc>
                        <a:spcBef>
                          <a:spcPct val="0"/>
                        </a:spcBef>
                        <a:spcAft>
                          <a:spcPct val="0"/>
                        </a:spcAft>
                        <a:buClrTx/>
                        <a:buSzPct val="70000"/>
                        <a:buFontTx/>
                        <a:buNone/>
                        <a:tabLst/>
                      </a:pPr>
                      <a:r>
                        <a:rPr kumimoji="0" lang="id-ID" sz="1300" b="0" i="0" u="none" strike="noStrike" cap="none" normalizeH="0" baseline="0">
                          <a:ln>
                            <a:noFill/>
                          </a:ln>
                          <a:solidFill>
                            <a:schemeClr val="tx1"/>
                          </a:solidFill>
                          <a:effectLst/>
                          <a:latin typeface="Tahoma" charset="0"/>
                          <a:ea typeface="Times New Roman" pitchFamily="18" charset="0"/>
                          <a:cs typeface="Tahoma" charset="0"/>
                        </a:rPr>
                        <a:t>Perdagangan, </a:t>
                      </a:r>
                      <a:r>
                        <a:rPr kumimoji="0" lang="en-US" sz="1300" b="0" i="0" u="none" strike="noStrike" cap="none" normalizeH="0" baseline="0" dirty="0" err="1">
                          <a:ln>
                            <a:noFill/>
                          </a:ln>
                          <a:solidFill>
                            <a:schemeClr val="tx1"/>
                          </a:solidFill>
                          <a:effectLst/>
                          <a:latin typeface="Tahoma" charset="0"/>
                          <a:ea typeface="Times New Roman" pitchFamily="18" charset="0"/>
                          <a:cs typeface="Tahoma" charset="0"/>
                        </a:rPr>
                        <a:t>perkebunan</a:t>
                      </a:r>
                      <a:r>
                        <a:rPr kumimoji="0" lang="en-US" sz="1300" b="0" i="0" u="none" strike="noStrike" cap="none" normalizeH="0" baseline="0">
                          <a:ln>
                            <a:noFill/>
                          </a:ln>
                          <a:solidFill>
                            <a:schemeClr val="tx1"/>
                          </a:solidFill>
                          <a:effectLst/>
                          <a:latin typeface="Tahoma" charset="0"/>
                          <a:ea typeface="Times New Roman" pitchFamily="18" charset="0"/>
                          <a:cs typeface="Tahoma" charset="0"/>
                        </a:rPr>
                        <a:t>, </a:t>
                      </a:r>
                      <a:r>
                        <a:rPr kumimoji="0" lang="id-ID" sz="1300" b="0" i="0" u="none" strike="noStrike" cap="none" normalizeH="0" baseline="0">
                          <a:ln>
                            <a:noFill/>
                          </a:ln>
                          <a:solidFill>
                            <a:schemeClr val="tx1"/>
                          </a:solidFill>
                          <a:effectLst/>
                          <a:latin typeface="Tahoma" charset="0"/>
                          <a:ea typeface="Times New Roman" pitchFamily="18" charset="0"/>
                          <a:cs typeface="Tahoma" charset="0"/>
                        </a:rPr>
                        <a:t>industri, dan jasa</a:t>
                      </a: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1"/>
                  </a:ext>
                </a:extLst>
              </a:tr>
              <a:tr h="633358">
                <a:tc>
                  <a:txBody>
                    <a:bodyPr/>
                    <a:lstStyle/>
                    <a:p>
                      <a:pPr marL="361950" marR="0" lvl="0" indent="-361950" algn="ctr" defTabSz="966788"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2</a:t>
                      </a: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a:t>
                      </a: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61950" marR="0" lvl="0" indent="-361950" algn="just" defTabSz="966788" rtl="0" eaLnBrk="1" fontAlgn="base" latinLnBrk="0" hangingPunct="1">
                        <a:lnSpc>
                          <a:spcPct val="100000"/>
                        </a:lnSpc>
                        <a:spcBef>
                          <a:spcPct val="0"/>
                        </a:spcBef>
                        <a:spcAft>
                          <a:spcPct val="0"/>
                        </a:spcAft>
                        <a:buClrTx/>
                        <a:buSzTx/>
                        <a:buFontTx/>
                        <a:buNone/>
                        <a:tabLst/>
                      </a:pP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PD BPR BKK </a:t>
                      </a:r>
                      <a:endParaRPr kumimoji="0" lang="en-US" sz="1300" b="0" i="0" u="none" strike="noStrike" cap="none" normalizeH="0" baseline="0" dirty="0">
                        <a:ln>
                          <a:noFill/>
                        </a:ln>
                        <a:solidFill>
                          <a:schemeClr val="tx1"/>
                        </a:solidFill>
                        <a:effectLst/>
                        <a:latin typeface="Tahoma" charset="0"/>
                        <a:ea typeface="Times New Roman" pitchFamily="18" charset="0"/>
                        <a:cs typeface="Tahoma" charset="0"/>
                      </a:endParaRPr>
                    </a:p>
                    <a:p>
                      <a:pPr marL="361950" marR="0" lvl="0" indent="-361950" algn="just" defTabSz="966788" rtl="0" eaLnBrk="1" fontAlgn="base" latinLnBrk="0" hangingPunct="1">
                        <a:lnSpc>
                          <a:spcPct val="100000"/>
                        </a:lnSpc>
                        <a:spcBef>
                          <a:spcPct val="0"/>
                        </a:spcBef>
                        <a:spcAft>
                          <a:spcPct val="0"/>
                        </a:spcAft>
                        <a:buClrTx/>
                        <a:buSzTx/>
                        <a:buFontTx/>
                        <a:buNone/>
                        <a:tabLst/>
                      </a:pP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PD BKK</a:t>
                      </a: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66788" rtl="0" eaLnBrk="1" fontAlgn="base" latinLnBrk="0" hangingPunct="1">
                        <a:lnSpc>
                          <a:spcPct val="100000"/>
                        </a:lnSpc>
                        <a:spcBef>
                          <a:spcPct val="0"/>
                        </a:spcBef>
                        <a:spcAft>
                          <a:spcPct val="0"/>
                        </a:spcAft>
                        <a:buClrTx/>
                        <a:buSzTx/>
                        <a:buFontTx/>
                        <a:buNone/>
                        <a:tabLst/>
                      </a:pP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Perda Prov. Jateng No 1</a:t>
                      </a: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9</a:t>
                      </a: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 Th.200</a:t>
                      </a: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2 ( PD BKK) </a:t>
                      </a:r>
                      <a:r>
                        <a:rPr kumimoji="0" lang="en-US" sz="1300" b="0" i="0" u="none" strike="noStrike" cap="none" normalizeH="0" baseline="0" dirty="0" err="1">
                          <a:ln>
                            <a:noFill/>
                          </a:ln>
                          <a:solidFill>
                            <a:schemeClr val="tx1"/>
                          </a:solidFill>
                          <a:effectLst/>
                          <a:latin typeface="Tahoma" charset="0"/>
                          <a:ea typeface="Times New Roman" pitchFamily="18" charset="0"/>
                          <a:cs typeface="Tahoma" charset="0"/>
                        </a:rPr>
                        <a:t>dan</a:t>
                      </a: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 </a:t>
                      </a: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Perda Prov. Jateng No </a:t>
                      </a: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3</a:t>
                      </a: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 Th.20</a:t>
                      </a: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12 ( PD BPR BKK) </a:t>
                      </a:r>
                      <a:endParaRPr kumimoji="0" lang="id-ID" sz="1300" b="0" i="0" u="none" strike="noStrike" cap="none" normalizeH="0" baseline="0" dirty="0">
                        <a:ln>
                          <a:noFill/>
                        </a:ln>
                        <a:solidFill>
                          <a:schemeClr val="tx1"/>
                        </a:solidFill>
                        <a:effectLst/>
                        <a:latin typeface="Tahoma" charset="0"/>
                        <a:ea typeface="Times New Roman" pitchFamily="18" charset="0"/>
                        <a:cs typeface="Tahoma" charset="0"/>
                      </a:endParaRP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66788" rtl="0" eaLnBrk="1" fontAlgn="base" latinLnBrk="0" hangingPunct="1">
                        <a:lnSpc>
                          <a:spcPct val="100000"/>
                        </a:lnSpc>
                        <a:spcBef>
                          <a:spcPct val="0"/>
                        </a:spcBef>
                        <a:spcAft>
                          <a:spcPct val="0"/>
                        </a:spcAft>
                        <a:buClrTx/>
                        <a:buSzPct val="70000"/>
                        <a:buFontTx/>
                        <a:buNone/>
                        <a:tabLst/>
                      </a:pP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Perbankan</a:t>
                      </a: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2"/>
                  </a:ext>
                </a:extLst>
              </a:tr>
              <a:tr h="645052">
                <a:tc>
                  <a:txBody>
                    <a:bodyPr/>
                    <a:lstStyle/>
                    <a:p>
                      <a:pPr marL="361950" marR="0" lvl="0" indent="-361950" algn="ctr" defTabSz="966788"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3</a:t>
                      </a: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a:t>
                      </a: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66788" rtl="0" eaLnBrk="1" fontAlgn="base" latinLnBrk="0" hangingPunct="1">
                        <a:lnSpc>
                          <a:spcPct val="100000"/>
                        </a:lnSpc>
                        <a:spcBef>
                          <a:spcPct val="0"/>
                        </a:spcBef>
                        <a:spcAft>
                          <a:spcPct val="0"/>
                        </a:spcAft>
                        <a:buClrTx/>
                        <a:buSzTx/>
                        <a:buFontTx/>
                        <a:buNone/>
                        <a:tabLst/>
                      </a:pPr>
                      <a:r>
                        <a:rPr kumimoji="0" lang="id-ID" sz="1300" b="0" i="0" u="none" strike="noStrike" cap="none" normalizeH="0" baseline="0">
                          <a:ln>
                            <a:noFill/>
                          </a:ln>
                          <a:solidFill>
                            <a:schemeClr val="tx1"/>
                          </a:solidFill>
                          <a:effectLst/>
                          <a:latin typeface="Tahoma" charset="0"/>
                          <a:ea typeface="Times New Roman" pitchFamily="18" charset="0"/>
                          <a:cs typeface="Tahoma" charset="0"/>
                        </a:rPr>
                        <a:t>PT. Bank Jateng </a:t>
                      </a: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66788" rtl="0" eaLnBrk="1" fontAlgn="base" latinLnBrk="0" hangingPunct="1">
                        <a:lnSpc>
                          <a:spcPct val="100000"/>
                        </a:lnSpc>
                        <a:spcBef>
                          <a:spcPct val="0"/>
                        </a:spcBef>
                        <a:spcAft>
                          <a:spcPct val="0"/>
                        </a:spcAft>
                        <a:buClrTx/>
                        <a:buSzTx/>
                        <a:buFontTx/>
                        <a:buNone/>
                        <a:tabLst/>
                      </a:pP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Akte Notaris No. 1 Tahun 1999</a:t>
                      </a:r>
                      <a:endParaRPr kumimoji="0" lang="en-US" sz="1300" b="0" i="0" u="none" strike="noStrike" cap="none" normalizeH="0" baseline="0" dirty="0">
                        <a:ln>
                          <a:noFill/>
                        </a:ln>
                        <a:solidFill>
                          <a:schemeClr val="tx1"/>
                        </a:solidFill>
                        <a:effectLst/>
                        <a:latin typeface="Tahoma" charset="0"/>
                        <a:ea typeface="Times New Roman" pitchFamily="18" charset="0"/>
                        <a:cs typeface="Tahoma" charset="0"/>
                      </a:endParaRPr>
                    </a:p>
                    <a:p>
                      <a:pPr marL="0" marR="0" lvl="0" indent="0" algn="just" defTabSz="966788"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err="1">
                          <a:ln>
                            <a:noFill/>
                          </a:ln>
                          <a:solidFill>
                            <a:schemeClr val="tx1"/>
                          </a:solidFill>
                          <a:effectLst/>
                          <a:latin typeface="Tahoma" charset="0"/>
                          <a:ea typeface="Times New Roman" pitchFamily="18" charset="0"/>
                          <a:cs typeface="Tahoma" charset="0"/>
                        </a:rPr>
                        <a:t>Perda</a:t>
                      </a: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 Prov. </a:t>
                      </a:r>
                      <a:r>
                        <a:rPr kumimoji="0" lang="en-US" sz="1300" b="0" i="0" u="none" strike="noStrike" cap="none" normalizeH="0" baseline="0" dirty="0" err="1">
                          <a:ln>
                            <a:noFill/>
                          </a:ln>
                          <a:solidFill>
                            <a:schemeClr val="tx1"/>
                          </a:solidFill>
                          <a:effectLst/>
                          <a:latin typeface="Tahoma" charset="0"/>
                          <a:ea typeface="Times New Roman" pitchFamily="18" charset="0"/>
                          <a:cs typeface="Tahoma" charset="0"/>
                        </a:rPr>
                        <a:t>Jateng</a:t>
                      </a: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 No. 6 </a:t>
                      </a:r>
                      <a:r>
                        <a:rPr kumimoji="0" lang="en-US" sz="1300" b="0" i="0" u="none" strike="noStrike" cap="none" normalizeH="0" baseline="0" dirty="0" err="1">
                          <a:ln>
                            <a:noFill/>
                          </a:ln>
                          <a:solidFill>
                            <a:schemeClr val="tx1"/>
                          </a:solidFill>
                          <a:effectLst/>
                          <a:latin typeface="Tahoma" charset="0"/>
                          <a:ea typeface="Times New Roman" pitchFamily="18" charset="0"/>
                          <a:cs typeface="Tahoma" charset="0"/>
                        </a:rPr>
                        <a:t>Tahun</a:t>
                      </a: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 1999</a:t>
                      </a:r>
                      <a:endParaRPr kumimoji="0" lang="id-ID" sz="1300" b="0" i="0" u="none" strike="noStrike" cap="none" normalizeH="0" baseline="0" dirty="0">
                        <a:ln>
                          <a:noFill/>
                        </a:ln>
                        <a:solidFill>
                          <a:schemeClr val="tx1"/>
                        </a:solidFill>
                        <a:effectLst/>
                        <a:latin typeface="Tahoma" charset="0"/>
                        <a:ea typeface="Times New Roman" pitchFamily="18" charset="0"/>
                        <a:cs typeface="Tahoma" charset="0"/>
                      </a:endParaRP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66788" rtl="0" eaLnBrk="1" fontAlgn="base" latinLnBrk="0" hangingPunct="1">
                        <a:lnSpc>
                          <a:spcPct val="100000"/>
                        </a:lnSpc>
                        <a:spcBef>
                          <a:spcPct val="0"/>
                        </a:spcBef>
                        <a:spcAft>
                          <a:spcPct val="0"/>
                        </a:spcAft>
                        <a:buClrTx/>
                        <a:buSzPct val="70000"/>
                        <a:buFontTx/>
                        <a:buNone/>
                        <a:tabLst/>
                      </a:pP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Perbankan</a:t>
                      </a: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3"/>
                  </a:ext>
                </a:extLst>
              </a:tr>
              <a:tr h="410255">
                <a:tc>
                  <a:txBody>
                    <a:bodyPr/>
                    <a:lstStyle/>
                    <a:p>
                      <a:pPr marL="361950" marR="0" lvl="0" indent="-361950" algn="ctr" defTabSz="966788"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4</a:t>
                      </a: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a:t>
                      </a: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66788" rtl="0" eaLnBrk="1" fontAlgn="base" latinLnBrk="0" hangingPunct="1">
                        <a:lnSpc>
                          <a:spcPct val="100000"/>
                        </a:lnSpc>
                        <a:spcBef>
                          <a:spcPct val="0"/>
                        </a:spcBef>
                        <a:spcAft>
                          <a:spcPct val="0"/>
                        </a:spcAft>
                        <a:buClrTx/>
                        <a:buSzTx/>
                        <a:buFontTx/>
                        <a:buNone/>
                        <a:tabLst/>
                      </a:pPr>
                      <a:r>
                        <a:rPr kumimoji="0" lang="id-ID" sz="1300" b="0" i="0" u="none" strike="noStrike" cap="none" normalizeH="0" baseline="0">
                          <a:ln>
                            <a:noFill/>
                          </a:ln>
                          <a:solidFill>
                            <a:schemeClr val="tx1"/>
                          </a:solidFill>
                          <a:effectLst/>
                          <a:latin typeface="Tahoma" charset="0"/>
                          <a:ea typeface="Times New Roman" pitchFamily="18" charset="0"/>
                          <a:cs typeface="Tahoma" charset="0"/>
                        </a:rPr>
                        <a:t>PDAB </a:t>
                      </a:r>
                      <a:r>
                        <a:rPr kumimoji="0" lang="en-US" sz="1300" b="0" i="0" u="none" strike="noStrike" cap="none" normalizeH="0" baseline="0">
                          <a:ln>
                            <a:noFill/>
                          </a:ln>
                          <a:solidFill>
                            <a:schemeClr val="tx1"/>
                          </a:solidFill>
                          <a:effectLst/>
                          <a:latin typeface="Tahoma" charset="0"/>
                          <a:ea typeface="Times New Roman" pitchFamily="18" charset="0"/>
                          <a:cs typeface="Tahoma" charset="0"/>
                        </a:rPr>
                        <a:t>Tirta Utama</a:t>
                      </a:r>
                      <a:endParaRPr kumimoji="0" lang="id-ID" sz="1300" b="0" i="0" u="none" strike="noStrike" cap="none" normalizeH="0" baseline="0">
                        <a:ln>
                          <a:noFill/>
                        </a:ln>
                        <a:solidFill>
                          <a:schemeClr val="tx1"/>
                        </a:solidFill>
                        <a:effectLst/>
                        <a:latin typeface="Tahoma" charset="0"/>
                        <a:ea typeface="Times New Roman" pitchFamily="18" charset="0"/>
                        <a:cs typeface="Tahoma" charset="0"/>
                      </a:endParaRP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66788" rtl="0" eaLnBrk="1" fontAlgn="base" latinLnBrk="0" hangingPunct="1">
                        <a:lnSpc>
                          <a:spcPct val="100000"/>
                        </a:lnSpc>
                        <a:spcBef>
                          <a:spcPct val="0"/>
                        </a:spcBef>
                        <a:spcAft>
                          <a:spcPct val="0"/>
                        </a:spcAft>
                        <a:buClrTx/>
                        <a:buSzTx/>
                        <a:buFontTx/>
                        <a:buNone/>
                        <a:tabLst/>
                      </a:pP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Perda Prov. Jateng No. </a:t>
                      </a: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7</a:t>
                      </a: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 Tahun </a:t>
                      </a: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2012</a:t>
                      </a:r>
                      <a:endParaRPr kumimoji="0" lang="id-ID" sz="1300" b="0" i="0" u="none" strike="noStrike" cap="none" normalizeH="0" baseline="0" dirty="0">
                        <a:ln>
                          <a:noFill/>
                        </a:ln>
                        <a:solidFill>
                          <a:schemeClr val="tx1"/>
                        </a:solidFill>
                        <a:effectLst/>
                        <a:latin typeface="Tahoma" charset="0"/>
                        <a:ea typeface="Times New Roman" pitchFamily="18" charset="0"/>
                        <a:cs typeface="Tahoma" charset="0"/>
                      </a:endParaRP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66788" rtl="0" eaLnBrk="1" fontAlgn="base" latinLnBrk="0" hangingPunct="1">
                        <a:lnSpc>
                          <a:spcPct val="100000"/>
                        </a:lnSpc>
                        <a:spcBef>
                          <a:spcPct val="0"/>
                        </a:spcBef>
                        <a:spcAft>
                          <a:spcPct val="0"/>
                        </a:spcAft>
                        <a:buClrTx/>
                        <a:buSzPct val="70000"/>
                        <a:buFontTx/>
                        <a:buNone/>
                        <a:tabLst/>
                      </a:pP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Air baku untuk PDAM</a:t>
                      </a: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4"/>
                  </a:ext>
                </a:extLst>
              </a:tr>
              <a:tr h="382529">
                <a:tc>
                  <a:txBody>
                    <a:bodyPr/>
                    <a:lstStyle/>
                    <a:p>
                      <a:pPr marL="361950" marR="0" lvl="0" indent="-361950" algn="ctr" defTabSz="966788" rtl="0" eaLnBrk="1" fontAlgn="base" latinLnBrk="0" hangingPunct="1">
                        <a:lnSpc>
                          <a:spcPct val="100000"/>
                        </a:lnSpc>
                        <a:spcBef>
                          <a:spcPct val="0"/>
                        </a:spcBef>
                        <a:spcAft>
                          <a:spcPct val="0"/>
                        </a:spcAft>
                        <a:buClrTx/>
                        <a:buSzTx/>
                        <a:buFontTx/>
                        <a:buNone/>
                        <a:tabLst/>
                      </a:pP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5.</a:t>
                      </a: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61950" marR="0" lvl="0" indent="-361950" algn="just" defTabSz="966788" rtl="0" eaLnBrk="1" fontAlgn="base" latinLnBrk="0" hangingPunct="1">
                        <a:lnSpc>
                          <a:spcPct val="100000"/>
                        </a:lnSpc>
                        <a:spcBef>
                          <a:spcPct val="0"/>
                        </a:spcBef>
                        <a:spcAft>
                          <a:spcPct val="0"/>
                        </a:spcAft>
                        <a:buClrTx/>
                        <a:buSzTx/>
                        <a:buFontTx/>
                        <a:buNone/>
                        <a:tabLst/>
                      </a:pPr>
                      <a:r>
                        <a:rPr kumimoji="0" lang="id-ID" sz="1300" b="0" i="0" u="none" strike="noStrike" cap="none" normalizeH="0" baseline="0">
                          <a:ln>
                            <a:noFill/>
                          </a:ln>
                          <a:solidFill>
                            <a:schemeClr val="tx1"/>
                          </a:solidFill>
                          <a:effectLst/>
                          <a:latin typeface="Tahoma" charset="0"/>
                          <a:ea typeface="Times New Roman" pitchFamily="18" charset="0"/>
                          <a:cs typeface="Tahoma" charset="0"/>
                        </a:rPr>
                        <a:t>PT. PRPP</a:t>
                      </a: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66788" rtl="0" eaLnBrk="1" fontAlgn="base" latinLnBrk="0" hangingPunct="1">
                        <a:lnSpc>
                          <a:spcPct val="100000"/>
                        </a:lnSpc>
                        <a:spcBef>
                          <a:spcPct val="0"/>
                        </a:spcBef>
                        <a:spcAft>
                          <a:spcPct val="0"/>
                        </a:spcAft>
                        <a:buClrTx/>
                        <a:buSzTx/>
                        <a:buFontTx/>
                        <a:buNone/>
                        <a:tabLst/>
                      </a:pP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Perda Prov. Jateng No. 9 Tahun 1993</a:t>
                      </a: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66788" rtl="0" eaLnBrk="1" fontAlgn="base" latinLnBrk="0" hangingPunct="1">
                        <a:lnSpc>
                          <a:spcPct val="100000"/>
                        </a:lnSpc>
                        <a:spcBef>
                          <a:spcPct val="0"/>
                        </a:spcBef>
                        <a:spcAft>
                          <a:spcPct val="0"/>
                        </a:spcAft>
                        <a:buClrTx/>
                        <a:buSzPct val="70000"/>
                        <a:buFontTx/>
                        <a:buNone/>
                        <a:tabLst/>
                      </a:pP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Promosi dan Edukasi</a:t>
                      </a: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5"/>
                  </a:ext>
                </a:extLst>
              </a:tr>
              <a:tr h="384034">
                <a:tc>
                  <a:txBody>
                    <a:bodyPr/>
                    <a:lstStyle/>
                    <a:p>
                      <a:pPr marL="361950" marR="0" lvl="0" indent="-361950" algn="ctr" defTabSz="966788"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6</a:t>
                      </a: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a:t>
                      </a: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61950" marR="0" lvl="0" indent="-361950" algn="just" defTabSz="966788" rtl="0" eaLnBrk="1" fontAlgn="base" latinLnBrk="0" hangingPunct="1">
                        <a:lnSpc>
                          <a:spcPct val="100000"/>
                        </a:lnSpc>
                        <a:spcBef>
                          <a:spcPct val="0"/>
                        </a:spcBef>
                        <a:spcAft>
                          <a:spcPct val="0"/>
                        </a:spcAft>
                        <a:buClrTx/>
                        <a:buSzTx/>
                        <a:buFontTx/>
                        <a:buNone/>
                        <a:tabLst/>
                      </a:pPr>
                      <a:r>
                        <a:rPr kumimoji="0" lang="id-ID" sz="1300" b="0" i="0" u="none" strike="noStrike" cap="none" normalizeH="0" baseline="0">
                          <a:ln>
                            <a:noFill/>
                          </a:ln>
                          <a:solidFill>
                            <a:schemeClr val="tx1"/>
                          </a:solidFill>
                          <a:effectLst/>
                          <a:latin typeface="Tahoma" charset="0"/>
                          <a:ea typeface="Times New Roman" pitchFamily="18" charset="0"/>
                          <a:cs typeface="Tahoma" charset="0"/>
                        </a:rPr>
                        <a:t>PT. SPJT</a:t>
                      </a: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66788" rtl="0" eaLnBrk="1" fontAlgn="base" latinLnBrk="0" hangingPunct="1">
                        <a:lnSpc>
                          <a:spcPct val="100000"/>
                        </a:lnSpc>
                        <a:spcBef>
                          <a:spcPct val="0"/>
                        </a:spcBef>
                        <a:spcAft>
                          <a:spcPct val="0"/>
                        </a:spcAft>
                        <a:buClrTx/>
                        <a:buSzTx/>
                        <a:buFontTx/>
                        <a:buNone/>
                        <a:tabLst/>
                      </a:pP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Perda Prov. Jateng No. 6 Th. 2005 dan Akte Notaris No. 63 Th. 2005</a:t>
                      </a: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66788" rtl="0" eaLnBrk="1" fontAlgn="base" latinLnBrk="0" hangingPunct="1">
                        <a:lnSpc>
                          <a:spcPct val="100000"/>
                        </a:lnSpc>
                        <a:spcBef>
                          <a:spcPct val="0"/>
                        </a:spcBef>
                        <a:spcAft>
                          <a:spcPct val="0"/>
                        </a:spcAft>
                        <a:buClrTx/>
                        <a:buSzPct val="70000"/>
                        <a:buFontTx/>
                        <a:buNone/>
                        <a:tabLst/>
                      </a:pP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Migas, properti dan infrastruktur</a:t>
                      </a: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6"/>
                  </a:ext>
                </a:extLst>
              </a:tr>
              <a:tr h="543779">
                <a:tc>
                  <a:txBody>
                    <a:bodyPr/>
                    <a:lstStyle/>
                    <a:p>
                      <a:pPr marL="361950" marR="0" lvl="0" indent="-361950" algn="ctr" defTabSz="966788"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7</a:t>
                      </a: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a:t>
                      </a: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66788" rtl="0" eaLnBrk="1" fontAlgn="base" latinLnBrk="0" hangingPunct="1">
                        <a:lnSpc>
                          <a:spcPct val="100000"/>
                        </a:lnSpc>
                        <a:spcBef>
                          <a:spcPct val="0"/>
                        </a:spcBef>
                        <a:spcAft>
                          <a:spcPct val="0"/>
                        </a:spcAft>
                        <a:buClrTx/>
                        <a:buSzTx/>
                        <a:buFontTx/>
                        <a:buNone/>
                        <a:tabLst/>
                      </a:pP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PT. Asuransi Bangun Askrida</a:t>
                      </a: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 </a:t>
                      </a:r>
                      <a:endParaRPr kumimoji="0" lang="id-ID" sz="1300" b="0" i="0" u="none" strike="noStrike" cap="none" normalizeH="0" baseline="0" dirty="0">
                        <a:ln>
                          <a:noFill/>
                        </a:ln>
                        <a:solidFill>
                          <a:schemeClr val="tx1"/>
                        </a:solidFill>
                        <a:effectLst/>
                        <a:latin typeface="Tahoma" charset="0"/>
                        <a:ea typeface="Times New Roman" pitchFamily="18" charset="0"/>
                        <a:cs typeface="Tahoma" charset="0"/>
                      </a:endParaRP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66788" rtl="0" eaLnBrk="1" fontAlgn="base" latinLnBrk="0" hangingPunct="1">
                        <a:lnSpc>
                          <a:spcPct val="100000"/>
                        </a:lnSpc>
                        <a:spcBef>
                          <a:spcPct val="0"/>
                        </a:spcBef>
                        <a:spcAft>
                          <a:spcPct val="0"/>
                        </a:spcAft>
                        <a:buClrTx/>
                        <a:buSzTx/>
                        <a:buFontTx/>
                        <a:buNone/>
                        <a:tabLst/>
                      </a:pP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Kep.Men.Kehakiman</a:t>
                      </a: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 </a:t>
                      </a: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No. C2.11682 HT 01.01. Th.1989</a:t>
                      </a: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66788" rtl="0" eaLnBrk="1" fontAlgn="base" latinLnBrk="0" hangingPunct="1">
                        <a:lnSpc>
                          <a:spcPct val="100000"/>
                        </a:lnSpc>
                        <a:spcBef>
                          <a:spcPct val="0"/>
                        </a:spcBef>
                        <a:spcAft>
                          <a:spcPct val="0"/>
                        </a:spcAft>
                        <a:buClrTx/>
                        <a:buSzPct val="70000"/>
                        <a:buFontTx/>
                        <a:buNone/>
                        <a:tabLst/>
                      </a:pP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Asuransi</a:t>
                      </a: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7"/>
                  </a:ext>
                </a:extLst>
              </a:tr>
              <a:tr h="322922">
                <a:tc>
                  <a:txBody>
                    <a:bodyPr/>
                    <a:lstStyle/>
                    <a:p>
                      <a:pPr marL="361950" marR="0" lvl="0" indent="-361950" algn="ctr" defTabSz="966788"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8</a:t>
                      </a: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a:t>
                      </a: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61950" marR="0" lvl="0" indent="-361950" algn="just" defTabSz="966788" rtl="0" eaLnBrk="1" fontAlgn="base" latinLnBrk="0" hangingPunct="1">
                        <a:lnSpc>
                          <a:spcPct val="100000"/>
                        </a:lnSpc>
                        <a:spcBef>
                          <a:spcPct val="0"/>
                        </a:spcBef>
                        <a:spcAft>
                          <a:spcPct val="0"/>
                        </a:spcAft>
                        <a:buClrTx/>
                        <a:buSzTx/>
                        <a:buFontTx/>
                        <a:buNone/>
                        <a:tabLst/>
                      </a:pP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PT. KIW</a:t>
                      </a:r>
                      <a:endParaRPr kumimoji="0" lang="en-US" sz="1300" b="0" i="0" u="none" strike="noStrike" cap="none" normalizeH="0" baseline="0" dirty="0">
                        <a:ln>
                          <a:noFill/>
                        </a:ln>
                        <a:solidFill>
                          <a:schemeClr val="tx1"/>
                        </a:solidFill>
                        <a:effectLst/>
                        <a:latin typeface="Tahoma" charset="0"/>
                        <a:ea typeface="Times New Roman" pitchFamily="18" charset="0"/>
                        <a:cs typeface="Tahoma" charset="0"/>
                      </a:endParaRP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66788" rtl="0" eaLnBrk="1" fontAlgn="base" latinLnBrk="0" hangingPunct="1">
                        <a:lnSpc>
                          <a:spcPct val="100000"/>
                        </a:lnSpc>
                        <a:spcBef>
                          <a:spcPct val="0"/>
                        </a:spcBef>
                        <a:spcAft>
                          <a:spcPct val="0"/>
                        </a:spcAft>
                        <a:buClrTx/>
                        <a:buSzTx/>
                        <a:buFontTx/>
                        <a:buNone/>
                        <a:tabLst/>
                      </a:pP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Kep.Men.Kum</a:t>
                      </a: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ham</a:t>
                      </a: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 No. 02-708.HT.01.01 Th.1989</a:t>
                      </a: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66788" rtl="0" eaLnBrk="1" fontAlgn="base" latinLnBrk="0" hangingPunct="1">
                        <a:lnSpc>
                          <a:spcPct val="100000"/>
                        </a:lnSpc>
                        <a:spcBef>
                          <a:spcPct val="0"/>
                        </a:spcBef>
                        <a:spcAft>
                          <a:spcPct val="0"/>
                        </a:spcAft>
                        <a:buClrTx/>
                        <a:buSzPct val="70000"/>
                        <a:buFontTx/>
                        <a:buNone/>
                        <a:tabLst/>
                      </a:pP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Kawasan industri dan</a:t>
                      </a: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 </a:t>
                      </a: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pergudangan</a:t>
                      </a: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8"/>
                  </a:ext>
                </a:extLst>
              </a:tr>
              <a:tr h="624424">
                <a:tc>
                  <a:txBody>
                    <a:bodyPr/>
                    <a:lstStyle/>
                    <a:p>
                      <a:pPr marL="361950" marR="0" lvl="0" indent="-361950" algn="ctr" defTabSz="966788"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9.</a:t>
                      </a:r>
                      <a:endParaRPr kumimoji="0" lang="id-ID" sz="1300" b="0" i="0" u="none" strike="noStrike" cap="none" normalizeH="0" baseline="0" dirty="0">
                        <a:ln>
                          <a:noFill/>
                        </a:ln>
                        <a:solidFill>
                          <a:schemeClr val="tx1"/>
                        </a:solidFill>
                        <a:effectLst/>
                        <a:latin typeface="Tahoma" charset="0"/>
                        <a:ea typeface="Times New Roman" pitchFamily="18" charset="0"/>
                        <a:cs typeface="Tahoma" charset="0"/>
                      </a:endParaRP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61950" marR="0" lvl="0" indent="-361950" algn="just" defTabSz="966788"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PT. SPHC</a:t>
                      </a: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66788"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err="1">
                          <a:ln>
                            <a:noFill/>
                          </a:ln>
                          <a:solidFill>
                            <a:schemeClr val="tx1"/>
                          </a:solidFill>
                          <a:effectLst/>
                          <a:latin typeface="Tahoma" charset="0"/>
                          <a:ea typeface="Times New Roman" pitchFamily="18" charset="0"/>
                          <a:cs typeface="Tahoma" charset="0"/>
                        </a:rPr>
                        <a:t>Perda</a:t>
                      </a: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 </a:t>
                      </a:r>
                      <a:r>
                        <a:rPr kumimoji="0" lang="en-US" sz="1300" b="0" i="0" u="none" strike="noStrike" cap="none" normalizeH="0" baseline="0" dirty="0" err="1">
                          <a:ln>
                            <a:noFill/>
                          </a:ln>
                          <a:solidFill>
                            <a:schemeClr val="tx1"/>
                          </a:solidFill>
                          <a:effectLst/>
                          <a:latin typeface="Tahoma" charset="0"/>
                          <a:ea typeface="Times New Roman" pitchFamily="18" charset="0"/>
                          <a:cs typeface="Tahoma" charset="0"/>
                        </a:rPr>
                        <a:t>Prov.Jateng</a:t>
                      </a: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 No.15/2013 </a:t>
                      </a:r>
                      <a:r>
                        <a:rPr kumimoji="0" lang="en-US" sz="1300" b="0" i="0" u="none" strike="noStrike" cap="none" normalizeH="0" baseline="0" dirty="0" err="1">
                          <a:ln>
                            <a:noFill/>
                          </a:ln>
                          <a:solidFill>
                            <a:schemeClr val="tx1"/>
                          </a:solidFill>
                          <a:effectLst/>
                          <a:latin typeface="Tahoma" charset="0"/>
                          <a:ea typeface="Times New Roman" pitchFamily="18" charset="0"/>
                          <a:cs typeface="Tahoma" charset="0"/>
                        </a:rPr>
                        <a:t>ttg</a:t>
                      </a: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 PT. SPHC</a:t>
                      </a:r>
                    </a:p>
                    <a:p>
                      <a:pPr marL="0" marR="0" lvl="0" indent="0" algn="just" defTabSz="966788"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err="1">
                          <a:ln>
                            <a:noFill/>
                          </a:ln>
                          <a:solidFill>
                            <a:schemeClr val="tx1"/>
                          </a:solidFill>
                          <a:effectLst/>
                          <a:latin typeface="Tahoma" charset="0"/>
                          <a:ea typeface="Times New Roman" pitchFamily="18" charset="0"/>
                          <a:cs typeface="Tahoma" charset="0"/>
                        </a:rPr>
                        <a:t>Akta</a:t>
                      </a: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 </a:t>
                      </a:r>
                      <a:r>
                        <a:rPr kumimoji="0" lang="en-US" sz="1300" b="0" i="0" u="none" strike="noStrike" cap="none" normalizeH="0" baseline="0" dirty="0" err="1">
                          <a:ln>
                            <a:noFill/>
                          </a:ln>
                          <a:solidFill>
                            <a:schemeClr val="tx1"/>
                          </a:solidFill>
                          <a:effectLst/>
                          <a:latin typeface="Tahoma" charset="0"/>
                          <a:ea typeface="Times New Roman" pitchFamily="18" charset="0"/>
                          <a:cs typeface="Tahoma" charset="0"/>
                        </a:rPr>
                        <a:t>Notaris</a:t>
                      </a: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 </a:t>
                      </a:r>
                      <a:r>
                        <a:rPr kumimoji="0" lang="en-US" sz="1300" b="0" i="0" u="none" strike="noStrike" cap="none" normalizeH="0" baseline="0" dirty="0" err="1">
                          <a:ln>
                            <a:noFill/>
                          </a:ln>
                          <a:solidFill>
                            <a:schemeClr val="tx1"/>
                          </a:solidFill>
                          <a:effectLst/>
                          <a:latin typeface="Tahoma" charset="0"/>
                          <a:ea typeface="Times New Roman" pitchFamily="18" charset="0"/>
                          <a:cs typeface="Tahoma" charset="0"/>
                        </a:rPr>
                        <a:t>No</a:t>
                      </a: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 40 </a:t>
                      </a:r>
                      <a:r>
                        <a:rPr kumimoji="0" lang="en-US" sz="1300" b="0" i="0" u="none" strike="noStrike" cap="none" normalizeH="0" baseline="0" dirty="0" err="1">
                          <a:ln>
                            <a:noFill/>
                          </a:ln>
                          <a:solidFill>
                            <a:schemeClr val="tx1"/>
                          </a:solidFill>
                          <a:effectLst/>
                          <a:latin typeface="Tahoma" charset="0"/>
                          <a:ea typeface="Times New Roman" pitchFamily="18" charset="0"/>
                          <a:cs typeface="Tahoma" charset="0"/>
                        </a:rPr>
                        <a:t>Tahun</a:t>
                      </a: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 2006 </a:t>
                      </a:r>
                      <a:endParaRPr kumimoji="0" lang="id-ID" sz="1300" b="0" i="0" u="none" strike="noStrike" cap="none" normalizeH="0" baseline="0" dirty="0">
                        <a:ln>
                          <a:noFill/>
                        </a:ln>
                        <a:solidFill>
                          <a:schemeClr val="tx1"/>
                        </a:solidFill>
                        <a:effectLst/>
                        <a:latin typeface="Tahoma" charset="0"/>
                        <a:ea typeface="Times New Roman" pitchFamily="18" charset="0"/>
                        <a:cs typeface="Tahoma" charset="0"/>
                      </a:endParaRP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66788" rtl="0" eaLnBrk="1" fontAlgn="base" latinLnBrk="0" hangingPunct="1">
                        <a:lnSpc>
                          <a:spcPct val="100000"/>
                        </a:lnSpc>
                        <a:spcBef>
                          <a:spcPct val="0"/>
                        </a:spcBef>
                        <a:spcAft>
                          <a:spcPct val="0"/>
                        </a:spcAft>
                        <a:buClrTx/>
                        <a:buSzPct val="70000"/>
                        <a:buFontTx/>
                        <a:buNone/>
                        <a:tabLst/>
                      </a:pPr>
                      <a:r>
                        <a:rPr kumimoji="0" lang="en-US" sz="1300" b="0" i="0" u="none" strike="noStrike" cap="none" normalizeH="0" baseline="0" dirty="0">
                          <a:ln>
                            <a:noFill/>
                          </a:ln>
                          <a:solidFill>
                            <a:schemeClr val="tx1"/>
                          </a:solidFill>
                          <a:effectLst/>
                          <a:latin typeface="Tahoma" charset="0"/>
                          <a:ea typeface="Times New Roman" pitchFamily="18" charset="0"/>
                          <a:cs typeface="Tahoma" charset="0"/>
                        </a:rPr>
                        <a:t>P</a:t>
                      </a: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articipating Interest (PI)</a:t>
                      </a:r>
                    </a:p>
                    <a:p>
                      <a:pPr marL="0" marR="0" lvl="0" indent="0" algn="l" defTabSz="966788" rtl="0" eaLnBrk="1" fontAlgn="base" latinLnBrk="0" hangingPunct="1">
                        <a:lnSpc>
                          <a:spcPct val="100000"/>
                        </a:lnSpc>
                        <a:spcBef>
                          <a:spcPct val="0"/>
                        </a:spcBef>
                        <a:spcAft>
                          <a:spcPct val="0"/>
                        </a:spcAft>
                        <a:buClrTx/>
                        <a:buSzPct val="70000"/>
                        <a:buFontTx/>
                        <a:buNone/>
                        <a:tabLst/>
                      </a:pPr>
                      <a:endParaRPr kumimoji="0" lang="id-ID" sz="1300" b="0" i="0" u="none" strike="noStrike" cap="none" normalizeH="0" baseline="0" dirty="0">
                        <a:ln>
                          <a:noFill/>
                        </a:ln>
                        <a:solidFill>
                          <a:schemeClr val="tx1"/>
                        </a:solidFill>
                        <a:effectLst/>
                        <a:latin typeface="Tahoma" charset="0"/>
                        <a:ea typeface="Times New Roman" pitchFamily="18" charset="0"/>
                        <a:cs typeface="Tahoma" charset="0"/>
                      </a:endParaRP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9"/>
                  </a:ext>
                </a:extLst>
              </a:tr>
              <a:tr h="540721">
                <a:tc>
                  <a:txBody>
                    <a:bodyPr/>
                    <a:lstStyle/>
                    <a:p>
                      <a:pPr marL="361950" marR="0" lvl="0" indent="-361950" algn="ctr" defTabSz="966788" rtl="0" eaLnBrk="1" fontAlgn="base" latinLnBrk="0" hangingPunct="1">
                        <a:lnSpc>
                          <a:spcPct val="100000"/>
                        </a:lnSpc>
                        <a:spcBef>
                          <a:spcPct val="0"/>
                        </a:spcBef>
                        <a:spcAft>
                          <a:spcPct val="0"/>
                        </a:spcAft>
                        <a:buClrTx/>
                        <a:buSzTx/>
                        <a:buFontTx/>
                        <a:buNone/>
                        <a:tabLst/>
                      </a:pP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10.</a:t>
                      </a: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66788" rtl="0" eaLnBrk="1" fontAlgn="base" latinLnBrk="0" hangingPunct="1">
                        <a:lnSpc>
                          <a:spcPct val="100000"/>
                        </a:lnSpc>
                        <a:spcBef>
                          <a:spcPct val="0"/>
                        </a:spcBef>
                        <a:spcAft>
                          <a:spcPct val="0"/>
                        </a:spcAft>
                        <a:buClrTx/>
                        <a:buSzTx/>
                        <a:buFontTx/>
                        <a:buNone/>
                        <a:tabLst/>
                      </a:pPr>
                      <a:r>
                        <a:rPr kumimoji="0" lang="id-ID" sz="1300" b="0" i="0" u="none" strike="noStrike" cap="none" normalizeH="0" baseline="0" dirty="0">
                          <a:ln>
                            <a:noFill/>
                          </a:ln>
                          <a:solidFill>
                            <a:schemeClr val="tx1"/>
                          </a:solidFill>
                          <a:effectLst/>
                          <a:latin typeface="Tahoma" charset="0"/>
                          <a:ea typeface="Times New Roman" pitchFamily="18" charset="0"/>
                          <a:cs typeface="Tahoma" charset="0"/>
                        </a:rPr>
                        <a:t>PT.Jamkrida Jateng</a:t>
                      </a:r>
                      <a:endParaRPr kumimoji="0" lang="en-US" sz="1300" b="0" i="0" u="none" strike="noStrike" cap="none" normalizeH="0" baseline="0" dirty="0">
                        <a:ln>
                          <a:noFill/>
                        </a:ln>
                        <a:solidFill>
                          <a:schemeClr val="tx1"/>
                        </a:solidFill>
                        <a:effectLst/>
                        <a:latin typeface="Tahoma" charset="0"/>
                        <a:ea typeface="Times New Roman" pitchFamily="18" charset="0"/>
                        <a:cs typeface="Tahoma" charset="0"/>
                      </a:endParaRP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66788" rtl="0" eaLnBrk="1" fontAlgn="base" latinLnBrk="0" hangingPunct="1">
                        <a:lnSpc>
                          <a:spcPct val="100000"/>
                        </a:lnSpc>
                        <a:spcBef>
                          <a:spcPct val="0"/>
                        </a:spcBef>
                        <a:spcAft>
                          <a:spcPct val="0"/>
                        </a:spcAft>
                        <a:buClrTx/>
                        <a:buSzTx/>
                        <a:buFontTx/>
                        <a:buNone/>
                        <a:tabLst/>
                      </a:pPr>
                      <a:r>
                        <a:rPr kumimoji="0" lang="en-US" sz="1300" b="0" i="0" u="none" strike="noStrike" kern="1200" cap="none" spc="0" normalizeH="0" baseline="0" noProof="0" dirty="0" err="1">
                          <a:ln>
                            <a:noFill/>
                          </a:ln>
                          <a:solidFill>
                            <a:prstClr val="black"/>
                          </a:solidFill>
                          <a:effectLst/>
                          <a:uLnTx/>
                          <a:uFillTx/>
                          <a:latin typeface="Tahoma" charset="0"/>
                          <a:ea typeface="Times New Roman" pitchFamily="18" charset="0"/>
                          <a:cs typeface="Tahoma" charset="0"/>
                        </a:rPr>
                        <a:t>Perda</a:t>
                      </a:r>
                      <a:r>
                        <a:rPr kumimoji="0" lang="en-US" sz="1300" b="0" i="0" u="none" strike="noStrike" kern="1200" cap="none" spc="0" normalizeH="0" baseline="0" noProof="0" dirty="0">
                          <a:ln>
                            <a:noFill/>
                          </a:ln>
                          <a:solidFill>
                            <a:prstClr val="black"/>
                          </a:solidFill>
                          <a:effectLst/>
                          <a:uLnTx/>
                          <a:uFillTx/>
                          <a:latin typeface="Tahoma" charset="0"/>
                          <a:ea typeface="Times New Roman" pitchFamily="18" charset="0"/>
                          <a:cs typeface="Tahoma" charset="0"/>
                        </a:rPr>
                        <a:t> </a:t>
                      </a:r>
                      <a:r>
                        <a:rPr kumimoji="0" lang="en-US" sz="1300" b="0" i="0" u="none" strike="noStrike" kern="1200" cap="none" spc="0" normalizeH="0" baseline="0" noProof="0" dirty="0" err="1">
                          <a:ln>
                            <a:noFill/>
                          </a:ln>
                          <a:solidFill>
                            <a:prstClr val="black"/>
                          </a:solidFill>
                          <a:effectLst/>
                          <a:uLnTx/>
                          <a:uFillTx/>
                          <a:latin typeface="Tahoma" charset="0"/>
                          <a:ea typeface="Times New Roman" pitchFamily="18" charset="0"/>
                          <a:cs typeface="Tahoma" charset="0"/>
                        </a:rPr>
                        <a:t>Prov.Jateng</a:t>
                      </a:r>
                      <a:r>
                        <a:rPr kumimoji="0" lang="en-US" sz="1300" b="0" i="0" u="none" strike="noStrike" kern="1200" cap="none" spc="0" normalizeH="0" baseline="0" noProof="0" dirty="0">
                          <a:ln>
                            <a:noFill/>
                          </a:ln>
                          <a:solidFill>
                            <a:prstClr val="black"/>
                          </a:solidFill>
                          <a:effectLst/>
                          <a:uLnTx/>
                          <a:uFillTx/>
                          <a:latin typeface="Tahoma" charset="0"/>
                          <a:ea typeface="Times New Roman" pitchFamily="18" charset="0"/>
                          <a:cs typeface="Tahoma" charset="0"/>
                        </a:rPr>
                        <a:t> No.</a:t>
                      </a:r>
                      <a:r>
                        <a:rPr kumimoji="0" lang="id-ID" sz="1300" b="0" i="0" u="none" strike="noStrike" kern="1200" cap="none" spc="0" normalizeH="0" baseline="0" noProof="0" dirty="0">
                          <a:ln>
                            <a:noFill/>
                          </a:ln>
                          <a:solidFill>
                            <a:prstClr val="black"/>
                          </a:solidFill>
                          <a:effectLst/>
                          <a:uLnTx/>
                          <a:uFillTx/>
                          <a:latin typeface="Tahoma" charset="0"/>
                          <a:ea typeface="Times New Roman" pitchFamily="18" charset="0"/>
                          <a:cs typeface="Tahoma" charset="0"/>
                        </a:rPr>
                        <a:t>2</a:t>
                      </a:r>
                      <a:r>
                        <a:rPr kumimoji="0" lang="en-US" sz="1300" b="0" i="0" u="none" strike="noStrike" kern="1200" cap="none" spc="0" normalizeH="0" baseline="0" noProof="0" dirty="0">
                          <a:ln>
                            <a:noFill/>
                          </a:ln>
                          <a:solidFill>
                            <a:prstClr val="black"/>
                          </a:solidFill>
                          <a:effectLst/>
                          <a:uLnTx/>
                          <a:uFillTx/>
                          <a:latin typeface="Tahoma" charset="0"/>
                          <a:ea typeface="Times New Roman" pitchFamily="18" charset="0"/>
                          <a:cs typeface="Tahoma" charset="0"/>
                        </a:rPr>
                        <a:t>/201</a:t>
                      </a:r>
                      <a:r>
                        <a:rPr kumimoji="0" lang="id-ID" sz="1300" b="0" i="0" u="none" strike="noStrike" kern="1200" cap="none" spc="0" normalizeH="0" baseline="0" noProof="0" dirty="0">
                          <a:ln>
                            <a:noFill/>
                          </a:ln>
                          <a:solidFill>
                            <a:prstClr val="black"/>
                          </a:solidFill>
                          <a:effectLst/>
                          <a:uLnTx/>
                          <a:uFillTx/>
                          <a:latin typeface="Tahoma" charset="0"/>
                          <a:ea typeface="Times New Roman" pitchFamily="18" charset="0"/>
                          <a:cs typeface="Tahoma" charset="0"/>
                        </a:rPr>
                        <a:t>4</a:t>
                      </a:r>
                      <a:r>
                        <a:rPr kumimoji="0" lang="en-US" sz="1300" b="0" i="0" u="none" strike="noStrike" kern="1200" cap="none" spc="0" normalizeH="0" baseline="0" noProof="0" dirty="0">
                          <a:ln>
                            <a:noFill/>
                          </a:ln>
                          <a:solidFill>
                            <a:prstClr val="black"/>
                          </a:solidFill>
                          <a:effectLst/>
                          <a:uLnTx/>
                          <a:uFillTx/>
                          <a:latin typeface="Tahoma" charset="0"/>
                          <a:ea typeface="Times New Roman" pitchFamily="18" charset="0"/>
                          <a:cs typeface="Tahoma" charset="0"/>
                        </a:rPr>
                        <a:t> </a:t>
                      </a:r>
                      <a:r>
                        <a:rPr kumimoji="0" lang="en-US" sz="1300" b="0" i="0" u="none" strike="noStrike" kern="1200" cap="none" spc="0" normalizeH="0" baseline="0" noProof="0" dirty="0" err="1">
                          <a:ln>
                            <a:noFill/>
                          </a:ln>
                          <a:solidFill>
                            <a:prstClr val="black"/>
                          </a:solidFill>
                          <a:effectLst/>
                          <a:uLnTx/>
                          <a:uFillTx/>
                          <a:latin typeface="Tahoma" charset="0"/>
                          <a:ea typeface="Times New Roman" pitchFamily="18" charset="0"/>
                          <a:cs typeface="Tahoma" charset="0"/>
                        </a:rPr>
                        <a:t>ttg</a:t>
                      </a:r>
                      <a:r>
                        <a:rPr kumimoji="0" lang="en-US" sz="1300" b="0" i="0" u="none" strike="noStrike" kern="1200" cap="none" spc="0" normalizeH="0" baseline="0" noProof="0" dirty="0">
                          <a:ln>
                            <a:noFill/>
                          </a:ln>
                          <a:solidFill>
                            <a:prstClr val="black"/>
                          </a:solidFill>
                          <a:effectLst/>
                          <a:uLnTx/>
                          <a:uFillTx/>
                          <a:latin typeface="Tahoma" charset="0"/>
                          <a:ea typeface="Times New Roman" pitchFamily="18" charset="0"/>
                          <a:cs typeface="Tahoma" charset="0"/>
                        </a:rPr>
                        <a:t> PT. </a:t>
                      </a:r>
                      <a:r>
                        <a:rPr kumimoji="0" lang="id-ID" sz="1300" b="0" i="0" u="none" strike="noStrike" kern="1200" cap="none" spc="0" normalizeH="0" baseline="0" noProof="0" dirty="0">
                          <a:ln>
                            <a:noFill/>
                          </a:ln>
                          <a:solidFill>
                            <a:prstClr val="black"/>
                          </a:solidFill>
                          <a:effectLst/>
                          <a:uLnTx/>
                          <a:uFillTx/>
                          <a:latin typeface="Tahoma" charset="0"/>
                          <a:ea typeface="Times New Roman" pitchFamily="18" charset="0"/>
                          <a:cs typeface="Tahoma" charset="0"/>
                        </a:rPr>
                        <a:t>Jamkrida Jateng</a:t>
                      </a:r>
                      <a:endParaRPr kumimoji="0" lang="id-ID" sz="1300" b="0" i="0" u="none" strike="noStrike" cap="none" normalizeH="0" baseline="0" dirty="0">
                        <a:ln>
                          <a:noFill/>
                        </a:ln>
                        <a:solidFill>
                          <a:schemeClr val="tx1"/>
                        </a:solidFill>
                        <a:effectLst/>
                        <a:latin typeface="Tahoma" charset="0"/>
                        <a:ea typeface="Times New Roman" pitchFamily="18" charset="0"/>
                        <a:cs typeface="Tahoma" charset="0"/>
                      </a:endParaRP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66788" rtl="0" eaLnBrk="1" fontAlgn="base" latinLnBrk="0" hangingPunct="1">
                        <a:lnSpc>
                          <a:spcPct val="100000"/>
                        </a:lnSpc>
                        <a:spcBef>
                          <a:spcPct val="0"/>
                        </a:spcBef>
                        <a:spcAft>
                          <a:spcPct val="0"/>
                        </a:spcAft>
                        <a:buClrTx/>
                        <a:buSzPct val="70000"/>
                        <a:buFontTx/>
                        <a:buNone/>
                        <a:tabLst/>
                        <a:defRPr/>
                      </a:pPr>
                      <a:r>
                        <a:rPr kumimoji="0" lang="en-US" sz="1300" b="0" i="0" u="none" strike="noStrike" kern="1200" cap="none" spc="0" normalizeH="0" baseline="0" noProof="0" dirty="0">
                          <a:ln>
                            <a:noFill/>
                          </a:ln>
                          <a:solidFill>
                            <a:prstClr val="black"/>
                          </a:solidFill>
                          <a:effectLst/>
                          <a:uLnTx/>
                          <a:uFillTx/>
                          <a:latin typeface="Tahoma" charset="0"/>
                          <a:ea typeface="Times New Roman" pitchFamily="18" charset="0"/>
                          <a:cs typeface="Tahoma" charset="0"/>
                        </a:rPr>
                        <a:t>P</a:t>
                      </a:r>
                      <a:r>
                        <a:rPr kumimoji="0" lang="id-ID" sz="1300" b="0" i="0" u="none" strike="noStrike" kern="1200" cap="none" spc="0" normalizeH="0" baseline="0" noProof="0" dirty="0">
                          <a:ln>
                            <a:noFill/>
                          </a:ln>
                          <a:solidFill>
                            <a:prstClr val="black"/>
                          </a:solidFill>
                          <a:effectLst/>
                          <a:uLnTx/>
                          <a:uFillTx/>
                          <a:latin typeface="Tahoma" charset="0"/>
                          <a:ea typeface="Times New Roman" pitchFamily="18" charset="0"/>
                          <a:cs typeface="Tahoma" charset="0"/>
                        </a:rPr>
                        <a:t>enjaminan Kredit</a:t>
                      </a:r>
                    </a:p>
                    <a:p>
                      <a:pPr marL="0" marR="0" lvl="0" indent="0" algn="l" defTabSz="966788" rtl="0" eaLnBrk="1" fontAlgn="base" latinLnBrk="0" hangingPunct="1">
                        <a:lnSpc>
                          <a:spcPct val="100000"/>
                        </a:lnSpc>
                        <a:spcBef>
                          <a:spcPct val="0"/>
                        </a:spcBef>
                        <a:spcAft>
                          <a:spcPct val="0"/>
                        </a:spcAft>
                        <a:buClrTx/>
                        <a:buSzPct val="70000"/>
                        <a:buFontTx/>
                        <a:buNone/>
                        <a:tabLst/>
                      </a:pPr>
                      <a:endParaRPr kumimoji="0" lang="id-ID" sz="1300" b="0" i="0" u="none" strike="noStrike" cap="none" normalizeH="0" baseline="0" dirty="0">
                        <a:ln>
                          <a:noFill/>
                        </a:ln>
                        <a:solidFill>
                          <a:schemeClr val="tx1"/>
                        </a:solidFill>
                        <a:effectLst/>
                        <a:latin typeface="Tahoma" charset="0"/>
                        <a:ea typeface="Times New Roman" pitchFamily="18" charset="0"/>
                        <a:cs typeface="Tahoma" charset="0"/>
                      </a:endParaRPr>
                    </a:p>
                  </a:txBody>
                  <a:tcPr marL="123542" marR="123542" marT="44873" marB="4487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10"/>
                  </a:ext>
                </a:extLst>
              </a:tr>
            </a:tbl>
          </a:graphicData>
        </a:graphic>
      </p:graphicFrame>
      <p:sp>
        <p:nvSpPr>
          <p:cNvPr id="5" name="Rectangle 3"/>
          <p:cNvSpPr txBox="1">
            <a:spLocks noChangeArrowheads="1"/>
          </p:cNvSpPr>
          <p:nvPr/>
        </p:nvSpPr>
        <p:spPr>
          <a:xfrm>
            <a:off x="-489" y="44648"/>
            <a:ext cx="12163778" cy="924343"/>
          </a:xfrm>
          <a:prstGeom prst="rect">
            <a:avLst/>
          </a:prstGeom>
          <a:solidFill>
            <a:schemeClr val="accent4">
              <a:lumMod val="20000"/>
              <a:lumOff val="80000"/>
            </a:scheme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DESKRIP</a:t>
            </a:r>
            <a:r>
              <a:rPr lang="id-ID"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SI </a:t>
            </a:r>
            <a:r>
              <a:rPr lang="en-US"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BUMD J</a:t>
            </a:r>
            <a:r>
              <a:rPr lang="id-ID"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AWA TENGAH</a:t>
            </a:r>
          </a:p>
          <a:p>
            <a:pPr marL="0" indent="0" algn="ctr">
              <a:buNone/>
              <a:defRPr/>
            </a:pPr>
            <a:r>
              <a:rPr lang="id-ID" sz="2000"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Per 30 Juni 2018 </a:t>
            </a:r>
          </a:p>
          <a:p>
            <a:pPr algn="ctr">
              <a:defRPr/>
            </a:pPr>
            <a:endParaRPr lang="id-ID" sz="2000" dirty="0">
              <a:effectLst>
                <a:outerShdw blurRad="38100" dist="38100" dir="2700000" algn="tl">
                  <a:srgbClr val="C0C0C0"/>
                </a:outerShdw>
              </a:effectLst>
              <a:latin typeface="Arial Black" pitchFamily="34" charset="0"/>
            </a:endParaRPr>
          </a:p>
          <a:p>
            <a:pPr algn="ctr">
              <a:defRPr/>
            </a:pPr>
            <a:endParaRPr lang="en-GB" sz="2000" dirty="0">
              <a:effectLst>
                <a:outerShdw blurRad="38100" dist="38100" dir="2700000" algn="tl">
                  <a:srgbClr val="C0C0C0"/>
                </a:outerShdw>
              </a:effectLst>
              <a:latin typeface="Arial Black" pitchFamily="34" charset="0"/>
            </a:endParaRPr>
          </a:p>
        </p:txBody>
      </p:sp>
      <p:cxnSp>
        <p:nvCxnSpPr>
          <p:cNvPr id="3" name="Straight Connector 2"/>
          <p:cNvCxnSpPr/>
          <p:nvPr/>
        </p:nvCxnSpPr>
        <p:spPr>
          <a:xfrm>
            <a:off x="177421" y="968991"/>
            <a:ext cx="1185990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6595335"/>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9E39414-C6C9-4DB6-AFF5-7A3E6BE213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063"/>
            <a:ext cx="12192000" cy="6532512"/>
          </a:xfrm>
          <a:prstGeom prst="rect">
            <a:avLst/>
          </a:prstGeom>
        </p:spPr>
      </p:pic>
      <p:sp>
        <p:nvSpPr>
          <p:cNvPr id="6" name="TextBox 5">
            <a:extLst>
              <a:ext uri="{FF2B5EF4-FFF2-40B4-BE49-F238E27FC236}">
                <a16:creationId xmlns:a16="http://schemas.microsoft.com/office/drawing/2014/main" id="{43A98CD3-BFE6-4F27-B5AD-CF1C4BBE1994}"/>
              </a:ext>
            </a:extLst>
          </p:cNvPr>
          <p:cNvSpPr txBox="1"/>
          <p:nvPr/>
        </p:nvSpPr>
        <p:spPr>
          <a:xfrm>
            <a:off x="0" y="14063"/>
            <a:ext cx="12192000" cy="646331"/>
          </a:xfrm>
          <a:prstGeom prst="rect">
            <a:avLst/>
          </a:prstGeom>
          <a:solidFill>
            <a:schemeClr val="accent4">
              <a:lumMod val="20000"/>
              <a:lumOff val="80000"/>
            </a:schemeClr>
          </a:solidFill>
        </p:spPr>
        <p:txBody>
          <a:bodyPr wrap="square" rtlCol="0">
            <a:spAutoFit/>
          </a:bodyPr>
          <a:lstStyle/>
          <a:p>
            <a:r>
              <a:rPr lang="id-ID" sz="3600" dirty="0">
                <a:latin typeface="Aharoni" panose="02010803020104030203" pitchFamily="2" charset="-79"/>
                <a:cs typeface="Aharoni" panose="02010803020104030203" pitchFamily="2" charset="-79"/>
              </a:rPr>
              <a:t>Pengembangan Kawasan Wilayah di Jawa Tengah</a:t>
            </a:r>
          </a:p>
        </p:txBody>
      </p:sp>
      <p:sp>
        <p:nvSpPr>
          <p:cNvPr id="7" name="TextBox 6">
            <a:extLst>
              <a:ext uri="{FF2B5EF4-FFF2-40B4-BE49-F238E27FC236}">
                <a16:creationId xmlns:a16="http://schemas.microsoft.com/office/drawing/2014/main" id="{0377AADF-02A8-4E59-9D6A-F8D3F2CD59CC}"/>
              </a:ext>
            </a:extLst>
          </p:cNvPr>
          <p:cNvSpPr txBox="1"/>
          <p:nvPr/>
        </p:nvSpPr>
        <p:spPr>
          <a:xfrm>
            <a:off x="0" y="6197606"/>
            <a:ext cx="12192000" cy="646331"/>
          </a:xfrm>
          <a:prstGeom prst="rect">
            <a:avLst/>
          </a:prstGeom>
          <a:solidFill>
            <a:schemeClr val="accent4">
              <a:lumMod val="20000"/>
              <a:lumOff val="80000"/>
            </a:schemeClr>
          </a:solidFill>
        </p:spPr>
        <p:txBody>
          <a:bodyPr wrap="square" rtlCol="0">
            <a:spAutoFit/>
          </a:bodyPr>
          <a:lstStyle/>
          <a:p>
            <a:endParaRPr lang="id-ID" sz="3600"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1008051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598C7F-F5D3-4CC8-9FB6-5E88893B37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21" y="-7104"/>
            <a:ext cx="10667958" cy="6865104"/>
          </a:xfrm>
          <a:prstGeom prst="rect">
            <a:avLst/>
          </a:prstGeom>
        </p:spPr>
      </p:pic>
    </p:spTree>
    <p:extLst>
      <p:ext uri="{BB962C8B-B14F-4D97-AF65-F5344CB8AC3E}">
        <p14:creationId xmlns:p14="http://schemas.microsoft.com/office/powerpoint/2010/main" val="311428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97C0E8B-4665-4A31-B612-5A2D21EEB7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7252" y="6366"/>
            <a:ext cx="9125976" cy="6851634"/>
          </a:xfrm>
          <a:prstGeom prst="rect">
            <a:avLst/>
          </a:prstGeom>
        </p:spPr>
      </p:pic>
    </p:spTree>
    <p:extLst>
      <p:ext uri="{BB962C8B-B14F-4D97-AF65-F5344CB8AC3E}">
        <p14:creationId xmlns:p14="http://schemas.microsoft.com/office/powerpoint/2010/main" val="3030566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4A2EC45-ECAC-4360-B1B2-9B3A31B056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7984" y="4368"/>
            <a:ext cx="9488557" cy="7123854"/>
          </a:xfrm>
          <a:prstGeom prst="rect">
            <a:avLst/>
          </a:prstGeom>
        </p:spPr>
      </p:pic>
    </p:spTree>
    <p:extLst>
      <p:ext uri="{BB962C8B-B14F-4D97-AF65-F5344CB8AC3E}">
        <p14:creationId xmlns:p14="http://schemas.microsoft.com/office/powerpoint/2010/main" val="21867645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79E7372-91AC-4A7B-B21F-740AF1CC9E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6568" y="0"/>
            <a:ext cx="9134455" cy="6858000"/>
          </a:xfrm>
          <a:prstGeom prst="rect">
            <a:avLst/>
          </a:prstGeom>
        </p:spPr>
      </p:pic>
    </p:spTree>
    <p:extLst>
      <p:ext uri="{BB962C8B-B14F-4D97-AF65-F5344CB8AC3E}">
        <p14:creationId xmlns:p14="http://schemas.microsoft.com/office/powerpoint/2010/main" val="4103503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5156E12-9758-4F37-BEFA-FCBDF88EB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8772" y="0"/>
            <a:ext cx="9134455" cy="6858000"/>
          </a:xfrm>
          <a:prstGeom prst="rect">
            <a:avLst/>
          </a:prstGeom>
        </p:spPr>
      </p:pic>
    </p:spTree>
    <p:extLst>
      <p:ext uri="{BB962C8B-B14F-4D97-AF65-F5344CB8AC3E}">
        <p14:creationId xmlns:p14="http://schemas.microsoft.com/office/powerpoint/2010/main" val="38398461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997EF69-B784-48A2-8E03-DDECFD647E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8772" y="0"/>
            <a:ext cx="9134455" cy="6858000"/>
          </a:xfrm>
          <a:prstGeom prst="rect">
            <a:avLst/>
          </a:prstGeom>
        </p:spPr>
      </p:pic>
    </p:spTree>
    <p:extLst>
      <p:ext uri="{BB962C8B-B14F-4D97-AF65-F5344CB8AC3E}">
        <p14:creationId xmlns:p14="http://schemas.microsoft.com/office/powerpoint/2010/main" val="37781626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0EDAC43-25B8-4B62-85EC-1B7385CAE5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8772" y="0"/>
            <a:ext cx="9134455" cy="6858000"/>
          </a:xfrm>
          <a:prstGeom prst="rect">
            <a:avLst/>
          </a:prstGeom>
        </p:spPr>
      </p:pic>
    </p:spTree>
    <p:extLst>
      <p:ext uri="{BB962C8B-B14F-4D97-AF65-F5344CB8AC3E}">
        <p14:creationId xmlns:p14="http://schemas.microsoft.com/office/powerpoint/2010/main" val="26335332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CED9378-EAC6-4E68-BF3C-FEFED0BF0BFF}"/>
              </a:ext>
            </a:extLst>
          </p:cNvPr>
          <p:cNvSpPr/>
          <p:nvPr/>
        </p:nvSpPr>
        <p:spPr>
          <a:xfrm>
            <a:off x="515819" y="1802296"/>
            <a:ext cx="11158438" cy="4378506"/>
          </a:xfrm>
          <a:prstGeom prst="rect">
            <a:avLst/>
          </a:prstGeom>
          <a:solidFill>
            <a:schemeClr val="accent4">
              <a:lumMod val="20000"/>
              <a:lumOff val="80000"/>
            </a:schemeClr>
          </a:solidFill>
        </p:spPr>
        <p:txBody>
          <a:bodyPr wrap="square">
            <a:spAutoFit/>
          </a:bodyPr>
          <a:lstStyle/>
          <a:p>
            <a:pPr marL="742950" lvl="1" indent="-285750">
              <a:lnSpc>
                <a:spcPct val="115000"/>
              </a:lnSpc>
              <a:spcAft>
                <a:spcPts val="0"/>
              </a:spcAft>
              <a:buFont typeface="+mj-lt"/>
              <a:buAutoNum type="alphaLcPeriod"/>
            </a:pPr>
            <a:r>
              <a:rPr lang="id-ID" sz="3500" dirty="0">
                <a:latin typeface="Times New Roman" panose="02020603050405020304" pitchFamily="18" charset="0"/>
                <a:ea typeface="Times New Roman" panose="02020603050405020304" pitchFamily="18" charset="0"/>
                <a:cs typeface="Times New Roman" panose="02020603050405020304" pitchFamily="18" charset="0"/>
              </a:rPr>
              <a:t> Pariwisata.</a:t>
            </a:r>
            <a:endParaRPr lang="id-ID" sz="3500" dirty="0">
              <a:latin typeface="Times New Roman" panose="02020603050405020304" pitchFamily="18" charset="0"/>
              <a:ea typeface="Times New Roman" panose="02020603050405020304" pitchFamily="18" charset="0"/>
            </a:endParaRPr>
          </a:p>
          <a:p>
            <a:pPr marL="742950" lvl="1" indent="-285750">
              <a:lnSpc>
                <a:spcPct val="115000"/>
              </a:lnSpc>
              <a:spcAft>
                <a:spcPts val="0"/>
              </a:spcAft>
              <a:buFont typeface="+mj-lt"/>
              <a:buAutoNum type="alphaLcPeriod"/>
            </a:pPr>
            <a:r>
              <a:rPr lang="id-ID" sz="3500" dirty="0">
                <a:latin typeface="Times New Roman" panose="02020603050405020304" pitchFamily="18" charset="0"/>
                <a:ea typeface="Times New Roman" panose="02020603050405020304" pitchFamily="18" charset="0"/>
                <a:cs typeface="Times New Roman" panose="02020603050405020304" pitchFamily="18" charset="0"/>
              </a:rPr>
              <a:t> Usaha garam.</a:t>
            </a:r>
            <a:endParaRPr lang="id-ID" sz="3500" dirty="0">
              <a:latin typeface="Times New Roman" panose="02020603050405020304" pitchFamily="18" charset="0"/>
              <a:ea typeface="Times New Roman" panose="02020603050405020304" pitchFamily="18" charset="0"/>
            </a:endParaRPr>
          </a:p>
          <a:p>
            <a:pPr marL="742950" lvl="1" indent="-285750">
              <a:lnSpc>
                <a:spcPct val="115000"/>
              </a:lnSpc>
              <a:spcAft>
                <a:spcPts val="0"/>
              </a:spcAft>
              <a:buFont typeface="+mj-lt"/>
              <a:buAutoNum type="alphaLcPeriod"/>
            </a:pPr>
            <a:r>
              <a:rPr lang="id-ID" sz="3500" dirty="0">
                <a:latin typeface="Times New Roman" panose="02020603050405020304" pitchFamily="18" charset="0"/>
                <a:ea typeface="Times New Roman" panose="02020603050405020304" pitchFamily="18" charset="0"/>
                <a:cs typeface="Times New Roman" panose="02020603050405020304" pitchFamily="18" charset="0"/>
              </a:rPr>
              <a:t> Perikanan dan kelautan.</a:t>
            </a:r>
            <a:endParaRPr lang="id-ID" sz="3500" dirty="0">
              <a:latin typeface="Times New Roman" panose="02020603050405020304" pitchFamily="18" charset="0"/>
              <a:ea typeface="Times New Roman" panose="02020603050405020304" pitchFamily="18" charset="0"/>
            </a:endParaRPr>
          </a:p>
          <a:p>
            <a:pPr marL="742950" lvl="1" indent="-285750">
              <a:lnSpc>
                <a:spcPct val="115000"/>
              </a:lnSpc>
              <a:spcAft>
                <a:spcPts val="0"/>
              </a:spcAft>
              <a:buFont typeface="+mj-lt"/>
              <a:buAutoNum type="alphaLcPeriod"/>
            </a:pPr>
            <a:r>
              <a:rPr lang="id-ID" sz="3500" dirty="0">
                <a:latin typeface="Times New Roman" panose="02020603050405020304" pitchFamily="18" charset="0"/>
                <a:ea typeface="Times New Roman" panose="02020603050405020304" pitchFamily="18" charset="0"/>
                <a:cs typeface="Times New Roman" panose="02020603050405020304" pitchFamily="18" charset="0"/>
              </a:rPr>
              <a:t> Transportasi.</a:t>
            </a:r>
          </a:p>
          <a:p>
            <a:pPr marL="742950" lvl="1" indent="-285750">
              <a:lnSpc>
                <a:spcPct val="115000"/>
              </a:lnSpc>
              <a:spcAft>
                <a:spcPts val="0"/>
              </a:spcAft>
              <a:buFont typeface="+mj-lt"/>
              <a:buAutoNum type="alphaLcPeriod"/>
            </a:pPr>
            <a:r>
              <a:rPr lang="id-ID" sz="3500" dirty="0">
                <a:latin typeface="Times New Roman" panose="02020603050405020304" pitchFamily="18" charset="0"/>
                <a:ea typeface="Times New Roman" panose="02020603050405020304" pitchFamily="18" charset="0"/>
                <a:cs typeface="Times New Roman" panose="02020603050405020304" pitchFamily="18" charset="0"/>
              </a:rPr>
              <a:t> Infrastruktur.</a:t>
            </a:r>
            <a:endParaRPr lang="id-ID" sz="3500" dirty="0">
              <a:latin typeface="Times New Roman" panose="02020603050405020304" pitchFamily="18" charset="0"/>
              <a:ea typeface="Times New Roman" panose="02020603050405020304" pitchFamily="18" charset="0"/>
            </a:endParaRPr>
          </a:p>
          <a:p>
            <a:pPr marL="742950" lvl="1" indent="-285750">
              <a:lnSpc>
                <a:spcPct val="115000"/>
              </a:lnSpc>
              <a:spcAft>
                <a:spcPts val="0"/>
              </a:spcAft>
              <a:buFont typeface="+mj-lt"/>
              <a:buAutoNum type="alphaLcPeriod"/>
            </a:pPr>
            <a:r>
              <a:rPr lang="id-ID" sz="3500" dirty="0">
                <a:latin typeface="Times New Roman" panose="02020603050405020304" pitchFamily="18" charset="0"/>
                <a:ea typeface="Times New Roman" panose="02020603050405020304" pitchFamily="18" charset="0"/>
                <a:cs typeface="Times New Roman" panose="02020603050405020304" pitchFamily="18" charset="0"/>
              </a:rPr>
              <a:t> Pemberdayaan aset menganggur (Idle  Asset)</a:t>
            </a:r>
            <a:endParaRPr lang="id-ID" sz="3500" dirty="0">
              <a:latin typeface="Times New Roman" panose="02020603050405020304" pitchFamily="18" charset="0"/>
              <a:ea typeface="Times New Roman" panose="02020603050405020304" pitchFamily="18" charset="0"/>
            </a:endParaRPr>
          </a:p>
          <a:p>
            <a:pPr marL="742950" lvl="1" indent="-285750">
              <a:lnSpc>
                <a:spcPct val="115000"/>
              </a:lnSpc>
              <a:spcAft>
                <a:spcPts val="0"/>
              </a:spcAft>
              <a:buFont typeface="+mj-lt"/>
              <a:buAutoNum type="alphaLcPeriod"/>
            </a:pPr>
            <a:r>
              <a:rPr lang="id-ID" sz="3500" dirty="0">
                <a:latin typeface="Times New Roman" panose="02020603050405020304" pitchFamily="18" charset="0"/>
                <a:ea typeface="Times New Roman" panose="02020603050405020304" pitchFamily="18" charset="0"/>
                <a:cs typeface="Times New Roman" panose="02020603050405020304" pitchFamily="18" charset="0"/>
              </a:rPr>
              <a:t> Intensifikasi dan Ekstensifikasi Investasi Sektor Industri </a:t>
            </a:r>
            <a:endParaRPr lang="id-ID" sz="3500" dirty="0">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139EEDC3-B4C0-4A22-AB03-C8ADFB8803EF}"/>
              </a:ext>
            </a:extLst>
          </p:cNvPr>
          <p:cNvSpPr/>
          <p:nvPr/>
        </p:nvSpPr>
        <p:spPr>
          <a:xfrm>
            <a:off x="515819" y="413606"/>
            <a:ext cx="11158439" cy="906274"/>
          </a:xfrm>
          <a:prstGeom prst="rect">
            <a:avLst/>
          </a:prstGeom>
          <a:solidFill>
            <a:schemeClr val="accent4">
              <a:lumMod val="20000"/>
              <a:lumOff val="80000"/>
            </a:schemeClr>
          </a:solidFill>
        </p:spPr>
        <p:txBody>
          <a:bodyPr wrap="none">
            <a:spAutoFit/>
          </a:bodyPr>
          <a:lstStyle/>
          <a:p>
            <a:pPr>
              <a:lnSpc>
                <a:spcPct val="115000"/>
              </a:lnSpc>
              <a:spcAft>
                <a:spcPts val="0"/>
              </a:spcAft>
            </a:pPr>
            <a:r>
              <a:rPr lang="id-ID" sz="5000" b="1" dirty="0">
                <a:latin typeface="Times New Roman" panose="02020603050405020304" pitchFamily="18" charset="0"/>
                <a:ea typeface="Times New Roman" panose="02020603050405020304" pitchFamily="18" charset="0"/>
                <a:cs typeface="Times New Roman" panose="02020603050405020304" pitchFamily="18" charset="0"/>
              </a:rPr>
              <a:t>Potensi Pengembangan Sektor Ekonomi</a:t>
            </a:r>
            <a:endParaRPr lang="id-ID" sz="5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567797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D655CEB-8404-4754-AA2C-A8387D06BB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5660"/>
            <a:ext cx="12192000" cy="4836159"/>
          </a:xfrm>
          <a:prstGeom prst="rect">
            <a:avLst/>
          </a:prstGeom>
        </p:spPr>
      </p:pic>
      <p:sp>
        <p:nvSpPr>
          <p:cNvPr id="6" name="Title 1">
            <a:extLst>
              <a:ext uri="{FF2B5EF4-FFF2-40B4-BE49-F238E27FC236}">
                <a16:creationId xmlns:a16="http://schemas.microsoft.com/office/drawing/2014/main" id="{F8CE5738-94E9-40FA-BF22-816F89490EC1}"/>
              </a:ext>
            </a:extLst>
          </p:cNvPr>
          <p:cNvSpPr>
            <a:spLocks noGrp="1"/>
          </p:cNvSpPr>
          <p:nvPr>
            <p:ph type="title"/>
          </p:nvPr>
        </p:nvSpPr>
        <p:spPr>
          <a:xfrm>
            <a:off x="1" y="5076921"/>
            <a:ext cx="12192000" cy="1781079"/>
          </a:xfrm>
          <a:solidFill>
            <a:schemeClr val="accent4">
              <a:lumMod val="20000"/>
              <a:lumOff val="80000"/>
            </a:schemeClr>
          </a:solidFill>
        </p:spPr>
        <p:txBody>
          <a:bodyPr>
            <a:noAutofit/>
          </a:bodyPr>
          <a:lstStyle/>
          <a:p>
            <a:pPr algn="ctr"/>
            <a:r>
              <a:rPr lang="id-ID" sz="10000" b="1" dirty="0"/>
              <a:t>Terima Kasih</a:t>
            </a:r>
          </a:p>
        </p:txBody>
      </p:sp>
    </p:spTree>
    <p:extLst>
      <p:ext uri="{BB962C8B-B14F-4D97-AF65-F5344CB8AC3E}">
        <p14:creationId xmlns:p14="http://schemas.microsoft.com/office/powerpoint/2010/main" val="33616267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3134</TotalTime>
  <Words>598</Words>
  <Application>Microsoft Office PowerPoint</Application>
  <PresentationFormat>Widescreen</PresentationFormat>
  <Paragraphs>205</Paragraphs>
  <Slides>20</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Aharoni</vt:lpstr>
      <vt:lpstr>Arial</vt:lpstr>
      <vt:lpstr>Arial Black</vt:lpstr>
      <vt:lpstr>Calibri</vt:lpstr>
      <vt:lpstr>Calibri Light</vt:lpstr>
      <vt:lpstr>Tahoma</vt:lpstr>
      <vt:lpstr>Times New Roman</vt:lpstr>
      <vt:lpstr>Wingdings</vt:lpstr>
      <vt:lpstr>Office Theme</vt:lpstr>
      <vt:lpstr>Peluang dan Tantangan  Ekonomi Jawa Tengah   Dr. Hardiwinoto, SE., M.Si.</vt:lpstr>
      <vt:lpstr>Data Diri  Dekan FE Universitas Muhammadiyah Semarang Anggota Majlis Tabligh dan Dakwah Khusus P W M Jawa Tengah  Pendiri dan Pengurus Masyarakat Ekonomi Syariah Pengurus Ikatan Cendekiawan Muslim Indonesia Jawa Tengah Pengurus Ikatan Sarjana Ekonomi Indonesia Cabang Semarang Pengurus Pusat Informasi dan Kajian Ekonomi Syariah Jawa Tengah Email: hardiwinoto@unimus.ac.id   Web: hardiwinoto.com   HP: 088215117718  Tlp. 024 76601346 Alamat: Jl. Pucang Adi IX / No. 10, Pucang Gading, Mranggen, Demak.</vt:lpstr>
      <vt:lpstr>PowerPoint Presentation</vt:lpstr>
      <vt:lpstr>PowerPoint Presentation</vt:lpstr>
      <vt:lpstr>Rasio Pendapatan Asli Daerah (PAD) Terhadap Pendapatan Daerah</vt:lpstr>
      <vt:lpstr>PowerPoint Presentation</vt:lpstr>
      <vt:lpstr>PowerPoint Presentation</vt:lpstr>
      <vt:lpstr>PAD Jawa Tengah Sektor Pajak</vt:lpstr>
      <vt:lpstr>Target Dan Realisasi Deviden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Terima Kasih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BUMD</dc:creator>
  <cp:lastModifiedBy>User</cp:lastModifiedBy>
  <cp:revision>240</cp:revision>
  <cp:lastPrinted>2018-10-06T21:58:30Z</cp:lastPrinted>
  <dcterms:created xsi:type="dcterms:W3CDTF">2016-05-25T07:43:13Z</dcterms:created>
  <dcterms:modified xsi:type="dcterms:W3CDTF">2019-01-25T12:22:37Z</dcterms:modified>
</cp:coreProperties>
</file>