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08" r:id="rId2"/>
    <p:sldId id="256" r:id="rId3"/>
    <p:sldId id="257" r:id="rId4"/>
    <p:sldId id="309" r:id="rId5"/>
    <p:sldId id="310" r:id="rId6"/>
    <p:sldId id="311" r:id="rId7"/>
    <p:sldId id="312" r:id="rId8"/>
    <p:sldId id="313" r:id="rId9"/>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79FB7-EE90-4D7C-B904-037E83B676DF}" type="datetimeFigureOut">
              <a:rPr lang="id-ID" smtClean="0"/>
              <a:t>13/04/2018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FCAAD3-2627-4B67-8E71-2210442D8A08}" type="slidenum">
              <a:rPr lang="id-ID" smtClean="0"/>
              <a:t>‹#›</a:t>
            </a:fld>
            <a:endParaRPr lang="id-ID"/>
          </a:p>
        </p:txBody>
      </p:sp>
    </p:spTree>
    <p:extLst>
      <p:ext uri="{BB962C8B-B14F-4D97-AF65-F5344CB8AC3E}">
        <p14:creationId xmlns:p14="http://schemas.microsoft.com/office/powerpoint/2010/main" val="2535470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E1198205-B4AC-4847-98F9-135C9EC112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478353-A646-4257-82B1-4A3648BD5705}" type="slidenum">
              <a:rPr lang="en-US" altLang="id-ID" smtClean="0"/>
              <a:pPr/>
              <a:t>1</a:t>
            </a:fld>
            <a:endParaRPr lang="en-US" altLang="id-ID"/>
          </a:p>
        </p:txBody>
      </p:sp>
      <p:sp>
        <p:nvSpPr>
          <p:cNvPr id="8195" name="Rectangle 2">
            <a:extLst>
              <a:ext uri="{FF2B5EF4-FFF2-40B4-BE49-F238E27FC236}">
                <a16:creationId xmlns:a16="http://schemas.microsoft.com/office/drawing/2014/main" id="{3A844970-2471-4E98-8463-B26097B7F1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6" name="Rectangle 3">
            <a:extLst>
              <a:ext uri="{FF2B5EF4-FFF2-40B4-BE49-F238E27FC236}">
                <a16:creationId xmlns:a16="http://schemas.microsoft.com/office/drawing/2014/main" id="{7330743B-13B0-42A0-9082-BCD04D30F31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id-ID"/>
          </a:p>
        </p:txBody>
      </p:sp>
    </p:spTree>
    <p:extLst>
      <p:ext uri="{BB962C8B-B14F-4D97-AF65-F5344CB8AC3E}">
        <p14:creationId xmlns:p14="http://schemas.microsoft.com/office/powerpoint/2010/main" val="3121041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4664-5930-4DFE-BEA1-CE94FE8379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440C8A09-1248-4214-94C8-F38D217BD8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C03C8890-380F-4296-8C7D-35FD9666C149}"/>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18547C21-3C24-4D3B-9578-85E81C63F567}"/>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A34796E1-9819-4D42-92CF-48623BC35568}"/>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48025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4A41A-F753-4E34-805E-77891001E5D7}"/>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633C5810-E233-4086-B9B1-68A2040D01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39675D57-863D-47F1-95DF-431DBAA3AC60}"/>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AC68FDAD-BFE6-4E63-865B-7B35FAC6823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1D376723-ECDF-4829-8030-A52745D15CE9}"/>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186423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E55C-718A-4C15-98DF-0937BD4F31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4E9FABD7-0787-4E27-B2B7-902FE85BBF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F7A7FB-FF3B-4E7D-9E15-22156BD073B2}"/>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7577CE27-C735-40A6-B2F0-6C9A971017B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022B5EC-DB2F-4281-90AE-6FCBEEC40B7D}"/>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53039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2AF7F-2576-4032-9022-BF10FC4A96B5}"/>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3DA54AE9-7BDF-493C-A915-8F76AEB04FB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C03C1E77-DB61-46D9-B8ED-DD1D37C98AE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6D04643A-3A2D-4A0E-B812-D36007E20020}"/>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6" name="Footer Placeholder 5">
            <a:extLst>
              <a:ext uri="{FF2B5EF4-FFF2-40B4-BE49-F238E27FC236}">
                <a16:creationId xmlns:a16="http://schemas.microsoft.com/office/drawing/2014/main" id="{FF8CD181-B919-408E-AB1B-89F429898BB5}"/>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EA5C2B23-4679-4D47-85C5-F62AC96A4BED}"/>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2498361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0F71-4EE5-4548-8D0D-A8D78BA5F6DF}"/>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CF7691FA-BA38-4EC7-BCC0-F741C917E5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8FAC8AF-D18C-4C34-8EA0-322432D4ACB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A60C5204-8634-4036-8898-E8539BE3AC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FAD2AC-3A3E-47AF-991D-02BFC2A228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F46F27BA-F1FC-425F-831C-B5C138CA24CB}"/>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8" name="Footer Placeholder 7">
            <a:extLst>
              <a:ext uri="{FF2B5EF4-FFF2-40B4-BE49-F238E27FC236}">
                <a16:creationId xmlns:a16="http://schemas.microsoft.com/office/drawing/2014/main" id="{5DA86A34-0317-4DBD-81DC-2A07ACFC10D6}"/>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C487E1F9-D09E-4824-947D-EFCD381AA894}"/>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543288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698A-FB59-4FFD-AF29-A1E1B2674072}"/>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0259C844-7CD5-487B-8F28-0E805C3C496A}"/>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4" name="Footer Placeholder 3">
            <a:extLst>
              <a:ext uri="{FF2B5EF4-FFF2-40B4-BE49-F238E27FC236}">
                <a16:creationId xmlns:a16="http://schemas.microsoft.com/office/drawing/2014/main" id="{58FBB8D1-96A2-4A65-B41B-CF9D17483F83}"/>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82B34F16-C694-4226-8B6B-87EA99928A61}"/>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5179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E7A74E-F0AE-4B6B-BAAB-81F2CA5EC83D}"/>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3" name="Footer Placeholder 2">
            <a:extLst>
              <a:ext uri="{FF2B5EF4-FFF2-40B4-BE49-F238E27FC236}">
                <a16:creationId xmlns:a16="http://schemas.microsoft.com/office/drawing/2014/main" id="{47C7CF37-E221-4930-B467-3BAB2B50DDFC}"/>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78D9F7F4-77AE-49C2-8F70-59D070182FDB}"/>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401123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6E6B-D475-4A39-903B-73765A8481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8E425603-1534-4B46-82C3-379B617DB9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038CC75C-5422-4D84-BD06-586B6F430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338454-7FD0-4478-86B8-BE42FA924CDC}"/>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6" name="Footer Placeholder 5">
            <a:extLst>
              <a:ext uri="{FF2B5EF4-FFF2-40B4-BE49-F238E27FC236}">
                <a16:creationId xmlns:a16="http://schemas.microsoft.com/office/drawing/2014/main" id="{36BB8063-29D2-41AD-B668-4528F409ACA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6E7AD590-B989-4F48-88DF-1D8E66D99045}"/>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1120128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61A4-1EAE-4C7C-B1AA-E020C1A365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23A20131-9DF7-4646-95BD-53E5EC404A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4900F5F7-4C30-4144-955A-3F25259D13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E1CE1A-75FA-4A16-8089-C393EF63692A}"/>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6" name="Footer Placeholder 5">
            <a:extLst>
              <a:ext uri="{FF2B5EF4-FFF2-40B4-BE49-F238E27FC236}">
                <a16:creationId xmlns:a16="http://schemas.microsoft.com/office/drawing/2014/main" id="{E6A85547-076A-44EF-A500-255000DDB67D}"/>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68086A6E-3C74-48FF-909C-695FDCE7517D}"/>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420297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C032B-4B35-48CE-AE29-8772844A9AF1}"/>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D5312B1-0D30-4899-977D-EA98CCB93F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3ED606B-D507-4A50-AEFE-6EA78A62A064}"/>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7100E156-D7A1-419A-ADCE-D3AEE3BD1327}"/>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8ABD574-84FE-4236-9259-30E2BEADC405}"/>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29974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82847E-0F21-4B74-AEF0-0DC5DD88BC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F8F55D8D-644E-417C-8B78-38361EFA2D9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15116D13-97FF-4FA2-9329-D91E3936DA90}"/>
              </a:ext>
            </a:extLst>
          </p:cNvPr>
          <p:cNvSpPr>
            <a:spLocks noGrp="1"/>
          </p:cNvSpPr>
          <p:nvPr>
            <p:ph type="dt" sz="half" idx="10"/>
          </p:nvPr>
        </p:nvSpPr>
        <p:spPr/>
        <p:txBody>
          <a:body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FD948E20-BD8B-4674-8DB7-24DAB209E0A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583DC67-08D5-49B5-B544-A9212B865AF7}"/>
              </a:ext>
            </a:extLst>
          </p:cNvPr>
          <p:cNvSpPr>
            <a:spLocks noGrp="1"/>
          </p:cNvSpPr>
          <p:nvPr>
            <p:ph type="sldNum" sz="quarter" idx="12"/>
          </p:nvPr>
        </p:nvSpPr>
        <p:spPr/>
        <p:txBody>
          <a:bodyPr/>
          <a:lstStyle/>
          <a:p>
            <a:fld id="{C81C8D57-C1C1-45D0-B6D4-4D1AECB18FBE}" type="slidenum">
              <a:rPr lang="id-ID" smtClean="0"/>
              <a:t>‹#›</a:t>
            </a:fld>
            <a:endParaRPr lang="id-ID"/>
          </a:p>
        </p:txBody>
      </p:sp>
    </p:spTree>
    <p:extLst>
      <p:ext uri="{BB962C8B-B14F-4D97-AF65-F5344CB8AC3E}">
        <p14:creationId xmlns:p14="http://schemas.microsoft.com/office/powerpoint/2010/main" val="3633481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F29071-23E0-46CF-A23A-327BA6C8E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EC8EAAA5-FA77-47E5-AD2C-920C899C0D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5782D0A9-883D-4C79-9184-F8358F428E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BA744-BED7-425B-9E32-3F5B85FE71F2}" type="datetimeFigureOut">
              <a:rPr lang="id-ID" smtClean="0"/>
              <a:t>13/04/2018</a:t>
            </a:fld>
            <a:endParaRPr lang="id-ID"/>
          </a:p>
        </p:txBody>
      </p:sp>
      <p:sp>
        <p:nvSpPr>
          <p:cNvPr id="5" name="Footer Placeholder 4">
            <a:extLst>
              <a:ext uri="{FF2B5EF4-FFF2-40B4-BE49-F238E27FC236}">
                <a16:creationId xmlns:a16="http://schemas.microsoft.com/office/drawing/2014/main" id="{7DB19C2A-45FE-46C4-82AD-2062DDB2EE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128DEAF0-438D-4F02-B3DA-7D326AA908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C8D57-C1C1-45D0-B6D4-4D1AECB18FBE}" type="slidenum">
              <a:rPr lang="id-ID" smtClean="0"/>
              <a:t>‹#›</a:t>
            </a:fld>
            <a:endParaRPr lang="id-ID"/>
          </a:p>
        </p:txBody>
      </p:sp>
    </p:spTree>
    <p:extLst>
      <p:ext uri="{BB962C8B-B14F-4D97-AF65-F5344CB8AC3E}">
        <p14:creationId xmlns:p14="http://schemas.microsoft.com/office/powerpoint/2010/main" val="3908165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rdiwinoto@unimus.ac.i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ACBAA619-7461-4945-BBBC-84754B90E12C}"/>
              </a:ext>
            </a:extLst>
          </p:cNvPr>
          <p:cNvSpPr>
            <a:spLocks noGrp="1" noChangeArrowheads="1"/>
          </p:cNvSpPr>
          <p:nvPr>
            <p:ph type="title"/>
          </p:nvPr>
        </p:nvSpPr>
        <p:spPr>
          <a:xfrm>
            <a:off x="1676400" y="2743200"/>
            <a:ext cx="8763000" cy="4038600"/>
          </a:xfrm>
          <a:solidFill>
            <a:schemeClr val="accent2">
              <a:lumMod val="20000"/>
              <a:lumOff val="80000"/>
            </a:schemeClr>
          </a:solidFill>
        </p:spPr>
        <p:txBody>
          <a:bodyPr>
            <a:normAutofit/>
          </a:bodyPr>
          <a:lstStyle/>
          <a:p>
            <a:pPr algn="ctr">
              <a:defRPr/>
            </a:pPr>
            <a:r>
              <a:rPr lang="id-ID" dirty="0">
                <a:solidFill>
                  <a:schemeClr val="tx1"/>
                </a:solidFill>
              </a:rPr>
              <a:t>Data Diri</a:t>
            </a:r>
            <a:br>
              <a:rPr lang="id-ID" dirty="0">
                <a:solidFill>
                  <a:schemeClr val="tx1"/>
                </a:solidFill>
              </a:rPr>
            </a:br>
            <a:r>
              <a:rPr lang="id-ID" sz="2400" dirty="0"/>
              <a:t>Dekan FE Universitas Muhammadiyah Semarang</a:t>
            </a:r>
            <a:br>
              <a:rPr lang="id-ID" sz="2400" dirty="0"/>
            </a:br>
            <a:r>
              <a:rPr lang="id-ID" sz="2400" dirty="0"/>
              <a:t>Anggota</a:t>
            </a:r>
            <a:r>
              <a:rPr lang="en-US" sz="2400" dirty="0"/>
              <a:t> </a:t>
            </a:r>
            <a:r>
              <a:rPr lang="id-ID" sz="2400" dirty="0"/>
              <a:t>Majlis Tabligh</a:t>
            </a:r>
            <a:r>
              <a:rPr lang="en-US" sz="2400" dirty="0"/>
              <a:t> </a:t>
            </a:r>
            <a:r>
              <a:rPr lang="id-ID" sz="2400" dirty="0"/>
              <a:t>dan Dakwah Khusus P W M Jawa Tengah </a:t>
            </a:r>
            <a:br>
              <a:rPr lang="id-ID" sz="2400" dirty="0"/>
            </a:br>
            <a:r>
              <a:rPr lang="id-ID" sz="2400" dirty="0"/>
              <a:t>Pendiri dan Pengurus Masyarakat Ekonomi Syari’ah</a:t>
            </a:r>
            <a:br>
              <a:rPr lang="id-ID" sz="2400" dirty="0"/>
            </a:br>
            <a:r>
              <a:rPr lang="id-ID" sz="2400" dirty="0"/>
              <a:t>Dewan Pakar Ikatan Cendekiawan Muslim Indonesia Jawa Tengah</a:t>
            </a:r>
            <a:br>
              <a:rPr lang="id-ID" sz="2400" dirty="0"/>
            </a:br>
            <a:r>
              <a:rPr lang="id-ID" sz="2400" dirty="0"/>
              <a:t>Pengurus Ikatan Sarjana Ekonomi Indonesia Cabang Semarang</a:t>
            </a:r>
            <a:br>
              <a:rPr lang="id-ID" sz="2400" dirty="0"/>
            </a:br>
            <a:r>
              <a:rPr lang="id-ID" sz="2400" dirty="0"/>
              <a:t>Email: </a:t>
            </a:r>
            <a:r>
              <a:rPr lang="id-ID" sz="2400" dirty="0">
                <a:hlinkClick r:id="rId3"/>
              </a:rPr>
              <a:t>hardiwinoto@unimus.ac.id</a:t>
            </a:r>
            <a:r>
              <a:rPr lang="id-ID" sz="2400" dirty="0"/>
              <a:t>  </a:t>
            </a:r>
            <a:br>
              <a:rPr lang="id-ID" sz="2400" dirty="0"/>
            </a:br>
            <a:r>
              <a:rPr lang="id-ID" sz="2400" dirty="0"/>
              <a:t>Web: </a:t>
            </a:r>
            <a:r>
              <a:rPr lang="id-ID" sz="2400" dirty="0">
                <a:solidFill>
                  <a:srgbClr val="0000CC"/>
                </a:solidFill>
              </a:rPr>
              <a:t>hardiwinoto.com</a:t>
            </a:r>
            <a:r>
              <a:rPr lang="id-ID" sz="2400" dirty="0"/>
              <a:t>  </a:t>
            </a:r>
            <a:br>
              <a:rPr lang="id-ID" sz="2400" dirty="0"/>
            </a:br>
            <a:r>
              <a:rPr lang="id-ID" sz="2400" dirty="0"/>
              <a:t>HP: 085865351802  Tlp. 024 76743566</a:t>
            </a:r>
            <a:br>
              <a:rPr lang="id-ID" sz="2400" dirty="0"/>
            </a:br>
            <a:r>
              <a:rPr lang="id-ID" sz="2400" dirty="0"/>
              <a:t>Alamat: Jl. Pucang Adi IX / No. 10, Pucang Gading, Mranggen, Demak.</a:t>
            </a:r>
            <a:endParaRPr lang="en-US" sz="2400" dirty="0"/>
          </a:p>
        </p:txBody>
      </p:sp>
      <p:pic>
        <p:nvPicPr>
          <p:cNvPr id="7171" name="Picture 4" descr="foto hardi 002">
            <a:extLst>
              <a:ext uri="{FF2B5EF4-FFF2-40B4-BE49-F238E27FC236}">
                <a16:creationId xmlns:a16="http://schemas.microsoft.com/office/drawing/2014/main" id="{2900D6D3-1BC0-492B-BAC8-C95F63B3C44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440238" y="253217"/>
            <a:ext cx="2819400" cy="2209800"/>
          </a:xfrm>
        </p:spPr>
      </p:pic>
    </p:spTree>
    <p:extLst>
      <p:ext uri="{BB962C8B-B14F-4D97-AF65-F5344CB8AC3E}">
        <p14:creationId xmlns:p14="http://schemas.microsoft.com/office/powerpoint/2010/main" val="100536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38C59-5CEB-4D93-A44E-79DAC26A2ED2}"/>
              </a:ext>
            </a:extLst>
          </p:cNvPr>
          <p:cNvSpPr>
            <a:spLocks noGrp="1"/>
          </p:cNvSpPr>
          <p:nvPr>
            <p:ph type="ctrTitle"/>
          </p:nvPr>
        </p:nvSpPr>
        <p:spPr>
          <a:xfrm>
            <a:off x="689317" y="956602"/>
            <a:ext cx="10846191" cy="2472397"/>
          </a:xfrm>
          <a:solidFill>
            <a:schemeClr val="accent6">
              <a:lumMod val="60000"/>
              <a:lumOff val="40000"/>
            </a:schemeClr>
          </a:solidFill>
        </p:spPr>
        <p:txBody>
          <a:bodyPr>
            <a:noAutofit/>
          </a:bodyPr>
          <a:lstStyle/>
          <a:p>
            <a:r>
              <a:rPr lang="id-ID" sz="9000" b="1" dirty="0"/>
              <a:t>Pengembangan Ekonomi Pesantren</a:t>
            </a:r>
          </a:p>
        </p:txBody>
      </p:sp>
      <p:sp>
        <p:nvSpPr>
          <p:cNvPr id="3" name="Subtitle 2">
            <a:extLst>
              <a:ext uri="{FF2B5EF4-FFF2-40B4-BE49-F238E27FC236}">
                <a16:creationId xmlns:a16="http://schemas.microsoft.com/office/drawing/2014/main" id="{01F38447-1E8A-4407-B3CD-6C1987AFA9E5}"/>
              </a:ext>
            </a:extLst>
          </p:cNvPr>
          <p:cNvSpPr>
            <a:spLocks noGrp="1"/>
          </p:cNvSpPr>
          <p:nvPr>
            <p:ph type="subTitle" idx="1"/>
          </p:nvPr>
        </p:nvSpPr>
        <p:spPr>
          <a:xfrm>
            <a:off x="689317" y="4529796"/>
            <a:ext cx="10846191" cy="728003"/>
          </a:xfrm>
          <a:solidFill>
            <a:schemeClr val="accent4"/>
          </a:solidFill>
        </p:spPr>
        <p:txBody>
          <a:bodyPr>
            <a:normAutofit/>
          </a:bodyPr>
          <a:lstStyle/>
          <a:p>
            <a:r>
              <a:rPr lang="id-ID" sz="4000" dirty="0"/>
              <a:t>Dr. Hardiwinoto, S.E., M.Si.</a:t>
            </a:r>
          </a:p>
        </p:txBody>
      </p:sp>
    </p:spTree>
    <p:extLst>
      <p:ext uri="{BB962C8B-B14F-4D97-AF65-F5344CB8AC3E}">
        <p14:creationId xmlns:p14="http://schemas.microsoft.com/office/powerpoint/2010/main" val="66402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FB81-6167-4AFE-AFC9-0900481D764E}"/>
              </a:ext>
            </a:extLst>
          </p:cNvPr>
          <p:cNvSpPr>
            <a:spLocks noGrp="1"/>
          </p:cNvSpPr>
          <p:nvPr>
            <p:ph type="title"/>
          </p:nvPr>
        </p:nvSpPr>
        <p:spPr>
          <a:xfrm>
            <a:off x="838200" y="533941"/>
            <a:ext cx="10515600" cy="1325563"/>
          </a:xfrm>
          <a:solidFill>
            <a:schemeClr val="accent4"/>
          </a:solidFill>
        </p:spPr>
        <p:txBody>
          <a:bodyPr>
            <a:normAutofit/>
          </a:bodyPr>
          <a:lstStyle/>
          <a:p>
            <a:pPr algn="ctr"/>
            <a:r>
              <a:rPr lang="id-ID" sz="5000" b="1" dirty="0"/>
              <a:t>Pesantren sebagai kekuatan ekonomi</a:t>
            </a:r>
          </a:p>
        </p:txBody>
      </p:sp>
      <p:sp>
        <p:nvSpPr>
          <p:cNvPr id="3" name="Content Placeholder 2">
            <a:extLst>
              <a:ext uri="{FF2B5EF4-FFF2-40B4-BE49-F238E27FC236}">
                <a16:creationId xmlns:a16="http://schemas.microsoft.com/office/drawing/2014/main" id="{F8A3D3F0-29E7-41CD-BB42-1CC81E406E04}"/>
              </a:ext>
            </a:extLst>
          </p:cNvPr>
          <p:cNvSpPr>
            <a:spLocks noGrp="1"/>
          </p:cNvSpPr>
          <p:nvPr>
            <p:ph idx="1"/>
          </p:nvPr>
        </p:nvSpPr>
        <p:spPr>
          <a:xfrm>
            <a:off x="838200" y="2461845"/>
            <a:ext cx="10515600" cy="2954217"/>
          </a:xfrm>
          <a:solidFill>
            <a:schemeClr val="accent6">
              <a:lumMod val="40000"/>
              <a:lumOff val="60000"/>
            </a:schemeClr>
          </a:solidFill>
        </p:spPr>
        <p:txBody>
          <a:bodyPr>
            <a:normAutofit/>
          </a:bodyPr>
          <a:lstStyle/>
          <a:p>
            <a:pPr marL="514350" indent="-514350">
              <a:buAutoNum type="arabicPeriod"/>
            </a:pPr>
            <a:r>
              <a:rPr lang="id-ID" sz="4000" dirty="0"/>
              <a:t>Dilihat sebagai produsen sekaligus konsumen</a:t>
            </a:r>
          </a:p>
          <a:p>
            <a:pPr marL="514350" indent="-514350">
              <a:buAutoNum type="arabicPeriod"/>
            </a:pPr>
            <a:r>
              <a:rPr lang="id-ID" sz="4000" dirty="0"/>
              <a:t>Dilihat sebagai sirkulator moneter</a:t>
            </a:r>
          </a:p>
          <a:p>
            <a:pPr marL="514350" indent="-514350">
              <a:buAutoNum type="arabicPeriod"/>
            </a:pPr>
            <a:r>
              <a:rPr lang="id-ID" sz="4000" dirty="0"/>
              <a:t>Dilihat sebagai penyedia faktor produksi</a:t>
            </a:r>
          </a:p>
          <a:p>
            <a:pPr marL="514350" indent="-514350">
              <a:buFont typeface="Arial" panose="020B0604020202020204" pitchFamily="34" charset="0"/>
              <a:buAutoNum type="arabicPeriod"/>
            </a:pPr>
            <a:r>
              <a:rPr lang="id-ID" sz="4000" dirty="0"/>
              <a:t>Dilihat sebagai penentu opini kebijakan</a:t>
            </a:r>
          </a:p>
        </p:txBody>
      </p:sp>
    </p:spTree>
    <p:extLst>
      <p:ext uri="{BB962C8B-B14F-4D97-AF65-F5344CB8AC3E}">
        <p14:creationId xmlns:p14="http://schemas.microsoft.com/office/powerpoint/2010/main" val="2547403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AD7F4-1251-49DA-9567-BF1406848C29}"/>
              </a:ext>
            </a:extLst>
          </p:cNvPr>
          <p:cNvSpPr>
            <a:spLocks noGrp="1"/>
          </p:cNvSpPr>
          <p:nvPr>
            <p:ph type="title"/>
          </p:nvPr>
        </p:nvSpPr>
        <p:spPr>
          <a:xfrm>
            <a:off x="838200" y="210377"/>
            <a:ext cx="10515600" cy="900967"/>
          </a:xfrm>
          <a:solidFill>
            <a:schemeClr val="accent4"/>
          </a:solidFill>
        </p:spPr>
        <p:txBody>
          <a:bodyPr/>
          <a:lstStyle/>
          <a:p>
            <a:pPr algn="ctr"/>
            <a:r>
              <a:rPr lang="id-ID" b="1" dirty="0"/>
              <a:t>sebagai produsen sekaligus konsumen</a:t>
            </a:r>
          </a:p>
        </p:txBody>
      </p:sp>
      <p:sp>
        <p:nvSpPr>
          <p:cNvPr id="3" name="Content Placeholder 2">
            <a:extLst>
              <a:ext uri="{FF2B5EF4-FFF2-40B4-BE49-F238E27FC236}">
                <a16:creationId xmlns:a16="http://schemas.microsoft.com/office/drawing/2014/main" id="{B0E41CC4-9900-46A8-BCCB-43B7057C97DC}"/>
              </a:ext>
            </a:extLst>
          </p:cNvPr>
          <p:cNvSpPr>
            <a:spLocks noGrp="1"/>
          </p:cNvSpPr>
          <p:nvPr>
            <p:ph idx="1"/>
          </p:nvPr>
        </p:nvSpPr>
        <p:spPr>
          <a:xfrm>
            <a:off x="838200" y="1350499"/>
            <a:ext cx="10515600" cy="1828799"/>
          </a:xfrm>
          <a:solidFill>
            <a:schemeClr val="accent6">
              <a:lumMod val="40000"/>
              <a:lumOff val="60000"/>
            </a:schemeClr>
          </a:solidFill>
        </p:spPr>
        <p:txBody>
          <a:bodyPr>
            <a:normAutofit fontScale="92500" lnSpcReduction="10000"/>
          </a:bodyPr>
          <a:lstStyle/>
          <a:p>
            <a:r>
              <a:rPr lang="id-ID" dirty="0"/>
              <a:t>Jumlah pesantren </a:t>
            </a:r>
          </a:p>
          <a:p>
            <a:r>
              <a:rPr lang="id-ID" dirty="0"/>
              <a:t>Jumlah santri</a:t>
            </a:r>
          </a:p>
          <a:p>
            <a:r>
              <a:rPr lang="id-ID" dirty="0"/>
              <a:t>Jumlah alumni</a:t>
            </a:r>
          </a:p>
          <a:p>
            <a:r>
              <a:rPr lang="id-ID" dirty="0"/>
              <a:t>Profesi pekerjaan alumni</a:t>
            </a:r>
          </a:p>
          <a:p>
            <a:pPr marL="0" indent="0">
              <a:buNone/>
            </a:pPr>
            <a:endParaRPr lang="id-ID" dirty="0"/>
          </a:p>
        </p:txBody>
      </p:sp>
      <p:graphicFrame>
        <p:nvGraphicFramePr>
          <p:cNvPr id="4" name="Table 3">
            <a:extLst>
              <a:ext uri="{FF2B5EF4-FFF2-40B4-BE49-F238E27FC236}">
                <a16:creationId xmlns:a16="http://schemas.microsoft.com/office/drawing/2014/main" id="{47A91EEA-D522-4266-B14E-07735EEAA0B7}"/>
              </a:ext>
            </a:extLst>
          </p:cNvPr>
          <p:cNvGraphicFramePr>
            <a:graphicFrameLocks noGrp="1"/>
          </p:cNvGraphicFramePr>
          <p:nvPr>
            <p:extLst>
              <p:ext uri="{D42A27DB-BD31-4B8C-83A1-F6EECF244321}">
                <p14:modId xmlns:p14="http://schemas.microsoft.com/office/powerpoint/2010/main" val="3558913578"/>
              </p:ext>
            </p:extLst>
          </p:nvPr>
        </p:nvGraphicFramePr>
        <p:xfrm>
          <a:off x="838200" y="3397305"/>
          <a:ext cx="10515600" cy="3123105"/>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811925195"/>
                    </a:ext>
                  </a:extLst>
                </a:gridCol>
                <a:gridCol w="5257800">
                  <a:extLst>
                    <a:ext uri="{9D8B030D-6E8A-4147-A177-3AD203B41FA5}">
                      <a16:colId xmlns:a16="http://schemas.microsoft.com/office/drawing/2014/main" val="2643290241"/>
                    </a:ext>
                  </a:extLst>
                </a:gridCol>
              </a:tblGrid>
              <a:tr h="522875">
                <a:tc>
                  <a:txBody>
                    <a:bodyPr/>
                    <a:lstStyle/>
                    <a:p>
                      <a:pPr algn="ctr"/>
                      <a:r>
                        <a:rPr lang="id-ID" dirty="0"/>
                        <a:t>Jenis produsen</a:t>
                      </a:r>
                    </a:p>
                  </a:txBody>
                  <a:tcPr/>
                </a:tc>
                <a:tc>
                  <a:txBody>
                    <a:bodyPr/>
                    <a:lstStyle/>
                    <a:p>
                      <a:pPr algn="ctr"/>
                      <a:r>
                        <a:rPr lang="id-ID" dirty="0"/>
                        <a:t>Konsumen</a:t>
                      </a:r>
                    </a:p>
                  </a:txBody>
                  <a:tcPr/>
                </a:tc>
                <a:extLst>
                  <a:ext uri="{0D108BD9-81ED-4DB2-BD59-A6C34878D82A}">
                    <a16:rowId xmlns:a16="http://schemas.microsoft.com/office/drawing/2014/main" val="3631615145"/>
                  </a:ext>
                </a:extLst>
              </a:tr>
              <a:tr h="522875">
                <a:tc>
                  <a:txBody>
                    <a:bodyPr/>
                    <a:lstStyle/>
                    <a:p>
                      <a:r>
                        <a:rPr lang="id-ID" dirty="0"/>
                        <a:t>Garmen, Konveksi, Fashion</a:t>
                      </a:r>
                    </a:p>
                  </a:txBody>
                  <a:tcPr/>
                </a:tc>
                <a:tc>
                  <a:txBody>
                    <a:bodyPr/>
                    <a:lstStyle/>
                    <a:p>
                      <a:r>
                        <a:rPr lang="id-ID" dirty="0"/>
                        <a:t>Santri (pelajar) berupa seragam dan pakaian santri</a:t>
                      </a:r>
                    </a:p>
                  </a:txBody>
                  <a:tcPr/>
                </a:tc>
                <a:extLst>
                  <a:ext uri="{0D108BD9-81ED-4DB2-BD59-A6C34878D82A}">
                    <a16:rowId xmlns:a16="http://schemas.microsoft.com/office/drawing/2014/main" val="513745206"/>
                  </a:ext>
                </a:extLst>
              </a:tr>
              <a:tr h="522875">
                <a:tc>
                  <a:txBody>
                    <a:bodyPr/>
                    <a:lstStyle/>
                    <a:p>
                      <a:r>
                        <a:rPr lang="id-ID" dirty="0"/>
                        <a:t>Tours and Travels</a:t>
                      </a:r>
                    </a:p>
                  </a:txBody>
                  <a:tcPr/>
                </a:tc>
                <a:tc>
                  <a:txBody>
                    <a:bodyPr/>
                    <a:lstStyle/>
                    <a:p>
                      <a:r>
                        <a:rPr lang="id-ID" dirty="0"/>
                        <a:t>Santri dan alumni dan relasi alumni berupa pelayanan haji, umrah, ziarah, wisata dan lain-lain.</a:t>
                      </a:r>
                    </a:p>
                  </a:txBody>
                  <a:tcPr/>
                </a:tc>
                <a:extLst>
                  <a:ext uri="{0D108BD9-81ED-4DB2-BD59-A6C34878D82A}">
                    <a16:rowId xmlns:a16="http://schemas.microsoft.com/office/drawing/2014/main" val="1452977626"/>
                  </a:ext>
                </a:extLst>
              </a:tr>
              <a:tr h="522875">
                <a:tc>
                  <a:txBody>
                    <a:bodyPr/>
                    <a:lstStyle/>
                    <a:p>
                      <a:r>
                        <a:rPr lang="id-ID" dirty="0"/>
                        <a:t>Foods and consumers goods</a:t>
                      </a:r>
                    </a:p>
                  </a:txBody>
                  <a:tcPr/>
                </a:tc>
                <a:tc>
                  <a:txBody>
                    <a:bodyPr/>
                    <a:lstStyle/>
                    <a:p>
                      <a:r>
                        <a:rPr lang="id-ID" dirty="0"/>
                        <a:t>Santri dan alumni dan relasi alumni berupa penyediaan jenis makanan pokok dan tambahan jenis makanan dan minuman lainnya.</a:t>
                      </a:r>
                    </a:p>
                  </a:txBody>
                  <a:tcPr/>
                </a:tc>
                <a:extLst>
                  <a:ext uri="{0D108BD9-81ED-4DB2-BD59-A6C34878D82A}">
                    <a16:rowId xmlns:a16="http://schemas.microsoft.com/office/drawing/2014/main" val="3028353283"/>
                  </a:ext>
                </a:extLst>
              </a:tr>
              <a:tr h="522875">
                <a:tc>
                  <a:txBody>
                    <a:bodyPr/>
                    <a:lstStyle/>
                    <a:p>
                      <a:r>
                        <a:rPr lang="id-ID" dirty="0"/>
                        <a:t>Construction and infrastructures</a:t>
                      </a:r>
                    </a:p>
                  </a:txBody>
                  <a:tcPr/>
                </a:tc>
                <a:tc>
                  <a:txBody>
                    <a:bodyPr/>
                    <a:lstStyle/>
                    <a:p>
                      <a:r>
                        <a:rPr lang="id-ID" dirty="0"/>
                        <a:t>Pembangunan perumahan dan property</a:t>
                      </a:r>
                    </a:p>
                  </a:txBody>
                  <a:tcPr/>
                </a:tc>
                <a:extLst>
                  <a:ext uri="{0D108BD9-81ED-4DB2-BD59-A6C34878D82A}">
                    <a16:rowId xmlns:a16="http://schemas.microsoft.com/office/drawing/2014/main" val="229806636"/>
                  </a:ext>
                </a:extLst>
              </a:tr>
            </a:tbl>
          </a:graphicData>
        </a:graphic>
      </p:graphicFrame>
    </p:spTree>
    <p:extLst>
      <p:ext uri="{BB962C8B-B14F-4D97-AF65-F5344CB8AC3E}">
        <p14:creationId xmlns:p14="http://schemas.microsoft.com/office/powerpoint/2010/main" val="36481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2A3F5-4AE7-45DF-B97C-7D99D8C1A60C}"/>
              </a:ext>
            </a:extLst>
          </p:cNvPr>
          <p:cNvSpPr>
            <a:spLocks noGrp="1"/>
          </p:cNvSpPr>
          <p:nvPr>
            <p:ph type="title"/>
          </p:nvPr>
        </p:nvSpPr>
        <p:spPr>
          <a:xfrm>
            <a:off x="838200" y="294787"/>
            <a:ext cx="10515600" cy="1325563"/>
          </a:xfrm>
          <a:solidFill>
            <a:schemeClr val="accent4"/>
          </a:solidFill>
        </p:spPr>
        <p:txBody>
          <a:bodyPr>
            <a:normAutofit/>
          </a:bodyPr>
          <a:lstStyle/>
          <a:p>
            <a:pPr algn="ctr"/>
            <a:r>
              <a:rPr lang="id-ID" sz="5000" b="1" dirty="0"/>
              <a:t>sebagai sirkulator moneter</a:t>
            </a:r>
          </a:p>
        </p:txBody>
      </p:sp>
      <p:sp>
        <p:nvSpPr>
          <p:cNvPr id="3" name="Content Placeholder 2">
            <a:extLst>
              <a:ext uri="{FF2B5EF4-FFF2-40B4-BE49-F238E27FC236}">
                <a16:creationId xmlns:a16="http://schemas.microsoft.com/office/drawing/2014/main" id="{B7575B44-DB53-4138-8536-ACFCC086011A}"/>
              </a:ext>
            </a:extLst>
          </p:cNvPr>
          <p:cNvSpPr>
            <a:spLocks noGrp="1"/>
          </p:cNvSpPr>
          <p:nvPr>
            <p:ph idx="1"/>
          </p:nvPr>
        </p:nvSpPr>
        <p:spPr>
          <a:xfrm>
            <a:off x="838200" y="1989549"/>
            <a:ext cx="10515600" cy="1603375"/>
          </a:xfrm>
          <a:solidFill>
            <a:schemeClr val="accent5">
              <a:lumMod val="20000"/>
              <a:lumOff val="80000"/>
            </a:schemeClr>
          </a:solidFill>
        </p:spPr>
        <p:txBody>
          <a:bodyPr/>
          <a:lstStyle/>
          <a:p>
            <a:r>
              <a:rPr lang="id-ID" dirty="0"/>
              <a:t>Membuat jenis uang virtual sendiri </a:t>
            </a:r>
          </a:p>
          <a:p>
            <a:r>
              <a:rPr lang="id-ID" dirty="0"/>
              <a:t>Membuat jenis dan bentuk lembaga keuangan sendiri</a:t>
            </a:r>
          </a:p>
          <a:p>
            <a:r>
              <a:rPr lang="id-ID" dirty="0"/>
              <a:t>Membuat sistem pembayaran sendiri</a:t>
            </a:r>
          </a:p>
        </p:txBody>
      </p:sp>
      <p:sp>
        <p:nvSpPr>
          <p:cNvPr id="4" name="Flowchart: Alternate Process 3">
            <a:extLst>
              <a:ext uri="{FF2B5EF4-FFF2-40B4-BE49-F238E27FC236}">
                <a16:creationId xmlns:a16="http://schemas.microsoft.com/office/drawing/2014/main" id="{A889AD42-0BDF-4932-8DEE-CC325EE098BA}"/>
              </a:ext>
            </a:extLst>
          </p:cNvPr>
          <p:cNvSpPr/>
          <p:nvPr/>
        </p:nvSpPr>
        <p:spPr>
          <a:xfrm>
            <a:off x="838200" y="4389119"/>
            <a:ext cx="1792459" cy="171762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t>Uang rupiah atau lainnya</a:t>
            </a:r>
          </a:p>
        </p:txBody>
      </p:sp>
      <p:sp>
        <p:nvSpPr>
          <p:cNvPr id="6" name="Flowchart: Alternate Process 5">
            <a:extLst>
              <a:ext uri="{FF2B5EF4-FFF2-40B4-BE49-F238E27FC236}">
                <a16:creationId xmlns:a16="http://schemas.microsoft.com/office/drawing/2014/main" id="{1DA36772-A237-475D-A593-14A1B88736FE}"/>
              </a:ext>
            </a:extLst>
          </p:cNvPr>
          <p:cNvSpPr/>
          <p:nvPr/>
        </p:nvSpPr>
        <p:spPr>
          <a:xfrm>
            <a:off x="5804682" y="4389119"/>
            <a:ext cx="1631852" cy="171762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200" dirty="0"/>
              <a:t>Uang virtual atau digital</a:t>
            </a:r>
          </a:p>
        </p:txBody>
      </p:sp>
      <p:sp>
        <p:nvSpPr>
          <p:cNvPr id="7" name="Parallelogram 6">
            <a:extLst>
              <a:ext uri="{FF2B5EF4-FFF2-40B4-BE49-F238E27FC236}">
                <a16:creationId xmlns:a16="http://schemas.microsoft.com/office/drawing/2014/main" id="{0A13B734-65C3-4E65-8BCC-24AB994035A0}"/>
              </a:ext>
            </a:extLst>
          </p:cNvPr>
          <p:cNvSpPr/>
          <p:nvPr/>
        </p:nvSpPr>
        <p:spPr>
          <a:xfrm>
            <a:off x="7877908" y="4389119"/>
            <a:ext cx="3475891" cy="1717621"/>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300" dirty="0"/>
              <a:t>Sistem pembayaran di komunitas pesantren dan alumni</a:t>
            </a:r>
          </a:p>
        </p:txBody>
      </p:sp>
      <p:sp>
        <p:nvSpPr>
          <p:cNvPr id="9" name="Flowchart: Punched Tape 8">
            <a:extLst>
              <a:ext uri="{FF2B5EF4-FFF2-40B4-BE49-F238E27FC236}">
                <a16:creationId xmlns:a16="http://schemas.microsoft.com/office/drawing/2014/main" id="{E8450B3A-0C9B-4C24-99F0-858732A736E2}"/>
              </a:ext>
            </a:extLst>
          </p:cNvPr>
          <p:cNvSpPr/>
          <p:nvPr/>
        </p:nvSpPr>
        <p:spPr>
          <a:xfrm>
            <a:off x="3072034" y="4276578"/>
            <a:ext cx="2345198" cy="194134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t>Lembaga keuangan pengubah bentuk uang</a:t>
            </a:r>
          </a:p>
        </p:txBody>
      </p:sp>
      <p:cxnSp>
        <p:nvCxnSpPr>
          <p:cNvPr id="17" name="Straight Arrow Connector 16">
            <a:extLst>
              <a:ext uri="{FF2B5EF4-FFF2-40B4-BE49-F238E27FC236}">
                <a16:creationId xmlns:a16="http://schemas.microsoft.com/office/drawing/2014/main" id="{4FB90CF6-E701-4AB3-AA02-13ED89F53B21}"/>
              </a:ext>
            </a:extLst>
          </p:cNvPr>
          <p:cNvCxnSpPr>
            <a:cxnSpLocks/>
            <a:stCxn id="4" idx="3"/>
            <a:endCxn id="9" idx="1"/>
          </p:cNvCxnSpPr>
          <p:nvPr/>
        </p:nvCxnSpPr>
        <p:spPr>
          <a:xfrm flipV="1">
            <a:off x="2630659" y="5247248"/>
            <a:ext cx="441375" cy="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F9322DB-2C54-4FF6-9273-B691C08308C5}"/>
              </a:ext>
            </a:extLst>
          </p:cNvPr>
          <p:cNvCxnSpPr>
            <a:cxnSpLocks/>
            <a:endCxn id="6" idx="1"/>
          </p:cNvCxnSpPr>
          <p:nvPr/>
        </p:nvCxnSpPr>
        <p:spPr>
          <a:xfrm>
            <a:off x="5417232" y="5247250"/>
            <a:ext cx="387450" cy="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0ED009A-9A1D-4B2C-A7FD-34888C337DA5}"/>
              </a:ext>
            </a:extLst>
          </p:cNvPr>
          <p:cNvCxnSpPr>
            <a:cxnSpLocks/>
            <a:stCxn id="6" idx="3"/>
            <a:endCxn id="7" idx="5"/>
          </p:cNvCxnSpPr>
          <p:nvPr/>
        </p:nvCxnSpPr>
        <p:spPr>
          <a:xfrm>
            <a:off x="7436534" y="5247930"/>
            <a:ext cx="6560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49C3CA53-3727-49C2-A6C9-BF2B863AF786}"/>
              </a:ext>
            </a:extLst>
          </p:cNvPr>
          <p:cNvCxnSpPr>
            <a:cxnSpLocks/>
            <a:stCxn id="4" idx="0"/>
            <a:endCxn id="7" idx="1"/>
          </p:cNvCxnSpPr>
          <p:nvPr/>
        </p:nvCxnSpPr>
        <p:spPr>
          <a:xfrm rot="5400000" flipH="1" flipV="1">
            <a:off x="5782493" y="341056"/>
            <a:ext cx="12700" cy="8096126"/>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5137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137FC-14F6-43FB-A3F3-48D992020C86}"/>
              </a:ext>
            </a:extLst>
          </p:cNvPr>
          <p:cNvSpPr>
            <a:spLocks noGrp="1"/>
          </p:cNvSpPr>
          <p:nvPr>
            <p:ph type="title"/>
          </p:nvPr>
        </p:nvSpPr>
        <p:spPr>
          <a:xfrm>
            <a:off x="295421" y="154106"/>
            <a:ext cx="11605847" cy="1097920"/>
          </a:xfrm>
          <a:solidFill>
            <a:schemeClr val="accent4"/>
          </a:solidFill>
        </p:spPr>
        <p:txBody>
          <a:bodyPr>
            <a:normAutofit/>
          </a:bodyPr>
          <a:lstStyle/>
          <a:p>
            <a:pPr algn="ctr"/>
            <a:r>
              <a:rPr lang="id-ID" sz="5000" b="1" dirty="0"/>
              <a:t>sebagai penyedia faktor produksi</a:t>
            </a:r>
          </a:p>
        </p:txBody>
      </p:sp>
      <p:pic>
        <p:nvPicPr>
          <p:cNvPr id="5" name="Picture 4">
            <a:extLst>
              <a:ext uri="{FF2B5EF4-FFF2-40B4-BE49-F238E27FC236}">
                <a16:creationId xmlns:a16="http://schemas.microsoft.com/office/drawing/2014/main" id="{77865806-3C19-48DA-A1FA-BC27442AA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0282" y="1449719"/>
            <a:ext cx="7203515" cy="5408281"/>
          </a:xfrm>
          <a:prstGeom prst="rect">
            <a:avLst/>
          </a:prstGeom>
        </p:spPr>
      </p:pic>
      <p:sp>
        <p:nvSpPr>
          <p:cNvPr id="6" name="TextBox 5">
            <a:extLst>
              <a:ext uri="{FF2B5EF4-FFF2-40B4-BE49-F238E27FC236}">
                <a16:creationId xmlns:a16="http://schemas.microsoft.com/office/drawing/2014/main" id="{D1160151-9232-4E64-85F9-00CEA9C83D99}"/>
              </a:ext>
            </a:extLst>
          </p:cNvPr>
          <p:cNvSpPr txBox="1"/>
          <p:nvPr/>
        </p:nvSpPr>
        <p:spPr>
          <a:xfrm flipH="1">
            <a:off x="295421" y="1420837"/>
            <a:ext cx="4135901" cy="5170646"/>
          </a:xfrm>
          <a:prstGeom prst="rect">
            <a:avLst/>
          </a:prstGeom>
          <a:solidFill>
            <a:schemeClr val="accent6">
              <a:lumMod val="40000"/>
              <a:lumOff val="60000"/>
            </a:schemeClr>
          </a:solidFill>
        </p:spPr>
        <p:txBody>
          <a:bodyPr wrap="square" rtlCol="0">
            <a:spAutoFit/>
          </a:bodyPr>
          <a:lstStyle/>
          <a:p>
            <a:r>
              <a:rPr lang="id-ID" sz="3000" dirty="0"/>
              <a:t>Komunitas santri memiliki sistem ekonomi yang kuat mulai dari penyedia faktor produksi, proses produksi, penyedia barang dan jasa serta konsumen yang besar. Mereka ada di rumah tanggga produsen, konsumen, negara dan luar negeri.</a:t>
            </a:r>
          </a:p>
        </p:txBody>
      </p:sp>
    </p:spTree>
    <p:extLst>
      <p:ext uri="{BB962C8B-B14F-4D97-AF65-F5344CB8AC3E}">
        <p14:creationId xmlns:p14="http://schemas.microsoft.com/office/powerpoint/2010/main" val="26856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EF08-6791-4AA3-807F-52783E6CD7D8}"/>
              </a:ext>
            </a:extLst>
          </p:cNvPr>
          <p:cNvSpPr>
            <a:spLocks noGrp="1"/>
          </p:cNvSpPr>
          <p:nvPr>
            <p:ph type="title"/>
          </p:nvPr>
        </p:nvSpPr>
        <p:spPr>
          <a:solidFill>
            <a:schemeClr val="accent4"/>
          </a:solidFill>
        </p:spPr>
        <p:txBody>
          <a:bodyPr>
            <a:normAutofit/>
          </a:bodyPr>
          <a:lstStyle/>
          <a:p>
            <a:pPr algn="ctr"/>
            <a:r>
              <a:rPr lang="id-ID" sz="5000" b="1" dirty="0"/>
              <a:t>sebagai penentu (opini) kebijakan</a:t>
            </a:r>
          </a:p>
        </p:txBody>
      </p:sp>
      <p:sp>
        <p:nvSpPr>
          <p:cNvPr id="3" name="Content Placeholder 2">
            <a:extLst>
              <a:ext uri="{FF2B5EF4-FFF2-40B4-BE49-F238E27FC236}">
                <a16:creationId xmlns:a16="http://schemas.microsoft.com/office/drawing/2014/main" id="{877D5169-3BCB-4472-9F9B-7B128F2C996D}"/>
              </a:ext>
            </a:extLst>
          </p:cNvPr>
          <p:cNvSpPr>
            <a:spLocks noGrp="1"/>
          </p:cNvSpPr>
          <p:nvPr>
            <p:ph idx="1"/>
          </p:nvPr>
        </p:nvSpPr>
        <p:spPr>
          <a:xfrm>
            <a:off x="838200" y="1825625"/>
            <a:ext cx="10515600" cy="4667250"/>
          </a:xfrm>
          <a:solidFill>
            <a:schemeClr val="accent6">
              <a:lumMod val="40000"/>
              <a:lumOff val="60000"/>
            </a:schemeClr>
          </a:solidFill>
        </p:spPr>
        <p:txBody>
          <a:bodyPr>
            <a:normAutofit lnSpcReduction="10000"/>
          </a:bodyPr>
          <a:lstStyle/>
          <a:p>
            <a:r>
              <a:rPr lang="id-ID" dirty="0"/>
              <a:t>Alumni Santri yang menjadi pejabat tinggi negara</a:t>
            </a:r>
          </a:p>
          <a:p>
            <a:r>
              <a:rPr lang="id-ID" dirty="0"/>
              <a:t>Alumni Santri yang menjadi regulator</a:t>
            </a:r>
          </a:p>
          <a:p>
            <a:r>
              <a:rPr lang="id-ID" dirty="0"/>
              <a:t>Alumni Santri yang menjadi lawyer</a:t>
            </a:r>
          </a:p>
          <a:p>
            <a:r>
              <a:rPr lang="id-ID" dirty="0"/>
              <a:t>Alumni Santri yang menjadi pengusaha</a:t>
            </a:r>
          </a:p>
          <a:p>
            <a:r>
              <a:rPr lang="id-ID" dirty="0"/>
              <a:t>Alumni Santri yang menjadi penyedia media publik</a:t>
            </a:r>
          </a:p>
          <a:p>
            <a:endParaRPr lang="id-ID" dirty="0"/>
          </a:p>
          <a:p>
            <a:pPr marL="0" indent="0">
              <a:buNone/>
            </a:pPr>
            <a:r>
              <a:rPr lang="id-ID" dirty="0"/>
              <a:t>Bersatu dalam realitas komunitas kebangsaan membentuk kedaulatan ekonomi yang disebut dengan NASIONALISME EKONOMI SANTRI</a:t>
            </a:r>
          </a:p>
          <a:p>
            <a:pPr marL="0" indent="0">
              <a:buNone/>
            </a:pPr>
            <a:endParaRPr lang="id-ID" dirty="0"/>
          </a:p>
          <a:p>
            <a:pPr marL="0" indent="0">
              <a:buNone/>
            </a:pPr>
            <a:r>
              <a:rPr lang="id-ID" dirty="0"/>
              <a:t>Santri untuk keutuhan Negara Republik Indonesia</a:t>
            </a:r>
          </a:p>
        </p:txBody>
      </p:sp>
    </p:spTree>
    <p:extLst>
      <p:ext uri="{BB962C8B-B14F-4D97-AF65-F5344CB8AC3E}">
        <p14:creationId xmlns:p14="http://schemas.microsoft.com/office/powerpoint/2010/main" val="333840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B0EA-280D-45FB-9BD9-CF8E1F4D70FF}"/>
              </a:ext>
            </a:extLst>
          </p:cNvPr>
          <p:cNvSpPr>
            <a:spLocks noGrp="1"/>
          </p:cNvSpPr>
          <p:nvPr>
            <p:ph type="title"/>
          </p:nvPr>
        </p:nvSpPr>
        <p:spPr>
          <a:xfrm>
            <a:off x="838200" y="2812903"/>
            <a:ext cx="10515600" cy="1325563"/>
          </a:xfrm>
          <a:solidFill>
            <a:schemeClr val="accent6">
              <a:lumMod val="60000"/>
              <a:lumOff val="40000"/>
            </a:schemeClr>
          </a:solidFill>
        </p:spPr>
        <p:txBody>
          <a:bodyPr>
            <a:normAutofit/>
          </a:bodyPr>
          <a:lstStyle/>
          <a:p>
            <a:pPr algn="ctr"/>
            <a:r>
              <a:rPr lang="id-ID" sz="7000" b="1" dirty="0"/>
              <a:t>maturnuwun</a:t>
            </a:r>
          </a:p>
        </p:txBody>
      </p:sp>
    </p:spTree>
    <p:extLst>
      <p:ext uri="{BB962C8B-B14F-4D97-AF65-F5344CB8AC3E}">
        <p14:creationId xmlns:p14="http://schemas.microsoft.com/office/powerpoint/2010/main" val="2268694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260</Words>
  <Application>Microsoft Office PowerPoint</Application>
  <PresentationFormat>Widescreen</PresentationFormat>
  <Paragraphs>45</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Data Diri Dekan FE Universitas Muhammadiyah Semarang Anggota Majlis Tabligh dan Dakwah Khusus P W M Jawa Tengah  Pendiri dan Pengurus Masyarakat Ekonomi Syari’ah Dewan Pakar Ikatan Cendekiawan Muslim Indonesia Jawa Tengah Pengurus Ikatan Sarjana Ekonomi Indonesia Cabang Semarang Email: hardiwinoto@unimus.ac.id   Web: hardiwinoto.com   HP: 085865351802  Tlp. 024 76743566 Alamat: Jl. Pucang Adi IX / No. 10, Pucang Gading, Mranggen, Demak.</vt:lpstr>
      <vt:lpstr>Pengembangan Ekonomi Pesantren</vt:lpstr>
      <vt:lpstr>Pesantren sebagai kekuatan ekonomi</vt:lpstr>
      <vt:lpstr>sebagai produsen sekaligus konsumen</vt:lpstr>
      <vt:lpstr>sebagai sirkulator moneter</vt:lpstr>
      <vt:lpstr>sebagai penyedia faktor produksi</vt:lpstr>
      <vt:lpstr>sebagai penentu (opini) kebijakan</vt:lpstr>
      <vt:lpstr>maturnuwun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Pengembangan ekonomi pesantren</dc:title>
  <dc:creator>User</dc:creator>
  <cp:lastModifiedBy>User</cp:lastModifiedBy>
  <cp:revision>11</cp:revision>
  <dcterms:created xsi:type="dcterms:W3CDTF">2018-04-12T22:43:13Z</dcterms:created>
  <dcterms:modified xsi:type="dcterms:W3CDTF">2018-04-12T23:49:10Z</dcterms:modified>
</cp:coreProperties>
</file>