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3" r:id="rId5"/>
    <p:sldId id="272" r:id="rId6"/>
    <p:sldId id="274" r:id="rId7"/>
    <p:sldId id="275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04351-9C0E-421B-98C5-C2CD9CD5F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7D1179-227C-49A4-B4E9-F13C1E124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9630C-6246-4D23-A82A-ECC367C30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E925-B182-4AAB-A916-6A51B964ABC8}" type="datetimeFigureOut">
              <a:rPr lang="id-ID" smtClean="0"/>
              <a:t>05/01/2018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8C64C-B8C3-481F-B083-1121FFA69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E0A8E-73FE-4037-A71C-AE33E6179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21B4-0B7C-4C2B-8313-5979617F413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903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E27A9-C06B-4745-9553-86BCF4088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2DCA1-65C0-4A4D-BAD3-2F5313F37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92038-2D56-4489-88E5-F3345A9EE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E925-B182-4AAB-A916-6A51B964ABC8}" type="datetimeFigureOut">
              <a:rPr lang="id-ID" smtClean="0"/>
              <a:t>05/01/2018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52463-5024-4F60-BFBA-872AF0E33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6B8BD-3E8D-45DC-9B7A-DA16CEC48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21B4-0B7C-4C2B-8313-5979617F413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0557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8FFB5-727D-45B8-90E1-532650EA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FD688-9007-42B8-97D7-6D6BFE9C2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DDDF2-29FA-4ECB-8852-B44CB75F6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E925-B182-4AAB-A916-6A51B964ABC8}" type="datetimeFigureOut">
              <a:rPr lang="id-ID" smtClean="0"/>
              <a:t>05/01/2018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5263B-1369-45D8-80AC-070F3DC96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3E915-0C17-4EEB-A7CF-0E0CEB0A5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21B4-0B7C-4C2B-8313-5979617F413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860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2B19A-860A-49BE-85CF-55531D459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C0CFC-E47E-448E-B6A9-B093FB6A4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0459FD-7FCD-48EB-882C-C9292C10A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610B2B-7C3C-442C-82BD-12EBE0EA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E925-B182-4AAB-A916-6A51B964ABC8}" type="datetimeFigureOut">
              <a:rPr lang="id-ID" smtClean="0"/>
              <a:t>05/01/2018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C61F0E-EC01-4BBF-92E5-EF487EF79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1F2F0-A99A-4455-899C-75DE90A33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21B4-0B7C-4C2B-8313-5979617F413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09720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03655-6D54-4299-BE89-6F27944D5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E5BFF-BE4F-42E6-852F-876019DF6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ABEEBE-7781-4A6B-BCF7-355BEA574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63A965-9458-4088-9252-E87A838A0D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AD7B64-CC59-46A4-9FF5-99C8F58AC6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636E5E-B0F5-4AB0-AAD7-23E04DA00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E925-B182-4AAB-A916-6A51B964ABC8}" type="datetimeFigureOut">
              <a:rPr lang="id-ID" smtClean="0"/>
              <a:t>05/01/2018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13ADA7-5A61-4FFC-9B7E-C90AF7308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BFECE8-3641-43FC-BF7F-870090CE2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21B4-0B7C-4C2B-8313-5979617F413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3700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45D61-23DB-463A-AB08-7D6644BA0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02850A-1F00-4BDC-B892-36972066C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E925-B182-4AAB-A916-6A51B964ABC8}" type="datetimeFigureOut">
              <a:rPr lang="id-ID" smtClean="0"/>
              <a:t>05/01/2018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6A394A-38A0-4FC3-8550-57D4C2C73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BB8CB5-328F-4726-8EBC-E97D4BDF7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21B4-0B7C-4C2B-8313-5979617F413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0814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009082-9F18-4D6E-981D-AF23567EC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E925-B182-4AAB-A916-6A51B964ABC8}" type="datetimeFigureOut">
              <a:rPr lang="id-ID" smtClean="0"/>
              <a:t>05/01/2018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D475C3-EC7E-482F-A8BA-719F1B63C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688502-52FD-49DE-9D25-643D7A48E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21B4-0B7C-4C2B-8313-5979617F413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60090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930A0-94A7-4513-AD34-07775ECCD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4992D-2BF5-4D71-B51D-771EFA767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4D05E-6EE2-44E3-B16E-0E76C1C77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A6AE8-2B07-44BE-A41A-CF336E3C4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E925-B182-4AAB-A916-6A51B964ABC8}" type="datetimeFigureOut">
              <a:rPr lang="id-ID" smtClean="0"/>
              <a:t>05/01/2018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F97BAF-1642-43AA-BE7B-22957AB3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851EB-0593-447D-A2CB-75D2226EE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21B4-0B7C-4C2B-8313-5979617F413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6962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69EE2-9FA5-4B38-9819-B4A77973B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C4E653-2549-4E6D-B560-2D4C8E8368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573B9-BF56-49F3-A96A-665EDA409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83BCA5-CE6B-4A7E-BD38-D80A6A430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E925-B182-4AAB-A916-6A51B964ABC8}" type="datetimeFigureOut">
              <a:rPr lang="id-ID" smtClean="0"/>
              <a:t>05/01/2018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89FF8-0626-4DB6-91E9-36AD6F895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C5FAB7-8004-40AF-BE44-E6DE0C5A3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21B4-0B7C-4C2B-8313-5979617F413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54775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15525-8427-4A0D-9245-738F1E214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8F5CC9-4FEC-4725-A8C4-8E2FC72EF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60258-80FC-42DB-8E88-C61EE635A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E925-B182-4AAB-A916-6A51B964ABC8}" type="datetimeFigureOut">
              <a:rPr lang="id-ID" smtClean="0"/>
              <a:t>05/01/2018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A4886-7C3F-40DB-99A5-E0D4DC59C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FA2FD-E8B1-4D7D-83FB-20814185D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21B4-0B7C-4C2B-8313-5979617F413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6519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2EDCAE-6A82-4C47-AD75-48760E967B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737B97-A7EC-40EF-AA10-848A79A3C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8AC5C-7A54-4546-8FF5-BF1150A2C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E925-B182-4AAB-A916-6A51B964ABC8}" type="datetimeFigureOut">
              <a:rPr lang="id-ID" smtClean="0"/>
              <a:t>05/01/2018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5EE0C-A3DD-4DB1-9C30-BF006E466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A6A13-FB57-4229-9A2D-19D58A6EF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21B4-0B7C-4C2B-8313-5979617F413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8234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B3F4C5-6F4E-403F-A541-2E6BB2AC1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2EDF02-B786-4D9A-AA1B-D69F235FB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CE29C-3E15-4EAD-9F9B-BEBE8021A0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CE925-B182-4AAB-A916-6A51B964ABC8}" type="datetimeFigureOut">
              <a:rPr lang="id-ID" smtClean="0"/>
              <a:t>05/01/2018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A36B5-E264-44C6-A87E-482E359CC9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C045C-E8C0-4547-82EF-D3C6AD6CB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221B4-0B7C-4C2B-8313-5979617F413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826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AACF-603F-4A10-9C6A-BDC130FBB3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656" y="362704"/>
            <a:ext cx="10558686" cy="149423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d-ID" b="1" dirty="0"/>
              <a:t>Memperkuat Kelembagaan </a:t>
            </a:r>
            <a:br>
              <a:rPr lang="id-ID" b="1" dirty="0"/>
            </a:br>
            <a:r>
              <a:rPr lang="id-ID" b="1" dirty="0"/>
              <a:t>AKP Widya Buana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4377B0-5731-4458-9B68-CCF710F66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655" y="6006904"/>
            <a:ext cx="10558687" cy="601394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id-ID" sz="3600" dirty="0"/>
              <a:t>Hardiwinoto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FC9BB-5ED4-442F-85E4-51EA99336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56" y="2392595"/>
            <a:ext cx="10558687" cy="303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429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56AF3-B620-4DE2-88C9-FCEE04E02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51" y="365125"/>
            <a:ext cx="10566009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b="1" dirty="0"/>
              <a:t>Struktur Organisasi Perguruan Tinggi Yang Kuat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01765-9408-4047-8FE8-61CB50EEF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185" y="1910033"/>
            <a:ext cx="6936541" cy="73469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4500" dirty="0"/>
              <a:t>Persyarikatan atau Yayasan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3DBCC78-BA52-456B-B32F-79867B90AAE5}"/>
              </a:ext>
            </a:extLst>
          </p:cNvPr>
          <p:cNvSpPr txBox="1">
            <a:spLocks/>
          </p:cNvSpPr>
          <p:nvPr/>
        </p:nvSpPr>
        <p:spPr>
          <a:xfrm>
            <a:off x="2906292" y="2765817"/>
            <a:ext cx="6209571" cy="7346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-ID" sz="4500" dirty="0"/>
              <a:t>Badan Pengelola Harian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83997-24E2-4C00-920B-8CF2A96E23F7}"/>
              </a:ext>
            </a:extLst>
          </p:cNvPr>
          <p:cNvSpPr txBox="1">
            <a:spLocks/>
          </p:cNvSpPr>
          <p:nvPr/>
        </p:nvSpPr>
        <p:spPr>
          <a:xfrm>
            <a:off x="2906294" y="3662000"/>
            <a:ext cx="6209570" cy="7346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-ID" sz="4500" dirty="0"/>
              <a:t>Rektorat/Direktorat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5C5CF9-6CBE-454D-9C3D-5145C6580A97}"/>
              </a:ext>
            </a:extLst>
          </p:cNvPr>
          <p:cNvSpPr txBox="1">
            <a:spLocks/>
          </p:cNvSpPr>
          <p:nvPr/>
        </p:nvSpPr>
        <p:spPr>
          <a:xfrm>
            <a:off x="717451" y="4885131"/>
            <a:ext cx="1814734" cy="7346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-ID" sz="4500" dirty="0"/>
              <a:t>Humas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A03DD9E-91E3-48FC-8C42-4AE6C4861C68}"/>
              </a:ext>
            </a:extLst>
          </p:cNvPr>
          <p:cNvSpPr txBox="1">
            <a:spLocks/>
          </p:cNvSpPr>
          <p:nvPr/>
        </p:nvSpPr>
        <p:spPr>
          <a:xfrm>
            <a:off x="2906294" y="4885132"/>
            <a:ext cx="1814734" cy="7346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-ID" sz="4500" dirty="0"/>
              <a:t>TIK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6A4E9AD-C096-4577-B7D6-A9FC2136B7C7}"/>
              </a:ext>
            </a:extLst>
          </p:cNvPr>
          <p:cNvSpPr txBox="1">
            <a:spLocks/>
          </p:cNvSpPr>
          <p:nvPr/>
        </p:nvSpPr>
        <p:spPr>
          <a:xfrm>
            <a:off x="5095138" y="4885133"/>
            <a:ext cx="1814734" cy="7346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-ID" sz="4500" dirty="0"/>
              <a:t>Perpus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C01EF72-E835-4596-848C-705B14C015BC}"/>
              </a:ext>
            </a:extLst>
          </p:cNvPr>
          <p:cNvSpPr txBox="1">
            <a:spLocks/>
          </p:cNvSpPr>
          <p:nvPr/>
        </p:nvSpPr>
        <p:spPr>
          <a:xfrm>
            <a:off x="7301130" y="4885131"/>
            <a:ext cx="1814734" cy="7346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-ID" sz="4500" dirty="0"/>
              <a:t>Biro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A1E449F-5D1C-49F0-AD16-B5AE7608731C}"/>
              </a:ext>
            </a:extLst>
          </p:cNvPr>
          <p:cNvSpPr txBox="1">
            <a:spLocks/>
          </p:cNvSpPr>
          <p:nvPr/>
        </p:nvSpPr>
        <p:spPr>
          <a:xfrm>
            <a:off x="9468726" y="4885130"/>
            <a:ext cx="1814734" cy="7346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-ID" sz="4500" dirty="0"/>
              <a:t>LP2M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F005DA7-A52D-4167-A2DB-B693957F40A3}"/>
              </a:ext>
            </a:extLst>
          </p:cNvPr>
          <p:cNvSpPr txBox="1">
            <a:spLocks/>
          </p:cNvSpPr>
          <p:nvPr/>
        </p:nvSpPr>
        <p:spPr>
          <a:xfrm>
            <a:off x="717451" y="5861786"/>
            <a:ext cx="10566008" cy="73469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-ID" sz="4500" dirty="0"/>
              <a:t>Mahasiswa, Alumni, User, Stakeholder</a:t>
            </a:r>
          </a:p>
        </p:txBody>
      </p:sp>
    </p:spTree>
    <p:extLst>
      <p:ext uri="{BB962C8B-B14F-4D97-AF65-F5344CB8AC3E}">
        <p14:creationId xmlns:p14="http://schemas.microsoft.com/office/powerpoint/2010/main" val="1290530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FE672-0C23-439D-B65E-FB69427EE07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b="1" dirty="0"/>
              <a:t>SOP dan Sisdur Koranisasi/Kelembagaan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49BA7-8377-4069-A321-73F82AB8D0D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id-ID" dirty="0"/>
              <a:t>SOP sesedaerhana apapun harus ada.</a:t>
            </a:r>
          </a:p>
          <a:p>
            <a:pPr marL="514350" indent="-514350">
              <a:buAutoNum type="arabicPeriod"/>
            </a:pPr>
            <a:r>
              <a:rPr lang="id-ID" dirty="0"/>
              <a:t>Sisdur berjalan secara dinamis, tidak kaku tetapi juga jangan diabaikan.</a:t>
            </a:r>
          </a:p>
          <a:p>
            <a:pPr marL="514350" indent="-514350">
              <a:buAutoNum type="arabicPeriod"/>
            </a:pPr>
            <a:r>
              <a:rPr lang="id-ID" dirty="0"/>
              <a:t>Konsolidasi secara berkala (Pekanan, Bulanan dan Semesteran).</a:t>
            </a:r>
          </a:p>
          <a:p>
            <a:pPr marL="514350" indent="-514350">
              <a:buAutoNum type="arabicPeriod"/>
            </a:pPr>
            <a:r>
              <a:rPr lang="id-ID" dirty="0"/>
              <a:t>Perencanaan, Pelaksanaan dan Evaluasi (secara </a:t>
            </a:r>
            <a:r>
              <a:rPr lang="id-ID" i="1" dirty="0"/>
              <a:t>on going </a:t>
            </a:r>
            <a:r>
              <a:rPr lang="id-ID" dirty="0"/>
              <a:t>atau periodik).</a:t>
            </a:r>
          </a:p>
          <a:p>
            <a:pPr marL="514350" indent="-514350">
              <a:buAutoNum type="arabicPeriod"/>
            </a:pPr>
            <a:r>
              <a:rPr lang="id-ID" dirty="0"/>
              <a:t>Milestone dan target target program dan capaian.</a:t>
            </a:r>
          </a:p>
          <a:p>
            <a:pPr marL="514350" indent="-514350">
              <a:buAutoNum type="arabicPeriod"/>
            </a:pPr>
            <a:r>
              <a:rPr lang="id-ID" dirty="0"/>
              <a:t>Alternatif pendapatan dari luar kampus.</a:t>
            </a:r>
          </a:p>
          <a:p>
            <a:pPr marL="514350" indent="-514350">
              <a:buAutoNum type="arabicPeriod"/>
            </a:pPr>
            <a:r>
              <a:rPr lang="id-ID" dirty="0"/>
              <a:t>Pengembangan sumber daya manusia. </a:t>
            </a:r>
          </a:p>
        </p:txBody>
      </p:sp>
    </p:spTree>
    <p:extLst>
      <p:ext uri="{BB962C8B-B14F-4D97-AF65-F5344CB8AC3E}">
        <p14:creationId xmlns:p14="http://schemas.microsoft.com/office/powerpoint/2010/main" val="1239505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D505-89A7-42B5-9F5F-36170E205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82"/>
            <a:ext cx="10515600" cy="1325563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id-ID" dirty="0"/>
              <a:t>Menjadikan Mahasiswa Sebagai </a:t>
            </a:r>
            <a:br>
              <a:rPr lang="id-ID" dirty="0"/>
            </a:br>
            <a:r>
              <a:rPr lang="id-ID" dirty="0"/>
              <a:t>Calon Profesional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EF9ACD-00F1-48E7-8BB5-EA25F90C3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813616"/>
            <a:ext cx="3579055" cy="47614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D8F9B6-746F-4E51-A983-79E9FC1D4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369" y="1823501"/>
            <a:ext cx="6289431" cy="471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50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CB59E-04E3-428C-B3FF-CBC08A03CF9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dirty="0"/>
              <a:t>Membangun Kelembagaan yang mampu Menjadi Sumber Pendapatan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D23BE-98F5-4AA4-934D-EAA3B39502F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id-ID" dirty="0"/>
              <a:t>Membangun Lembaga atau Badan yang dapat sebagai wahana menghasilkan uang baik personal maupun lembaga.</a:t>
            </a:r>
          </a:p>
          <a:p>
            <a:pPr marL="514350" indent="-514350">
              <a:buAutoNum type="arabicPeriod"/>
            </a:pPr>
            <a:r>
              <a:rPr lang="id-ID" dirty="0"/>
              <a:t>Personal membesar mampu membesarkan lembaga.</a:t>
            </a:r>
          </a:p>
          <a:p>
            <a:pPr marL="514350" indent="-514350">
              <a:buAutoNum type="arabicPeriod"/>
            </a:pPr>
            <a:r>
              <a:rPr lang="id-ID" dirty="0"/>
              <a:t>Lembaga membesar mampu membesarkan personal.</a:t>
            </a:r>
          </a:p>
          <a:p>
            <a:pPr marL="514350" indent="-514350">
              <a:buAutoNum type="arabicPeriod"/>
            </a:pPr>
            <a:r>
              <a:rPr lang="id-ID" dirty="0"/>
              <a:t>Kegiatan membesarkan personal masih dalam konteks kelembagaan.</a:t>
            </a:r>
          </a:p>
          <a:p>
            <a:pPr marL="514350" indent="-514350">
              <a:buAutoNum type="arabicPeriod"/>
            </a:pPr>
            <a:r>
              <a:rPr lang="id-ID" dirty="0"/>
              <a:t>Kegiatan membesarkan kelembagaan masih dalam konteks personal.</a:t>
            </a:r>
          </a:p>
          <a:p>
            <a:pPr marL="514350" indent="-514350">
              <a:buAutoNum type="arabicPeriod"/>
            </a:pPr>
            <a:r>
              <a:rPr lang="id-ID" dirty="0"/>
              <a:t>Widaya Buana adalah milik kita dan kita adalah milik Widya Buana. </a:t>
            </a:r>
          </a:p>
        </p:txBody>
      </p:sp>
    </p:spTree>
    <p:extLst>
      <p:ext uri="{BB962C8B-B14F-4D97-AF65-F5344CB8AC3E}">
        <p14:creationId xmlns:p14="http://schemas.microsoft.com/office/powerpoint/2010/main" val="837263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4536A-F38E-43F0-88D7-BBB562701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132" y="627931"/>
            <a:ext cx="10515600" cy="1325563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id-ID" dirty="0"/>
              <a:t>Sampai Mana Perkembangannya?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C2D96B-1E0E-43E6-BB31-2657E5465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826" y="3414931"/>
            <a:ext cx="10506348" cy="241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377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352B93-32B3-4554-B8AB-D1DB75AEF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90" y="29496"/>
            <a:ext cx="11169020" cy="682850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D0B1D7C-DFE1-423A-A7E8-2BED4C688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4638" y="0"/>
            <a:ext cx="7995872" cy="973394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id-ID" dirty="0"/>
              <a:t>Bandingkan Dengan Web Saya </a:t>
            </a:r>
          </a:p>
        </p:txBody>
      </p:sp>
    </p:spTree>
    <p:extLst>
      <p:ext uri="{BB962C8B-B14F-4D97-AF65-F5344CB8AC3E}">
        <p14:creationId xmlns:p14="http://schemas.microsoft.com/office/powerpoint/2010/main" val="2649311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95E88-6697-4B7D-BB79-6AA0E696BD8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dirty="0"/>
              <a:t>Di mana kampus dilihat orang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5AE72-5C59-487D-BE6B-BCEEFF810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id-ID" dirty="0"/>
              <a:t>Akreditasi</a:t>
            </a:r>
          </a:p>
          <a:p>
            <a:pPr marL="514350" indent="-514350">
              <a:buAutoNum type="arabicPeriod"/>
            </a:pPr>
            <a:r>
              <a:rPr lang="id-ID" dirty="0"/>
              <a:t>Kualifikasi dosen</a:t>
            </a:r>
          </a:p>
          <a:p>
            <a:pPr marL="514350" indent="-514350">
              <a:buAutoNum type="arabicPeriod"/>
            </a:pPr>
            <a:r>
              <a:rPr lang="id-ID" dirty="0"/>
              <a:t>Karya dosen</a:t>
            </a:r>
          </a:p>
          <a:p>
            <a:pPr marL="514350" indent="-514350">
              <a:buAutoNum type="arabicPeriod"/>
            </a:pPr>
            <a:r>
              <a:rPr lang="id-ID" dirty="0"/>
              <a:t>Karya mahasiswa</a:t>
            </a:r>
          </a:p>
          <a:p>
            <a:pPr marL="514350" indent="-514350">
              <a:buAutoNum type="arabicPeriod"/>
            </a:pPr>
            <a:r>
              <a:rPr lang="id-ID" dirty="0"/>
              <a:t>Sarana akademik</a:t>
            </a:r>
          </a:p>
          <a:p>
            <a:pPr marL="514350" indent="-514350">
              <a:buAutoNum type="arabicPeriod"/>
            </a:pPr>
            <a:r>
              <a:rPr lang="id-ID" dirty="0"/>
              <a:t>Kiprah alumni</a:t>
            </a:r>
          </a:p>
          <a:p>
            <a:pPr marL="514350" indent="-514350">
              <a:buAutoNum type="arabicPeriod"/>
            </a:pPr>
            <a:r>
              <a:rPr lang="id-ID" dirty="0"/>
              <a:t>Pengguna alumni</a:t>
            </a:r>
          </a:p>
          <a:p>
            <a:pPr marL="514350" indent="-514350">
              <a:buAutoNum type="arabicPeriod"/>
            </a:pPr>
            <a:r>
              <a:rPr lang="id-ID" dirty="0"/>
              <a:t>Pemberitaan</a:t>
            </a:r>
          </a:p>
          <a:p>
            <a:pPr marL="514350" indent="-514350">
              <a:buAutoNum type="arabicPeriod"/>
            </a:pPr>
            <a:r>
              <a:rPr lang="id-ID" dirty="0"/>
              <a:t>Jaringan atau asosiasi</a:t>
            </a:r>
          </a:p>
        </p:txBody>
      </p:sp>
    </p:spTree>
    <p:extLst>
      <p:ext uri="{BB962C8B-B14F-4D97-AF65-F5344CB8AC3E}">
        <p14:creationId xmlns:p14="http://schemas.microsoft.com/office/powerpoint/2010/main" val="1418045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BFF24-F847-4865-9D3D-1B7D32CC6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dirty="0"/>
              <a:t>Kualifikasi dosen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28FC3-E046-43DB-AD8F-C00288C0185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id-ID" dirty="0"/>
              <a:t>Dosen harus memiliki kepangkatan akademik.</a:t>
            </a:r>
          </a:p>
          <a:p>
            <a:pPr marL="514350" indent="-514350">
              <a:buAutoNum type="arabicPeriod"/>
            </a:pPr>
            <a:r>
              <a:rPr lang="id-ID" dirty="0"/>
              <a:t>Dosen harus memenuhi kualifikasi tri darma perguruan tinggi.</a:t>
            </a:r>
          </a:p>
          <a:p>
            <a:pPr marL="514350" indent="-514350">
              <a:buAutoNum type="arabicPeriod"/>
            </a:pPr>
            <a:r>
              <a:rPr lang="id-ID" dirty="0"/>
              <a:t>Dosen harus mengikuti sertifikasi.</a:t>
            </a:r>
          </a:p>
        </p:txBody>
      </p:sp>
    </p:spTree>
    <p:extLst>
      <p:ext uri="{BB962C8B-B14F-4D97-AF65-F5344CB8AC3E}">
        <p14:creationId xmlns:p14="http://schemas.microsoft.com/office/powerpoint/2010/main" val="3429726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F401F-1FE0-4F25-81DB-426D5D8F5E8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dirty="0"/>
              <a:t>Karya dosen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3B39A-B3C3-46D1-BED5-A21D982FDD6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id-ID" dirty="0"/>
              <a:t>Memiliki karya penelitian</a:t>
            </a:r>
          </a:p>
          <a:p>
            <a:pPr marL="514350" indent="-514350">
              <a:buAutoNum type="arabicPeriod"/>
            </a:pPr>
            <a:r>
              <a:rPr lang="id-ID" dirty="0"/>
              <a:t>Memiliki publikasi</a:t>
            </a:r>
          </a:p>
          <a:p>
            <a:pPr marL="514350" indent="-514350">
              <a:buAutoNum type="arabicPeriod"/>
            </a:pPr>
            <a:r>
              <a:rPr lang="id-ID" dirty="0"/>
              <a:t>Memiliki bahan ajar</a:t>
            </a:r>
          </a:p>
          <a:p>
            <a:pPr marL="514350" indent="-514350">
              <a:buAutoNum type="arabicPeriod"/>
            </a:pPr>
            <a:r>
              <a:rPr lang="id-ID" dirty="0"/>
              <a:t>Memiliki buku ajar</a:t>
            </a:r>
          </a:p>
          <a:p>
            <a:pPr marL="514350" indent="-514350">
              <a:buAutoNum type="arabicPeriod"/>
            </a:pPr>
            <a:r>
              <a:rPr lang="id-ID" dirty="0"/>
              <a:t>Memiliki buku referensi</a:t>
            </a:r>
          </a:p>
        </p:txBody>
      </p:sp>
    </p:spTree>
    <p:extLst>
      <p:ext uri="{BB962C8B-B14F-4D97-AF65-F5344CB8AC3E}">
        <p14:creationId xmlns:p14="http://schemas.microsoft.com/office/powerpoint/2010/main" val="3712628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2E61C-8279-4444-97DB-0E24C677E77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dirty="0"/>
              <a:t>Karya mahasiswa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87953-897C-4354-9A91-9264C7E355C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id-ID" dirty="0"/>
              <a:t>Mahasiswa mengikuti kejuaraan mahasiswa di berbagai level.</a:t>
            </a:r>
          </a:p>
          <a:p>
            <a:pPr marL="514350" indent="-514350">
              <a:buAutoNum type="arabicPeriod"/>
            </a:pPr>
            <a:r>
              <a:rPr lang="id-ID" dirty="0"/>
              <a:t>Mahasiswa mengikuti program kreatifitas mahasiswa yang difasilitasi dikti rektek</a:t>
            </a:r>
          </a:p>
          <a:p>
            <a:pPr marL="514350" indent="-514350"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24351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2F909-D53B-43F9-B806-41284F0C5E7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dirty="0"/>
              <a:t>Sarana akademik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47EE9-ED37-4CC0-9240-181F252A1C6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id-ID" dirty="0"/>
              <a:t>Sarana proses pemebelajaran</a:t>
            </a:r>
          </a:p>
          <a:p>
            <a:pPr marL="514350" indent="-514350">
              <a:buAutoNum type="arabicPeriod"/>
            </a:pPr>
            <a:r>
              <a:rPr lang="id-ID" dirty="0"/>
              <a:t>Sarana kegiatan kemahasiswaan</a:t>
            </a:r>
          </a:p>
        </p:txBody>
      </p:sp>
    </p:spTree>
    <p:extLst>
      <p:ext uri="{BB962C8B-B14F-4D97-AF65-F5344CB8AC3E}">
        <p14:creationId xmlns:p14="http://schemas.microsoft.com/office/powerpoint/2010/main" val="1255564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50049-BBE3-4C53-8DEB-E59AF3B687F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dirty="0"/>
              <a:t>Pemberitaan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ADC32-A1B2-4238-90F9-E860D95AB3E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id-ID" dirty="0"/>
              <a:t>Memiliki web kampus (sangat murah)</a:t>
            </a:r>
          </a:p>
          <a:p>
            <a:pPr marL="514350" indent="-514350">
              <a:buAutoNum type="arabicPeriod"/>
            </a:pPr>
            <a:r>
              <a:rPr lang="id-ID" dirty="0"/>
              <a:t>Kerjasama dengan pemberitaan online (murah)</a:t>
            </a:r>
          </a:p>
          <a:p>
            <a:pPr marL="514350" indent="-514350">
              <a:buAutoNum type="arabicPeriod"/>
            </a:pPr>
            <a:r>
              <a:rPr lang="id-ID" dirty="0"/>
              <a:t>Pemberitaan media massa offline (sangat mahal)</a:t>
            </a:r>
          </a:p>
          <a:p>
            <a:pPr marL="514350" indent="-514350"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15051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98E08-1072-4CA8-A225-CF164C0B0B3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dirty="0"/>
              <a:t>Jaringan atau asosiasi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7766B-FC42-4A72-BA3B-B873CD94088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id-ID" dirty="0"/>
              <a:t>Pemanfaatan jaringan atau asosiasi untuk kegiatan yang bersifat nasional.</a:t>
            </a:r>
          </a:p>
          <a:p>
            <a:pPr marL="514350" indent="-514350">
              <a:buAutoNum type="arabicPeriod"/>
            </a:pPr>
            <a:r>
              <a:rPr lang="id-ID" dirty="0"/>
              <a:t>Sarana kerjasama penelitian dan publikasi.</a:t>
            </a:r>
          </a:p>
        </p:txBody>
      </p:sp>
    </p:spTree>
    <p:extLst>
      <p:ext uri="{BB962C8B-B14F-4D97-AF65-F5344CB8AC3E}">
        <p14:creationId xmlns:p14="http://schemas.microsoft.com/office/powerpoint/2010/main" val="3485608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144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d-ID" sz="4800" dirty="0"/>
              <a:t>Tugas Pokok Dosen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362201"/>
            <a:ext cx="9144000" cy="27432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/>
              <a:t>Melaksanakan Pembelajaran Bersama Mahasiswa.</a:t>
            </a:r>
          </a:p>
          <a:p>
            <a:r>
              <a:rPr lang="id-ID" dirty="0"/>
              <a:t>Melaksanakan Penelitian untuk Pengembangan Proses pembelajaran.</a:t>
            </a:r>
          </a:p>
          <a:p>
            <a:r>
              <a:rPr lang="id-ID" dirty="0"/>
              <a:t>Melaksanakan Pengabdian Kepada Masyarakat.</a:t>
            </a:r>
          </a:p>
        </p:txBody>
      </p:sp>
    </p:spTree>
    <p:extLst>
      <p:ext uri="{BB962C8B-B14F-4D97-AF65-F5344CB8AC3E}">
        <p14:creationId xmlns:p14="http://schemas.microsoft.com/office/powerpoint/2010/main" val="3948186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144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dirty="0"/>
              <a:t>Melaksanakan Pembelajaran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025748"/>
            <a:ext cx="9144000" cy="4178104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/>
              <a:t>Dosen harus selalu meningkatakan pengayaan referensi.</a:t>
            </a:r>
          </a:p>
          <a:p>
            <a:r>
              <a:rPr lang="id-ID" dirty="0"/>
              <a:t>Dosen harus selalu melakukan penelitian untuk menambah wacana yang bersumber dari hasil penelitian.</a:t>
            </a:r>
          </a:p>
          <a:p>
            <a:pPr>
              <a:buNone/>
            </a:pPr>
            <a:r>
              <a:rPr lang="id-ID" dirty="0"/>
              <a:t>Dalam mengajar dosen akan berkata:</a:t>
            </a:r>
          </a:p>
          <a:p>
            <a:pPr marL="514350" indent="-514350">
              <a:buAutoNum type="arabicPeriod"/>
            </a:pPr>
            <a:r>
              <a:rPr lang="id-ID" dirty="0"/>
              <a:t>Menurut referensi yang kita baca</a:t>
            </a:r>
          </a:p>
          <a:p>
            <a:pPr marL="514350" indent="-514350">
              <a:buAutoNum type="arabicPeriod"/>
            </a:pPr>
            <a:r>
              <a:rPr lang="id-ID" dirty="0"/>
              <a:t>Menurut hasil penelitian yang saya lakukan</a:t>
            </a:r>
          </a:p>
          <a:p>
            <a:endParaRPr lang="id-ID" dirty="0"/>
          </a:p>
          <a:p>
            <a:pPr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01953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281354"/>
            <a:ext cx="9143999" cy="861646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dirty="0"/>
              <a:t>Melaksanakan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371600"/>
            <a:ext cx="9144000" cy="494479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dirty="0"/>
              <a:t>Dosen harus memiliki </a:t>
            </a:r>
            <a:r>
              <a:rPr lang="id-ID" i="1" dirty="0"/>
              <a:t>roadmap Penelitian </a:t>
            </a:r>
            <a:r>
              <a:rPr lang="id-ID" dirty="0"/>
              <a:t>sehingga tak mungkin tidak memiliki ide penelitian.</a:t>
            </a:r>
          </a:p>
          <a:p>
            <a:r>
              <a:rPr lang="id-ID" dirty="0"/>
              <a:t>Dosen harus sering membuka Laman Dikti </a:t>
            </a:r>
            <a:r>
              <a:rPr lang="id-ID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Simlitabmas.dikti.go.id</a:t>
            </a:r>
          </a:p>
          <a:p>
            <a:r>
              <a:rPr lang="id-ID" dirty="0"/>
              <a:t>Dosen harus sering membaca buku IX pedoman penulisan penelitian dan pengabdian kepada masyarakat.</a:t>
            </a:r>
          </a:p>
          <a:p>
            <a:r>
              <a:rPr lang="id-ID" dirty="0"/>
              <a:t>Dosen harus memiliki kekuatan untuk berdiskusi tentang hal hal yang menarik untuk diteliti. </a:t>
            </a:r>
          </a:p>
          <a:p>
            <a:pPr algn="ctr">
              <a:buNone/>
            </a:pPr>
            <a:r>
              <a:rPr lang="id-ID" dirty="0">
                <a:solidFill>
                  <a:schemeClr val="tx2">
                    <a:lumMod val="60000"/>
                    <a:lumOff val="40000"/>
                  </a:schemeClr>
                </a:solidFill>
              </a:rPr>
              <a:t>Yang paling mudah adalah mengembangkan hasil sekripsi, tesis dan disertasi anda.</a:t>
            </a:r>
          </a:p>
        </p:txBody>
      </p:sp>
    </p:spTree>
    <p:extLst>
      <p:ext uri="{BB962C8B-B14F-4D97-AF65-F5344CB8AC3E}">
        <p14:creationId xmlns:p14="http://schemas.microsoft.com/office/powerpoint/2010/main" val="2161237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816608"/>
          <a:ext cx="2133600" cy="4126992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38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Studi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Zonasi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Kawasan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Pesisir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id-ID" sz="1400" dirty="0">
                          <a:latin typeface="Times New Roman"/>
                          <a:ea typeface="Times New Roman"/>
                          <a:cs typeface="Arial"/>
                        </a:rPr>
                        <a:t>(2010)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. </a:t>
                      </a:r>
                      <a:endParaRPr lang="id-ID" sz="1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8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US" sz="1400" dirty="0" err="1">
                          <a:latin typeface="Times New Roman"/>
                          <a:ea typeface="Calibri"/>
                          <a:cs typeface="Arial"/>
                        </a:rPr>
                        <a:t>Studi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r>
                        <a:rPr lang="id-ID" sz="1400" dirty="0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Kawasan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Minapolitan</a:t>
                      </a:r>
                      <a:r>
                        <a:rPr lang="id-ID" sz="1400" dirty="0">
                          <a:latin typeface="Times New Roman"/>
                          <a:ea typeface="Times New Roman"/>
                          <a:cs typeface="Arial"/>
                        </a:rPr>
                        <a:t>  (2010)</a:t>
                      </a:r>
                      <a:endParaRPr lang="id-ID" sz="1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38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latin typeface="Times New Roman"/>
                          <a:ea typeface="Times New Roman"/>
                          <a:cs typeface="Arial"/>
                        </a:rPr>
                        <a:t>Penyusunan </a:t>
                      </a:r>
                      <a:r>
                        <a:rPr lang="id-ID" sz="1400" i="1" dirty="0">
                          <a:latin typeface="Times New Roman"/>
                          <a:ea typeface="Times New Roman"/>
                          <a:cs typeface="Arial"/>
                        </a:rPr>
                        <a:t>grand strategy</a:t>
                      </a:r>
                      <a:r>
                        <a:rPr lang="id-ID" sz="1400" dirty="0">
                          <a:latin typeface="Times New Roman"/>
                          <a:ea typeface="Times New Roman"/>
                          <a:cs typeface="Arial"/>
                        </a:rPr>
                        <a:t> investasi (2011)</a:t>
                      </a:r>
                      <a:endParaRPr lang="id-ID" sz="1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38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latin typeface="Times New Roman"/>
                          <a:ea typeface="Times New Roman"/>
                          <a:cs typeface="Arial"/>
                        </a:rPr>
                        <a:t>S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tudi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Potensi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Ekonomi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id-ID" sz="1400" dirty="0">
                          <a:latin typeface="Times New Roman"/>
                          <a:ea typeface="Times New Roman"/>
                          <a:cs typeface="Arial"/>
                        </a:rPr>
                        <a:t>Kawasan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Pesisir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id-ID" sz="1400" dirty="0">
                          <a:latin typeface="Times New Roman"/>
                          <a:ea typeface="Times New Roman"/>
                          <a:cs typeface="Arial"/>
                        </a:rPr>
                        <a:t>(2012)</a:t>
                      </a:r>
                      <a:endParaRPr lang="id-ID" sz="1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8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Studi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Nilai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Tukar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Arial"/>
                        </a:rPr>
                        <a:t>Nelayan</a:t>
                      </a:r>
                      <a:r>
                        <a:rPr lang="id-ID" sz="1400" dirty="0">
                          <a:latin typeface="Times New Roman"/>
                          <a:ea typeface="Times New Roman"/>
                          <a:cs typeface="Arial"/>
                        </a:rPr>
                        <a:t> (2013)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Arial"/>
                        </a:rPr>
                        <a:t>.</a:t>
                      </a:r>
                      <a:endParaRPr lang="id-ID" sz="1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38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latin typeface="Times New Roman"/>
                          <a:ea typeface="Times New Roman"/>
                          <a:cs typeface="Arial"/>
                        </a:rPr>
                        <a:t>Pemodelan Sistem Informasi Investasi (2014 - 2015)</a:t>
                      </a:r>
                      <a:endParaRPr lang="id-ID" sz="1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049" name="Group 1"/>
          <p:cNvGrpSpPr>
            <a:grpSpLocks noChangeAspect="1"/>
          </p:cNvGrpSpPr>
          <p:nvPr/>
        </p:nvGrpSpPr>
        <p:grpSpPr bwMode="auto">
          <a:xfrm>
            <a:off x="3683406" y="1752600"/>
            <a:ext cx="6984645" cy="4267200"/>
            <a:chOff x="7228" y="2069"/>
            <a:chExt cx="7468" cy="4563"/>
          </a:xfrm>
        </p:grpSpPr>
        <p:sp>
          <p:nvSpPr>
            <p:cNvPr id="2058" name="AutoShape 10"/>
            <p:cNvSpPr>
              <a:spLocks noChangeAspect="1" noChangeArrowheads="1" noTextEdit="1"/>
            </p:cNvSpPr>
            <p:nvPr/>
          </p:nvSpPr>
          <p:spPr bwMode="auto">
            <a:xfrm>
              <a:off x="7228" y="2069"/>
              <a:ext cx="7468" cy="4563"/>
            </a:xfrm>
            <a:prstGeom prst="rect">
              <a:avLst/>
            </a:prstGeom>
            <a:solidFill>
              <a:srgbClr val="C6D9F1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7" name="Oval 9"/>
            <p:cNvSpPr>
              <a:spLocks noChangeArrowheads="1"/>
            </p:cNvSpPr>
            <p:nvPr/>
          </p:nvSpPr>
          <p:spPr bwMode="auto">
            <a:xfrm>
              <a:off x="12170" y="3395"/>
              <a:ext cx="2460" cy="1527"/>
            </a:xfrm>
            <a:prstGeom prst="ellipse">
              <a:avLst/>
            </a:prstGeom>
            <a:solidFill>
              <a:srgbClr val="9BBB5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Peningkatan Kehidupan Nelayan (PKN)</a:t>
              </a:r>
              <a:endParaRPr lang="id-ID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" name="AutoShape 8"/>
            <p:cNvSpPr>
              <a:spLocks noChangeShapeType="1"/>
            </p:cNvSpPr>
            <p:nvPr/>
          </p:nvSpPr>
          <p:spPr bwMode="auto">
            <a:xfrm>
              <a:off x="9589" y="3548"/>
              <a:ext cx="771" cy="4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5" name="AutoShape 7"/>
            <p:cNvSpPr>
              <a:spLocks noChangeShapeType="1"/>
            </p:cNvSpPr>
            <p:nvPr/>
          </p:nvSpPr>
          <p:spPr bwMode="auto">
            <a:xfrm flipV="1">
              <a:off x="8560" y="4159"/>
              <a:ext cx="778" cy="53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4" name="AutoShape 6"/>
            <p:cNvSpPr>
              <a:spLocks noChangeShapeType="1"/>
            </p:cNvSpPr>
            <p:nvPr/>
          </p:nvSpPr>
          <p:spPr bwMode="auto">
            <a:xfrm flipV="1">
              <a:off x="10964" y="4268"/>
              <a:ext cx="458" cy="4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3" name="AutoShape 5"/>
            <p:cNvSpPr>
              <a:spLocks noChangeShapeType="1"/>
            </p:cNvSpPr>
            <p:nvPr/>
          </p:nvSpPr>
          <p:spPr bwMode="auto">
            <a:xfrm>
              <a:off x="7228" y="4133"/>
              <a:ext cx="4942" cy="5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8411" y="2313"/>
              <a:ext cx="2355" cy="123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Pemetaan Indikator-Indikator mikro dan makro terkait PKN (2016)</a:t>
              </a:r>
              <a:endParaRPr lang="id-ID" dirty="0">
                <a:latin typeface="Times New Roman" pitchFamily="18" charset="0"/>
                <a:cs typeface="Times New Roman" pitchFamily="18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1" name="Text Box 3"/>
            <p:cNvSpPr txBox="1">
              <a:spLocks noChangeArrowheads="1"/>
            </p:cNvSpPr>
            <p:nvPr/>
          </p:nvSpPr>
          <p:spPr bwMode="auto">
            <a:xfrm>
              <a:off x="7468" y="4673"/>
              <a:ext cx="2379" cy="15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Pemodelan Sinergitas Kebijakan Masing Masing Dinas, SKPD dan Institusi  terkait dengan PKN (2017)</a:t>
              </a:r>
              <a:endParaRPr lang="id-ID" dirty="0">
                <a:latin typeface="Arial" pitchFamily="34" charset="0"/>
                <a:cs typeface="Arial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0" name="Text Box 2"/>
            <p:cNvSpPr txBox="1">
              <a:spLocks noChangeArrowheads="1"/>
            </p:cNvSpPr>
            <p:nvPr/>
          </p:nvSpPr>
          <p:spPr bwMode="auto">
            <a:xfrm>
              <a:off x="9995" y="4698"/>
              <a:ext cx="2094" cy="152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Pemodelan Masterplan dan Sistem Informasi Kelautan dan Perikanan (2018)</a:t>
              </a:r>
              <a:endParaRPr lang="id-ID" dirty="0">
                <a:latin typeface="Times New Roman" pitchFamily="18" charset="0"/>
                <a:cs typeface="Times New Roman" pitchFamily="18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1600200" y="838200"/>
            <a:ext cx="2057400" cy="457200"/>
          </a:xfrm>
          <a:prstGeom prst="rect">
            <a:avLst/>
          </a:prstGeom>
          <a:solidFill>
            <a:srgbClr val="DBE5F1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Sudah Dilakukan</a:t>
            </a:r>
            <a:endParaRPr lang="id-ID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4038600" y="838200"/>
            <a:ext cx="3886200" cy="457200"/>
          </a:xfrm>
          <a:prstGeom prst="rect">
            <a:avLst/>
          </a:prstGeom>
          <a:solidFill>
            <a:srgbClr val="FFFF00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Belum Dilakukan</a:t>
            </a:r>
            <a:endParaRPr lang="id-ID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8305800" y="838200"/>
            <a:ext cx="2362200" cy="457200"/>
          </a:xfrm>
          <a:prstGeom prst="rect">
            <a:avLst/>
          </a:prstGeom>
          <a:solidFill>
            <a:srgbClr val="9BBB59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d-ID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Tujuan Hasil Penelitian</a:t>
            </a:r>
            <a:endParaRPr lang="id-ID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4601854" y="23336"/>
            <a:ext cx="2789546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2400" b="1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Roadmap</a:t>
            </a:r>
            <a:r>
              <a:rPr lang="id-ID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Penelitian</a:t>
            </a:r>
            <a:endParaRPr lang="id-ID" sz="24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1524001" y="7297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cxnSp>
        <p:nvCxnSpPr>
          <p:cNvPr id="24" name="Straight Arrow Connector 23"/>
          <p:cNvCxnSpPr>
            <a:stCxn id="2062" idx="3"/>
            <a:endCxn id="2060" idx="1"/>
          </p:cNvCxnSpPr>
          <p:nvPr/>
        </p:nvCxnSpPr>
        <p:spPr>
          <a:xfrm>
            <a:off x="3657600" y="10668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060" idx="3"/>
            <a:endCxn id="2061" idx="1"/>
          </p:cNvCxnSpPr>
          <p:nvPr/>
        </p:nvCxnSpPr>
        <p:spPr>
          <a:xfrm>
            <a:off x="7924800" y="10668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052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1440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dirty="0"/>
              <a:t>Tipe Dosen adalah Peneliti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110154"/>
            <a:ext cx="9144000" cy="401601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dirty="0"/>
              <a:t>Dosen tidak berebut </a:t>
            </a:r>
            <a:r>
              <a:rPr lang="id-ID" i="1" dirty="0"/>
              <a:t>okeh okehan </a:t>
            </a:r>
            <a:r>
              <a:rPr lang="id-ID" dirty="0"/>
              <a:t>jam mengajar di kampus.</a:t>
            </a:r>
          </a:p>
          <a:p>
            <a:r>
              <a:rPr lang="id-ID" dirty="0"/>
              <a:t>Dosen tidak berebut </a:t>
            </a:r>
            <a:r>
              <a:rPr lang="id-ID" i="1" dirty="0"/>
              <a:t>lunghuhan</a:t>
            </a:r>
            <a:r>
              <a:rPr lang="id-ID" dirty="0"/>
              <a:t> jabatan di kampus.</a:t>
            </a:r>
          </a:p>
          <a:p>
            <a:r>
              <a:rPr lang="id-ID" dirty="0"/>
              <a:t>Dosen tidak sempat mengobrol lama lama </a:t>
            </a:r>
            <a:r>
              <a:rPr lang="id-ID" i="1" dirty="0"/>
              <a:t>nggrundeli  lan nggremengi </a:t>
            </a:r>
            <a:r>
              <a:rPr lang="id-ID" dirty="0"/>
              <a:t>teman atau kolega sivitas akademika.</a:t>
            </a:r>
          </a:p>
          <a:p>
            <a:r>
              <a:rPr lang="id-ID" dirty="0">
                <a:solidFill>
                  <a:schemeClr val="accent3">
                    <a:lumMod val="75000"/>
                  </a:schemeClr>
                </a:solidFill>
              </a:rPr>
              <a:t>Dosen disibukkan oleh kegiatan </a:t>
            </a:r>
            <a:r>
              <a:rPr lang="id-ID" i="1" dirty="0">
                <a:solidFill>
                  <a:schemeClr val="accent3">
                    <a:lumMod val="75000"/>
                  </a:schemeClr>
                </a:solidFill>
              </a:rPr>
              <a:t>mencari referensi dan diskusi untuk mendapatkan </a:t>
            </a:r>
            <a:r>
              <a:rPr lang="id-ID" dirty="0">
                <a:solidFill>
                  <a:schemeClr val="accent3">
                    <a:lumMod val="75000"/>
                  </a:schemeClr>
                </a:solidFill>
              </a:rPr>
              <a:t>ide dan </a:t>
            </a:r>
            <a:r>
              <a:rPr lang="id-ID" i="1" dirty="0">
                <a:solidFill>
                  <a:schemeClr val="accent3">
                    <a:lumMod val="75000"/>
                  </a:schemeClr>
                </a:solidFill>
              </a:rPr>
              <a:t>roadmap </a:t>
            </a:r>
            <a:r>
              <a:rPr lang="id-ID" dirty="0">
                <a:solidFill>
                  <a:schemeClr val="accent3">
                    <a:lumMod val="75000"/>
                  </a:schemeClr>
                </a:solidFill>
              </a:rPr>
              <a:t>penelitian.</a:t>
            </a:r>
          </a:p>
        </p:txBody>
      </p:sp>
    </p:spTree>
    <p:extLst>
      <p:ext uri="{BB962C8B-B14F-4D97-AF65-F5344CB8AC3E}">
        <p14:creationId xmlns:p14="http://schemas.microsoft.com/office/powerpoint/2010/main" val="1635834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2590800"/>
            <a:ext cx="5410200" cy="13716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id-ID" sz="7000" b="1" dirty="0"/>
              <a:t>Maturnuwun</a:t>
            </a:r>
          </a:p>
        </p:txBody>
      </p:sp>
    </p:spTree>
    <p:extLst>
      <p:ext uri="{BB962C8B-B14F-4D97-AF65-F5344CB8AC3E}">
        <p14:creationId xmlns:p14="http://schemas.microsoft.com/office/powerpoint/2010/main" val="156447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578</Words>
  <Application>Microsoft Office PowerPoint</Application>
  <PresentationFormat>Widescreen</PresentationFormat>
  <Paragraphs>99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Memperkuat Kelembagaan  AKP Widya Buana</vt:lpstr>
      <vt:lpstr>Struktur Organisasi Perguruan Tinggi Yang Kuat</vt:lpstr>
      <vt:lpstr>SOP dan Sisdur Koranisasi/Kelembagaan</vt:lpstr>
      <vt:lpstr>Menjadikan Mahasiswa Sebagai  Calon Profesional</vt:lpstr>
      <vt:lpstr>Membangun Kelembagaan yang mampu Menjadi Sumber Pendapatan</vt:lpstr>
      <vt:lpstr>Sampai Mana Perkembangannya?</vt:lpstr>
      <vt:lpstr>Bandingkan Dengan Web Saya </vt:lpstr>
      <vt:lpstr>Di mana kampus dilihat orang</vt:lpstr>
      <vt:lpstr>Kualifikasi dosen</vt:lpstr>
      <vt:lpstr>Karya dosen</vt:lpstr>
      <vt:lpstr>Karya mahasiswa </vt:lpstr>
      <vt:lpstr>Sarana akademik</vt:lpstr>
      <vt:lpstr>Pemberitaan </vt:lpstr>
      <vt:lpstr>Jaringan atau asosiasi</vt:lpstr>
      <vt:lpstr>Tugas Pokok Dosen</vt:lpstr>
      <vt:lpstr>Melaksanakan Pembelajaran</vt:lpstr>
      <vt:lpstr>Melaksanakan Penelitian</vt:lpstr>
      <vt:lpstr>PowerPoint Presentation</vt:lpstr>
      <vt:lpstr>Tipe Dosen adalah Peneliti</vt:lpstr>
      <vt:lpstr>Maturnuwun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Banding Perguruan Tinggi</dc:title>
  <dc:creator>User</dc:creator>
  <cp:lastModifiedBy>User</cp:lastModifiedBy>
  <cp:revision>18</cp:revision>
  <dcterms:created xsi:type="dcterms:W3CDTF">2017-12-18T01:25:54Z</dcterms:created>
  <dcterms:modified xsi:type="dcterms:W3CDTF">2018-01-05T03:11:53Z</dcterms:modified>
</cp:coreProperties>
</file>