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333" r:id="rId3"/>
    <p:sldId id="269" r:id="rId4"/>
    <p:sldId id="257" r:id="rId5"/>
    <p:sldId id="334" r:id="rId6"/>
    <p:sldId id="272" r:id="rId7"/>
    <p:sldId id="337" r:id="rId8"/>
    <p:sldId id="341" r:id="rId9"/>
    <p:sldId id="339" r:id="rId10"/>
    <p:sldId id="340" r:id="rId11"/>
    <p:sldId id="344" r:id="rId12"/>
    <p:sldId id="342" r:id="rId13"/>
    <p:sldId id="258" r:id="rId14"/>
    <p:sldId id="259" r:id="rId15"/>
    <p:sldId id="335" r:id="rId16"/>
    <p:sldId id="263" r:id="rId17"/>
    <p:sldId id="343" r:id="rId18"/>
    <p:sldId id="345" r:id="rId19"/>
    <p:sldId id="331" r:id="rId20"/>
    <p:sldId id="332" r:id="rId21"/>
    <p:sldId id="325" r:id="rId22"/>
    <p:sldId id="281" r:id="rId23"/>
    <p:sldId id="330" r:id="rId24"/>
    <p:sldId id="274" r:id="rId25"/>
    <p:sldId id="276" r:id="rId26"/>
    <p:sldId id="285" r:id="rId27"/>
    <p:sldId id="287" r:id="rId28"/>
    <p:sldId id="294" r:id="rId29"/>
    <p:sldId id="296" r:id="rId30"/>
    <p:sldId id="316" r:id="rId31"/>
    <p:sldId id="327" r:id="rId32"/>
    <p:sldId id="328" r:id="rId33"/>
    <p:sldId id="323" r:id="rId34"/>
    <p:sldId id="267" r:id="rId35"/>
    <p:sldId id="34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2F7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7B94C3-C7F0-4DB1-BC67-C6189A33705A}" type="datetimeFigureOut">
              <a:rPr lang="en-US" smtClean="0"/>
              <a:t>12/28/2017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34F87F-4103-4931-8E3D-FA5986AC3CB5}" type="slidenum">
              <a:rPr lang="en-US" smtClean="0"/>
              <a:t>‹#›</a:t>
            </a:fld>
            <a:endParaRPr lang="en-US"/>
          </a:p>
        </p:txBody>
      </p:sp>
    </p:spTree>
    <p:extLst>
      <p:ext uri="{BB962C8B-B14F-4D97-AF65-F5344CB8AC3E}">
        <p14:creationId xmlns:p14="http://schemas.microsoft.com/office/powerpoint/2010/main" val="3716509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A78ED83-5F69-4F72-A0CF-0017D260653A}" type="slidenum">
              <a:rPr lang="en-US" smtClean="0"/>
              <a:pPr/>
              <a:t>2</a:t>
            </a:fld>
            <a:endParaRPr lang="en-US"/>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a:p>
        </p:txBody>
      </p:sp>
    </p:spTree>
    <p:extLst>
      <p:ext uri="{BB962C8B-B14F-4D97-AF65-F5344CB8AC3E}">
        <p14:creationId xmlns:p14="http://schemas.microsoft.com/office/powerpoint/2010/main" val="1910778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p:spPr>
        <p:txBody>
          <a:bodyPr/>
          <a:lstStyle/>
          <a:p>
            <a:fld id="{A6FB437B-3947-4E7E-BB08-8E7D222CEC0E}" type="slidenum">
              <a:rPr lang="en-US" smtClean="0"/>
              <a:pPr/>
              <a:t>21</a:t>
            </a:fld>
            <a:endParaRPr lang="en-US"/>
          </a:p>
        </p:txBody>
      </p:sp>
      <p:sp>
        <p:nvSpPr>
          <p:cNvPr id="280579" name="Rectangle 2"/>
          <p:cNvSpPr>
            <a:spLocks noGrp="1" noRot="1" noChangeAspect="1" noChangeArrowheads="1" noTextEdit="1"/>
          </p:cNvSpPr>
          <p:nvPr>
            <p:ph type="sldImg"/>
          </p:nvPr>
        </p:nvSpPr>
        <p:spPr>
          <a:ln/>
        </p:spPr>
      </p:sp>
      <p:sp>
        <p:nvSpPr>
          <p:cNvPr id="280580"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729610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p:spPr>
        <p:txBody>
          <a:bodyPr/>
          <a:lstStyle/>
          <a:p>
            <a:fld id="{44227305-FCFF-4CB6-9121-E608C066C225}" type="slidenum">
              <a:rPr lang="en-US" smtClean="0"/>
              <a:pPr/>
              <a:t>22</a:t>
            </a:fld>
            <a:endParaRPr lang="en-US"/>
          </a:p>
        </p:txBody>
      </p:sp>
      <p:sp>
        <p:nvSpPr>
          <p:cNvPr id="281603" name="Rectangle 2"/>
          <p:cNvSpPr>
            <a:spLocks noGrp="1" noRot="1" noChangeAspect="1" noChangeArrowheads="1" noTextEdit="1"/>
          </p:cNvSpPr>
          <p:nvPr>
            <p:ph type="sldImg"/>
          </p:nvPr>
        </p:nvSpPr>
        <p:spPr>
          <a:ln/>
        </p:spPr>
      </p:sp>
      <p:sp>
        <p:nvSpPr>
          <p:cNvPr id="281604"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3650355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FEF14C-5EA8-4829-B51E-782DB452CB33}" type="slidenum">
              <a:rPr lang="en-US" smtClean="0"/>
              <a:pPr/>
              <a:t>23</a:t>
            </a:fld>
            <a:endParaRPr lang="en-US"/>
          </a:p>
        </p:txBody>
      </p:sp>
    </p:spTree>
    <p:extLst>
      <p:ext uri="{BB962C8B-B14F-4D97-AF65-F5344CB8AC3E}">
        <p14:creationId xmlns:p14="http://schemas.microsoft.com/office/powerpoint/2010/main" val="4257055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7"/>
          <p:cNvSpPr>
            <a:spLocks noGrp="1" noChangeArrowheads="1"/>
          </p:cNvSpPr>
          <p:nvPr>
            <p:ph type="sldNum" sz="quarter" idx="5"/>
          </p:nvPr>
        </p:nvSpPr>
        <p:spPr>
          <a:noFill/>
        </p:spPr>
        <p:txBody>
          <a:bodyPr/>
          <a:lstStyle/>
          <a:p>
            <a:fld id="{C85F4D05-A04F-45A6-A576-69A340CBA2C9}" type="slidenum">
              <a:rPr lang="en-US" smtClean="0"/>
              <a:pPr/>
              <a:t>26</a:t>
            </a:fld>
            <a:endParaRPr lang="en-US"/>
          </a:p>
        </p:txBody>
      </p:sp>
      <p:sp>
        <p:nvSpPr>
          <p:cNvPr id="304131" name="Rectangle 2"/>
          <p:cNvSpPr>
            <a:spLocks noGrp="1" noRot="1" noChangeAspect="1" noChangeArrowheads="1" noTextEdit="1"/>
          </p:cNvSpPr>
          <p:nvPr>
            <p:ph type="sldImg"/>
          </p:nvPr>
        </p:nvSpPr>
        <p:spPr>
          <a:ln/>
        </p:spPr>
      </p:sp>
      <p:sp>
        <p:nvSpPr>
          <p:cNvPr id="304132"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3403807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7"/>
          <p:cNvSpPr>
            <a:spLocks noGrp="1" noChangeArrowheads="1"/>
          </p:cNvSpPr>
          <p:nvPr>
            <p:ph type="sldNum" sz="quarter" idx="5"/>
          </p:nvPr>
        </p:nvSpPr>
        <p:spPr>
          <a:noFill/>
        </p:spPr>
        <p:txBody>
          <a:bodyPr/>
          <a:lstStyle/>
          <a:p>
            <a:fld id="{FDEA1B69-7194-4501-8E18-754D56BEBA2D}" type="slidenum">
              <a:rPr lang="en-US" smtClean="0"/>
              <a:pPr/>
              <a:t>27</a:t>
            </a:fld>
            <a:endParaRPr lang="en-US"/>
          </a:p>
        </p:txBody>
      </p:sp>
      <p:sp>
        <p:nvSpPr>
          <p:cNvPr id="306179" name="Rectangle 2"/>
          <p:cNvSpPr>
            <a:spLocks noGrp="1" noRot="1" noChangeAspect="1" noChangeArrowheads="1" noTextEdit="1"/>
          </p:cNvSpPr>
          <p:nvPr>
            <p:ph type="sldImg"/>
          </p:nvPr>
        </p:nvSpPr>
        <p:spPr>
          <a:ln/>
        </p:spPr>
      </p:sp>
      <p:sp>
        <p:nvSpPr>
          <p:cNvPr id="306180"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2480944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7"/>
          <p:cNvSpPr>
            <a:spLocks noGrp="1" noChangeArrowheads="1"/>
          </p:cNvSpPr>
          <p:nvPr>
            <p:ph type="sldNum" sz="quarter" idx="5"/>
          </p:nvPr>
        </p:nvSpPr>
        <p:spPr>
          <a:noFill/>
        </p:spPr>
        <p:txBody>
          <a:bodyPr/>
          <a:lstStyle/>
          <a:p>
            <a:fld id="{C81E0A41-3EB3-4BA8-A510-92DE19046EBB}" type="slidenum">
              <a:rPr lang="en-US" smtClean="0"/>
              <a:pPr/>
              <a:t>28</a:t>
            </a:fld>
            <a:endParaRPr lang="en-US"/>
          </a:p>
        </p:txBody>
      </p:sp>
      <p:sp>
        <p:nvSpPr>
          <p:cNvPr id="313347" name="Rectangle 2"/>
          <p:cNvSpPr>
            <a:spLocks noGrp="1" noRot="1" noChangeAspect="1" noChangeArrowheads="1" noTextEdit="1"/>
          </p:cNvSpPr>
          <p:nvPr>
            <p:ph type="sldImg"/>
          </p:nvPr>
        </p:nvSpPr>
        <p:spPr>
          <a:ln/>
        </p:spPr>
      </p:sp>
      <p:sp>
        <p:nvSpPr>
          <p:cNvPr id="313348" name="Rectangle 3"/>
          <p:cNvSpPr>
            <a:spLocks noGrp="1" noChangeArrowheads="1"/>
          </p:cNvSpPr>
          <p:nvPr>
            <p:ph type="body" idx="1"/>
          </p:nvPr>
        </p:nvSpPr>
        <p:spPr>
          <a:noFill/>
          <a:ln/>
        </p:spPr>
        <p:txBody>
          <a:bodyPr/>
          <a:lstStyle/>
          <a:p>
            <a:pPr eaLnBrk="1" hangingPunct="1"/>
            <a:endParaRPr lang="id-ID"/>
          </a:p>
        </p:txBody>
      </p:sp>
    </p:spTree>
    <p:extLst>
      <p:ext uri="{BB962C8B-B14F-4D97-AF65-F5344CB8AC3E}">
        <p14:creationId xmlns:p14="http://schemas.microsoft.com/office/powerpoint/2010/main" val="2524309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hardiwinoto@unimus.ac.id"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73175"/>
            <a:ext cx="7772400" cy="1470025"/>
          </a:xfrm>
          <a:solidFill>
            <a:schemeClr val="accent5">
              <a:lumMod val="20000"/>
              <a:lumOff val="80000"/>
            </a:schemeClr>
          </a:solidFill>
        </p:spPr>
        <p:txBody>
          <a:bodyPr>
            <a:normAutofit/>
          </a:bodyPr>
          <a:lstStyle/>
          <a:p>
            <a:r>
              <a:rPr lang="en-US" sz="6600" dirty="0"/>
              <a:t>M</a:t>
            </a:r>
            <a:r>
              <a:rPr lang="id-ID" sz="6600" dirty="0"/>
              <a:t>endeteksi Riba</a:t>
            </a:r>
          </a:p>
        </p:txBody>
      </p:sp>
      <p:sp>
        <p:nvSpPr>
          <p:cNvPr id="3" name="Title 1"/>
          <p:cNvSpPr txBox="1">
            <a:spLocks/>
          </p:cNvSpPr>
          <p:nvPr/>
        </p:nvSpPr>
        <p:spPr>
          <a:xfrm>
            <a:off x="685800" y="5257800"/>
            <a:ext cx="7772400" cy="555625"/>
          </a:xfrm>
          <a:prstGeom prst="rect">
            <a:avLst/>
          </a:prstGeom>
          <a:solidFill>
            <a:schemeClr val="accent6">
              <a:lumMod val="20000"/>
              <a:lumOff val="80000"/>
            </a:schemeClr>
          </a:solidFill>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D</a:t>
            </a:r>
            <a:r>
              <a:rPr lang="id-ID" dirty="0"/>
              <a:t>r. Hardiwinoto, SE., M.Si.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dirty="0"/>
              <a:t>Riba Dapat Dideteksi</a:t>
            </a:r>
          </a:p>
        </p:txBody>
      </p:sp>
      <p:sp>
        <p:nvSpPr>
          <p:cNvPr id="3" name="Content Placeholder 2"/>
          <p:cNvSpPr>
            <a:spLocks noGrp="1"/>
          </p:cNvSpPr>
          <p:nvPr>
            <p:ph idx="1"/>
          </p:nvPr>
        </p:nvSpPr>
        <p:spPr>
          <a:xfrm>
            <a:off x="457200" y="1600200"/>
            <a:ext cx="8229600" cy="5029200"/>
          </a:xfrm>
          <a:solidFill>
            <a:schemeClr val="accent5">
              <a:lumMod val="20000"/>
              <a:lumOff val="80000"/>
            </a:schemeClr>
          </a:solidFill>
        </p:spPr>
        <p:txBody>
          <a:bodyPr>
            <a:normAutofit/>
          </a:bodyPr>
          <a:lstStyle/>
          <a:p>
            <a:r>
              <a:rPr lang="id-ID" dirty="0"/>
              <a:t>Nilai tukar yang tidak sebanding, bisa karena tekanan, bisa karena kebutuhan yang mendesak, bisa karena rentang waktu.</a:t>
            </a:r>
          </a:p>
          <a:p>
            <a:r>
              <a:rPr lang="id-ID" dirty="0"/>
              <a:t>Barang yang dipertukarkan tidak jelas ukurannya (</a:t>
            </a:r>
            <a:r>
              <a:rPr lang="id-ID" i="1" dirty="0"/>
              <a:t>ijon</a:t>
            </a:r>
            <a:r>
              <a:rPr lang="id-ID" dirty="0"/>
              <a:t>, </a:t>
            </a:r>
            <a:r>
              <a:rPr lang="id-ID" i="1" dirty="0"/>
              <a:t>tebasan</a:t>
            </a:r>
            <a:r>
              <a:rPr lang="id-ID" dirty="0"/>
              <a:t>, dan lain-lain barang yang tidak terukur)</a:t>
            </a:r>
          </a:p>
          <a:p>
            <a:r>
              <a:rPr lang="id-ID" dirty="0"/>
              <a:t>Pertukaran yang mana salah satu pihak tidak memiliki informasi yang cukup tentang barang dipertukarkan.</a:t>
            </a:r>
          </a:p>
          <a:p>
            <a:endParaRPr lang="id-ID" dirty="0"/>
          </a:p>
          <a:p>
            <a:endParaRPr lang="id-ID" dirty="0"/>
          </a:p>
        </p:txBody>
      </p:sp>
    </p:spTree>
    <p:extLst>
      <p:ext uri="{BB962C8B-B14F-4D97-AF65-F5344CB8AC3E}">
        <p14:creationId xmlns:p14="http://schemas.microsoft.com/office/powerpoint/2010/main" val="3280497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C2FFD-078A-4F94-9261-171E47F53A61}"/>
              </a:ext>
            </a:extLst>
          </p:cNvPr>
          <p:cNvSpPr>
            <a:spLocks noGrp="1"/>
          </p:cNvSpPr>
          <p:nvPr>
            <p:ph type="title"/>
          </p:nvPr>
        </p:nvSpPr>
        <p:spPr>
          <a:xfrm>
            <a:off x="457200" y="76200"/>
            <a:ext cx="8229600" cy="1143000"/>
          </a:xfrm>
          <a:solidFill>
            <a:schemeClr val="accent6">
              <a:lumMod val="20000"/>
              <a:lumOff val="80000"/>
            </a:schemeClr>
          </a:solidFill>
        </p:spPr>
        <p:txBody>
          <a:bodyPr>
            <a:normAutofit/>
          </a:bodyPr>
          <a:lstStyle/>
          <a:p>
            <a:r>
              <a:rPr lang="en-US" b="1" dirty="0" err="1"/>
              <a:t>Jenis</a:t>
            </a:r>
            <a:r>
              <a:rPr lang="en-US" b="1" dirty="0"/>
              <a:t> </a:t>
            </a:r>
            <a:r>
              <a:rPr lang="en-US" b="1" dirty="0" err="1"/>
              <a:t>Barang</a:t>
            </a:r>
            <a:r>
              <a:rPr lang="en-US" b="1" dirty="0"/>
              <a:t> </a:t>
            </a:r>
            <a:r>
              <a:rPr lang="en-US" b="1" dirty="0" err="1"/>
              <a:t>Ribawi</a:t>
            </a:r>
            <a:endParaRPr lang="id-ID" dirty="0"/>
          </a:p>
        </p:txBody>
      </p:sp>
      <p:sp>
        <p:nvSpPr>
          <p:cNvPr id="3" name="Content Placeholder 2">
            <a:extLst>
              <a:ext uri="{FF2B5EF4-FFF2-40B4-BE49-F238E27FC236}">
                <a16:creationId xmlns:a16="http://schemas.microsoft.com/office/drawing/2014/main" id="{248874E0-4472-4444-B58A-F99885420DF2}"/>
              </a:ext>
            </a:extLst>
          </p:cNvPr>
          <p:cNvSpPr>
            <a:spLocks noGrp="1"/>
          </p:cNvSpPr>
          <p:nvPr>
            <p:ph idx="1"/>
          </p:nvPr>
        </p:nvSpPr>
        <p:spPr>
          <a:xfrm>
            <a:off x="457200" y="1371600"/>
            <a:ext cx="8229600" cy="5257800"/>
          </a:xfrm>
          <a:solidFill>
            <a:schemeClr val="accent5">
              <a:lumMod val="20000"/>
              <a:lumOff val="80000"/>
            </a:schemeClr>
          </a:solidFill>
        </p:spPr>
        <p:txBody>
          <a:bodyPr>
            <a:normAutofit fontScale="85000" lnSpcReduction="10000"/>
          </a:bodyPr>
          <a:lstStyle/>
          <a:p>
            <a:pPr marL="514350" indent="-514350">
              <a:buFont typeface="+mj-lt"/>
              <a:buAutoNum type="arabicPeriod"/>
            </a:pPr>
            <a:r>
              <a:rPr lang="en-US" dirty="0" err="1"/>
              <a:t>Emas</a:t>
            </a:r>
            <a:r>
              <a:rPr lang="en-US" dirty="0"/>
              <a:t> </a:t>
            </a:r>
            <a:r>
              <a:rPr lang="en-US" dirty="0" err="1"/>
              <a:t>dan</a:t>
            </a:r>
            <a:r>
              <a:rPr lang="en-US" dirty="0"/>
              <a:t> </a:t>
            </a:r>
            <a:r>
              <a:rPr lang="en-US" dirty="0" err="1"/>
              <a:t>perak</a:t>
            </a:r>
            <a:r>
              <a:rPr lang="en-US" dirty="0"/>
              <a:t>, </a:t>
            </a:r>
            <a:r>
              <a:rPr lang="en-US" dirty="0" err="1"/>
              <a:t>baik</a:t>
            </a:r>
            <a:r>
              <a:rPr lang="en-US" dirty="0"/>
              <a:t> </a:t>
            </a:r>
            <a:r>
              <a:rPr lang="en-US" dirty="0" err="1"/>
              <a:t>itu</a:t>
            </a:r>
            <a:r>
              <a:rPr lang="en-US" dirty="0"/>
              <a:t> </a:t>
            </a:r>
            <a:r>
              <a:rPr lang="en-US" dirty="0" err="1"/>
              <a:t>dalam</a:t>
            </a:r>
            <a:r>
              <a:rPr lang="en-US" dirty="0"/>
              <a:t> </a:t>
            </a:r>
            <a:r>
              <a:rPr lang="en-US" dirty="0" err="1"/>
              <a:t>bentuk</a:t>
            </a:r>
            <a:r>
              <a:rPr lang="en-US" dirty="0"/>
              <a:t> </a:t>
            </a:r>
            <a:r>
              <a:rPr lang="en-US" dirty="0" err="1"/>
              <a:t>uang</a:t>
            </a:r>
            <a:r>
              <a:rPr lang="en-US" dirty="0"/>
              <a:t> </a:t>
            </a:r>
            <a:r>
              <a:rPr lang="en-US" dirty="0" err="1"/>
              <a:t>maupun</a:t>
            </a:r>
            <a:r>
              <a:rPr lang="en-US" dirty="0"/>
              <a:t> </a:t>
            </a:r>
            <a:r>
              <a:rPr lang="en-US" dirty="0" err="1"/>
              <a:t>dalam</a:t>
            </a:r>
            <a:r>
              <a:rPr lang="en-US" dirty="0"/>
              <a:t> </a:t>
            </a:r>
            <a:r>
              <a:rPr lang="en-US" dirty="0" err="1"/>
              <a:t>bentuk</a:t>
            </a:r>
            <a:r>
              <a:rPr lang="en-US" dirty="0"/>
              <a:t> </a:t>
            </a:r>
            <a:r>
              <a:rPr lang="en-US" dirty="0" err="1"/>
              <a:t>lainnya</a:t>
            </a:r>
            <a:r>
              <a:rPr lang="en-US" dirty="0"/>
              <a:t>. </a:t>
            </a:r>
            <a:endParaRPr lang="id-ID" dirty="0"/>
          </a:p>
          <a:p>
            <a:pPr marL="514350" indent="-514350">
              <a:buFont typeface="+mj-lt"/>
              <a:buAutoNum type="arabicPeriod"/>
            </a:pPr>
            <a:r>
              <a:rPr lang="en-US" dirty="0" err="1"/>
              <a:t>Bahan</a:t>
            </a:r>
            <a:r>
              <a:rPr lang="en-US" dirty="0"/>
              <a:t> </a:t>
            </a:r>
            <a:r>
              <a:rPr lang="en-US" dirty="0" err="1"/>
              <a:t>makanan</a:t>
            </a:r>
            <a:r>
              <a:rPr lang="en-US" dirty="0"/>
              <a:t> </a:t>
            </a:r>
            <a:r>
              <a:rPr lang="en-US" dirty="0" err="1"/>
              <a:t>pokok</a:t>
            </a:r>
            <a:r>
              <a:rPr lang="en-US" dirty="0"/>
              <a:t> </a:t>
            </a:r>
            <a:r>
              <a:rPr lang="en-US" dirty="0" err="1"/>
              <a:t>seperti</a:t>
            </a:r>
            <a:r>
              <a:rPr lang="en-US" dirty="0"/>
              <a:t> </a:t>
            </a:r>
            <a:r>
              <a:rPr lang="en-US" dirty="0" err="1"/>
              <a:t>beras</a:t>
            </a:r>
            <a:r>
              <a:rPr lang="en-US" dirty="0"/>
              <a:t>, </a:t>
            </a:r>
            <a:r>
              <a:rPr lang="en-US" dirty="0" err="1"/>
              <a:t>gandum</a:t>
            </a:r>
            <a:r>
              <a:rPr lang="en-US" dirty="0"/>
              <a:t>, </a:t>
            </a:r>
            <a:r>
              <a:rPr lang="en-US" dirty="0" err="1"/>
              <a:t>dan</a:t>
            </a:r>
            <a:r>
              <a:rPr lang="en-US" dirty="0"/>
              <a:t> </a:t>
            </a:r>
            <a:r>
              <a:rPr lang="en-US" dirty="0" err="1"/>
              <a:t>jagung</a:t>
            </a:r>
            <a:r>
              <a:rPr lang="en-US" dirty="0"/>
              <a:t> </a:t>
            </a:r>
            <a:r>
              <a:rPr lang="en-US" dirty="0" err="1"/>
              <a:t>serta</a:t>
            </a:r>
            <a:r>
              <a:rPr lang="en-US" dirty="0"/>
              <a:t> </a:t>
            </a:r>
            <a:r>
              <a:rPr lang="en-US" dirty="0" err="1"/>
              <a:t>bahan</a:t>
            </a:r>
            <a:r>
              <a:rPr lang="en-US" dirty="0"/>
              <a:t> </a:t>
            </a:r>
            <a:r>
              <a:rPr lang="en-US" dirty="0" err="1"/>
              <a:t>makanan</a:t>
            </a:r>
            <a:r>
              <a:rPr lang="en-US" dirty="0"/>
              <a:t> </a:t>
            </a:r>
            <a:r>
              <a:rPr lang="en-US" dirty="0" err="1"/>
              <a:t>tambahan</a:t>
            </a:r>
            <a:r>
              <a:rPr lang="en-US" dirty="0"/>
              <a:t> </a:t>
            </a:r>
            <a:r>
              <a:rPr lang="en-US" dirty="0" err="1"/>
              <a:t>seperti</a:t>
            </a:r>
            <a:r>
              <a:rPr lang="en-US" dirty="0"/>
              <a:t> </a:t>
            </a:r>
            <a:r>
              <a:rPr lang="en-US" dirty="0" err="1"/>
              <a:t>sayur-sayuran</a:t>
            </a:r>
            <a:r>
              <a:rPr lang="en-US" dirty="0"/>
              <a:t> </a:t>
            </a:r>
            <a:r>
              <a:rPr lang="en-US" dirty="0" err="1"/>
              <a:t>dan</a:t>
            </a:r>
            <a:r>
              <a:rPr lang="en-US" dirty="0"/>
              <a:t> </a:t>
            </a:r>
            <a:r>
              <a:rPr lang="en-US" dirty="0" err="1"/>
              <a:t>buah-buahan</a:t>
            </a:r>
            <a:r>
              <a:rPr lang="en-US" dirty="0"/>
              <a:t>. </a:t>
            </a:r>
            <a:endParaRPr lang="id-ID" dirty="0"/>
          </a:p>
          <a:p>
            <a:pPr marL="0" indent="0">
              <a:buNone/>
            </a:pPr>
            <a:endParaRPr lang="id-ID" dirty="0"/>
          </a:p>
          <a:p>
            <a:pPr marL="0" indent="0">
              <a:buNone/>
            </a:pPr>
            <a:r>
              <a:rPr lang="en-US" dirty="0" err="1"/>
              <a:t>Terkait</a:t>
            </a:r>
            <a:r>
              <a:rPr lang="en-US" dirty="0"/>
              <a:t> </a:t>
            </a:r>
            <a:r>
              <a:rPr lang="en-US" dirty="0" err="1"/>
              <a:t>dengan</a:t>
            </a:r>
            <a:r>
              <a:rPr lang="en-US" dirty="0"/>
              <a:t> </a:t>
            </a:r>
            <a:r>
              <a:rPr lang="en-US" dirty="0" err="1"/>
              <a:t>teori</a:t>
            </a:r>
            <a:r>
              <a:rPr lang="en-US" dirty="0"/>
              <a:t> </a:t>
            </a:r>
            <a:r>
              <a:rPr lang="en-US" dirty="0" err="1"/>
              <a:t>moneter</a:t>
            </a:r>
            <a:r>
              <a:rPr lang="en-US" dirty="0"/>
              <a:t> </a:t>
            </a:r>
            <a:r>
              <a:rPr lang="en-US" dirty="0" err="1"/>
              <a:t>implikasi</a:t>
            </a:r>
            <a:r>
              <a:rPr lang="en-US" dirty="0"/>
              <a:t> </a:t>
            </a:r>
            <a:r>
              <a:rPr lang="en-US" dirty="0" err="1"/>
              <a:t>pertukaran</a:t>
            </a:r>
            <a:r>
              <a:rPr lang="en-US" dirty="0"/>
              <a:t> </a:t>
            </a:r>
            <a:r>
              <a:rPr lang="en-US" dirty="0" err="1"/>
              <a:t>antar</a:t>
            </a:r>
            <a:r>
              <a:rPr lang="en-US" dirty="0"/>
              <a:t> </a:t>
            </a:r>
            <a:r>
              <a:rPr lang="en-US" dirty="0" err="1"/>
              <a:t>barang</a:t>
            </a:r>
            <a:r>
              <a:rPr lang="en-US" dirty="0"/>
              <a:t> </a:t>
            </a:r>
            <a:r>
              <a:rPr lang="en-US" dirty="0" err="1"/>
              <a:t>ribawi</a:t>
            </a:r>
            <a:r>
              <a:rPr lang="en-US" dirty="0"/>
              <a:t> </a:t>
            </a:r>
            <a:r>
              <a:rPr lang="en-US" dirty="0" err="1"/>
              <a:t>seharusnya</a:t>
            </a:r>
            <a:r>
              <a:rPr lang="en-US" dirty="0"/>
              <a:t> </a:t>
            </a:r>
            <a:r>
              <a:rPr lang="en-US" dirty="0" err="1"/>
              <a:t>dalam</a:t>
            </a:r>
            <a:r>
              <a:rPr lang="en-US" dirty="0"/>
              <a:t> </a:t>
            </a:r>
            <a:r>
              <a:rPr lang="en-US" dirty="0" err="1"/>
              <a:t>jumlah</a:t>
            </a:r>
            <a:r>
              <a:rPr lang="en-US" dirty="0"/>
              <a:t> </a:t>
            </a:r>
            <a:r>
              <a:rPr lang="en-US" dirty="0" err="1"/>
              <a:t>dan</a:t>
            </a:r>
            <a:r>
              <a:rPr lang="en-US" dirty="0"/>
              <a:t> </a:t>
            </a:r>
            <a:r>
              <a:rPr lang="en-US" dirty="0" err="1"/>
              <a:t>kadar</a:t>
            </a:r>
            <a:r>
              <a:rPr lang="en-US" dirty="0"/>
              <a:t> yang </a:t>
            </a:r>
            <a:r>
              <a:rPr lang="en-US" dirty="0" err="1"/>
              <a:t>sama</a:t>
            </a:r>
            <a:r>
              <a:rPr lang="en-US" dirty="0"/>
              <a:t>. </a:t>
            </a:r>
            <a:r>
              <a:rPr lang="en-US" dirty="0" err="1"/>
              <a:t>Barang</a:t>
            </a:r>
            <a:r>
              <a:rPr lang="en-US" dirty="0"/>
              <a:t> </a:t>
            </a:r>
            <a:r>
              <a:rPr lang="en-US" dirty="0" err="1"/>
              <a:t>ribawi</a:t>
            </a:r>
            <a:r>
              <a:rPr lang="en-US" dirty="0"/>
              <a:t> </a:t>
            </a:r>
            <a:r>
              <a:rPr lang="en-US" dirty="0" err="1"/>
              <a:t>ketika</a:t>
            </a:r>
            <a:r>
              <a:rPr lang="en-US" dirty="0"/>
              <a:t> </a:t>
            </a:r>
            <a:r>
              <a:rPr lang="en-US" dirty="0" err="1"/>
              <a:t>dipertukarkan</a:t>
            </a:r>
            <a:r>
              <a:rPr lang="en-US" dirty="0"/>
              <a:t> </a:t>
            </a:r>
            <a:r>
              <a:rPr lang="en-US" dirty="0" err="1"/>
              <a:t>maupun</a:t>
            </a:r>
            <a:r>
              <a:rPr lang="en-US" dirty="0"/>
              <a:t> </a:t>
            </a:r>
            <a:r>
              <a:rPr lang="en-US" dirty="0" err="1"/>
              <a:t>hutang-piutangadalah</a:t>
            </a:r>
            <a:r>
              <a:rPr lang="en-US" dirty="0"/>
              <a:t> </a:t>
            </a:r>
            <a:r>
              <a:rPr lang="en-US" dirty="0" err="1"/>
              <a:t>nilai</a:t>
            </a:r>
            <a:r>
              <a:rPr lang="en-US" dirty="0"/>
              <a:t> </a:t>
            </a:r>
            <a:r>
              <a:rPr lang="en-US" dirty="0" err="1"/>
              <a:t>pokok</a:t>
            </a:r>
            <a:r>
              <a:rPr lang="en-US" dirty="0"/>
              <a:t> </a:t>
            </a:r>
            <a:r>
              <a:rPr lang="en-US" dirty="0" err="1"/>
              <a:t>riil</a:t>
            </a:r>
            <a:r>
              <a:rPr lang="en-US" dirty="0"/>
              <a:t> (</a:t>
            </a:r>
            <a:r>
              <a:rPr lang="en-US" i="1" dirty="0" err="1"/>
              <a:t>intrisik</a:t>
            </a:r>
            <a:r>
              <a:rPr lang="en-US" dirty="0"/>
              <a:t>). </a:t>
            </a:r>
            <a:r>
              <a:rPr lang="en-US" dirty="0" err="1"/>
              <a:t>Bagaimana</a:t>
            </a:r>
            <a:r>
              <a:rPr lang="en-US" dirty="0"/>
              <a:t> </a:t>
            </a:r>
            <a:r>
              <a:rPr lang="en-US" dirty="0" err="1"/>
              <a:t>jika</a:t>
            </a:r>
            <a:r>
              <a:rPr lang="en-US" dirty="0"/>
              <a:t> yang </a:t>
            </a:r>
            <a:r>
              <a:rPr lang="en-US" dirty="0" err="1"/>
              <a:t>digunkan</a:t>
            </a:r>
            <a:r>
              <a:rPr lang="en-US" dirty="0"/>
              <a:t> </a:t>
            </a:r>
            <a:r>
              <a:rPr lang="en-US" dirty="0" err="1"/>
              <a:t>dalam</a:t>
            </a:r>
            <a:r>
              <a:rPr lang="en-US" dirty="0"/>
              <a:t> </a:t>
            </a:r>
            <a:r>
              <a:rPr lang="en-US" dirty="0" err="1"/>
              <a:t>bentuk</a:t>
            </a:r>
            <a:r>
              <a:rPr lang="en-US" dirty="0"/>
              <a:t> rupiah (</a:t>
            </a:r>
            <a:r>
              <a:rPr lang="en-US" i="1" dirty="0"/>
              <a:t>fiat money</a:t>
            </a:r>
            <a:r>
              <a:rPr lang="en-US" dirty="0"/>
              <a:t>)? </a:t>
            </a:r>
            <a:r>
              <a:rPr lang="en-US" dirty="0" err="1"/>
              <a:t>Jika</a:t>
            </a:r>
            <a:r>
              <a:rPr lang="en-US" dirty="0"/>
              <a:t> </a:t>
            </a:r>
            <a:r>
              <a:rPr lang="en-US" dirty="0" err="1"/>
              <a:t>pertukaran</a:t>
            </a:r>
            <a:r>
              <a:rPr lang="en-US" dirty="0"/>
              <a:t> yang </a:t>
            </a:r>
            <a:r>
              <a:rPr lang="en-US" dirty="0" err="1"/>
              <a:t>membutuhkan</a:t>
            </a:r>
            <a:r>
              <a:rPr lang="en-US" dirty="0"/>
              <a:t> </a:t>
            </a:r>
            <a:r>
              <a:rPr lang="en-US" dirty="0" err="1"/>
              <a:t>rentang</a:t>
            </a:r>
            <a:r>
              <a:rPr lang="en-US" dirty="0"/>
              <a:t> </a:t>
            </a:r>
            <a:r>
              <a:rPr lang="en-US" dirty="0" err="1"/>
              <a:t>waktu</a:t>
            </a:r>
            <a:r>
              <a:rPr lang="en-US" dirty="0"/>
              <a:t> </a:t>
            </a:r>
            <a:r>
              <a:rPr lang="en-US" dirty="0" err="1"/>
              <a:t>maka</a:t>
            </a:r>
            <a:r>
              <a:rPr lang="en-US" dirty="0"/>
              <a:t> </a:t>
            </a:r>
            <a:r>
              <a:rPr lang="en-US" dirty="0" err="1"/>
              <a:t>harus</a:t>
            </a:r>
            <a:r>
              <a:rPr lang="en-US" dirty="0"/>
              <a:t> </a:t>
            </a:r>
            <a:r>
              <a:rPr lang="en-US" dirty="0" err="1"/>
              <a:t>disesuaikan</a:t>
            </a:r>
            <a:r>
              <a:rPr lang="en-US" dirty="0"/>
              <a:t> </a:t>
            </a:r>
            <a:r>
              <a:rPr lang="en-US" dirty="0" err="1"/>
              <a:t>dengan</a:t>
            </a:r>
            <a:r>
              <a:rPr lang="en-US" dirty="0"/>
              <a:t> </a:t>
            </a:r>
            <a:r>
              <a:rPr lang="en-US" dirty="0" err="1"/>
              <a:t>inflasi</a:t>
            </a:r>
            <a:r>
              <a:rPr lang="en-US" dirty="0"/>
              <a:t>.</a:t>
            </a:r>
            <a:endParaRPr lang="id-ID" dirty="0"/>
          </a:p>
          <a:p>
            <a:pPr marL="0" indent="0">
              <a:buNone/>
            </a:pPr>
            <a:endParaRPr lang="id-ID" dirty="0"/>
          </a:p>
        </p:txBody>
      </p:sp>
    </p:spTree>
    <p:extLst>
      <p:ext uri="{BB962C8B-B14F-4D97-AF65-F5344CB8AC3E}">
        <p14:creationId xmlns:p14="http://schemas.microsoft.com/office/powerpoint/2010/main" val="1768045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2A17C-C87F-45A1-90DE-E0B5B1113DA4}"/>
              </a:ext>
            </a:extLst>
          </p:cNvPr>
          <p:cNvSpPr>
            <a:spLocks noGrp="1"/>
          </p:cNvSpPr>
          <p:nvPr>
            <p:ph type="title"/>
          </p:nvPr>
        </p:nvSpPr>
        <p:spPr>
          <a:solidFill>
            <a:schemeClr val="accent6">
              <a:lumMod val="20000"/>
              <a:lumOff val="80000"/>
            </a:schemeClr>
          </a:solidFill>
        </p:spPr>
        <p:txBody>
          <a:bodyPr>
            <a:normAutofit fontScale="90000"/>
          </a:bodyPr>
          <a:lstStyle/>
          <a:p>
            <a:r>
              <a:rPr lang="id-ID" dirty="0"/>
              <a:t>Mendeteksi Riba Pada Bank Syariah</a:t>
            </a:r>
          </a:p>
        </p:txBody>
      </p:sp>
      <p:sp>
        <p:nvSpPr>
          <p:cNvPr id="3" name="Content Placeholder 2">
            <a:extLst>
              <a:ext uri="{FF2B5EF4-FFF2-40B4-BE49-F238E27FC236}">
                <a16:creationId xmlns:a16="http://schemas.microsoft.com/office/drawing/2014/main" id="{A22A5669-E0F9-4570-9CDA-CF636D69E363}"/>
              </a:ext>
            </a:extLst>
          </p:cNvPr>
          <p:cNvSpPr>
            <a:spLocks noGrp="1"/>
          </p:cNvSpPr>
          <p:nvPr>
            <p:ph idx="1"/>
          </p:nvPr>
        </p:nvSpPr>
        <p:spPr>
          <a:solidFill>
            <a:schemeClr val="accent5">
              <a:lumMod val="20000"/>
              <a:lumOff val="80000"/>
            </a:schemeClr>
          </a:solidFill>
        </p:spPr>
        <p:txBody>
          <a:bodyPr>
            <a:normAutofit lnSpcReduction="10000"/>
          </a:bodyPr>
          <a:lstStyle/>
          <a:p>
            <a:pPr lvl="0"/>
            <a:r>
              <a:rPr lang="id-ID" dirty="0"/>
              <a:t>Uang adalah alat produksi, maka jika produk dibuat berdasarkan prinsip mudharabah, musyarakah, dan ijarah, maka tak terkait dengan bunga atau tambahan nominal.</a:t>
            </a:r>
          </a:p>
          <a:p>
            <a:pPr lvl="0"/>
            <a:r>
              <a:rPr lang="id-ID" dirty="0"/>
              <a:t>Bertambahnya nominal karena partnership, jual beli, atau sewa menyewa.</a:t>
            </a:r>
          </a:p>
          <a:p>
            <a:pPr lvl="0"/>
            <a:r>
              <a:rPr lang="id-ID" dirty="0"/>
              <a:t>Hutang piutang adalah untuk kepentingan konsumsi, sedangkan perbankan seharusnya untuk kepentinngan produksi. </a:t>
            </a:r>
          </a:p>
        </p:txBody>
      </p:sp>
    </p:spTree>
    <p:extLst>
      <p:ext uri="{BB962C8B-B14F-4D97-AF65-F5344CB8AC3E}">
        <p14:creationId xmlns:p14="http://schemas.microsoft.com/office/powerpoint/2010/main" val="4141489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48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53340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a:ln>
                <a:noFill/>
              </a:ln>
              <a:solidFill>
                <a:schemeClr val="tx1"/>
              </a:solidFill>
              <a:effectLst/>
              <a:latin typeface="Arial" pitchFamily="34" charset="0"/>
              <a:cs typeface="Arial" pitchFamily="34" charset="0"/>
            </a:endParaRPr>
          </a:p>
        </p:txBody>
      </p:sp>
      <p:sp>
        <p:nvSpPr>
          <p:cNvPr id="148481" name="Rectangle 1"/>
          <p:cNvSpPr>
            <a:spLocks noChangeArrowheads="1"/>
          </p:cNvSpPr>
          <p:nvPr/>
        </p:nvSpPr>
        <p:spPr bwMode="auto">
          <a:xfrm>
            <a:off x="228600" y="228600"/>
            <a:ext cx="8686800" cy="6476999"/>
          </a:xfrm>
          <a:prstGeom prst="rect">
            <a:avLst/>
          </a:prstGeom>
          <a:solidFill>
            <a:srgbClr val="F2F7E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6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Fakta Moneter Di Zimbabwe </a:t>
            </a:r>
          </a:p>
          <a:p>
            <a:pPr marL="0" marR="0" lvl="0" indent="0" algn="justLow" defTabSz="914400" rtl="0" eaLnBrk="1" fontAlgn="base" latinLnBrk="0" hangingPunct="1">
              <a:lnSpc>
                <a:spcPct val="100000"/>
              </a:lnSpc>
              <a:spcBef>
                <a:spcPct val="0"/>
              </a:spcBef>
              <a:spcAft>
                <a:spcPct val="0"/>
              </a:spcAft>
              <a:buClrTx/>
              <a:buSzTx/>
              <a:buFontTx/>
              <a:buNone/>
              <a:tabLst/>
            </a:pPr>
            <a:endParaRPr lang="id-ID" sz="2400" dirty="0">
              <a:latin typeface="Arial" pitchFamily="34" charset="0"/>
              <a:ea typeface="Times New Roman" pitchFamily="18" charset="0"/>
              <a:cs typeface="Arial"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Di Zimbabwe,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akibat</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krisis</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ekonomi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politik</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warga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Zimbabwe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disulitkan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angka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nol</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dalam</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mata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uangnya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karena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pecahan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uangnya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sampai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milyaran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bahkan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triliyunan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Suatu</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contoh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milyar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dolar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Zimbawe</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setara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dengan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1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dolar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Amerika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Serikat</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setara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dengan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Rp</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9.200,-,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mendapatkan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 kg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gula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pasir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Artinya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bahwa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gula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pasir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Zimbawe</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Rp</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4.600,- yang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lebih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murah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dari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harga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gula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pasir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Indonesia yang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sekitar</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Rp</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5.500,-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Kompas</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25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Juli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2008). </a:t>
            </a:r>
            <a:r>
              <a:rPr kumimoji="0" lang="de-DE"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Dengan demikian menggunakan dolar Zimbabwe harus menulis sebanyak sebelas digit angka (20.000.000.000,-).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Bagaimana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jika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membeli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sepeda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motor,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mobil</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atau</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lebih</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mahal</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dari</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itu</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Tentunmya</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harus</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semakin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banyak</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digit yang </a:t>
            </a:r>
            <a:r>
              <a:rPr kumimoji="0" lang="en-US" sz="2400" b="0" i="0" u="none" strike="noStrike" cap="none" normalizeH="0" baseline="0" dirty="0" err="1">
                <a:ln>
                  <a:noFill/>
                </a:ln>
                <a:solidFill>
                  <a:schemeClr val="tx1"/>
                </a:solidFill>
                <a:effectLst/>
                <a:latin typeface="Berlin Sans FB" panose="020E0602020502020306" pitchFamily="34" charset="0"/>
                <a:ea typeface="Times New Roman" pitchFamily="18" charset="0"/>
                <a:cs typeface="Arial" pitchFamily="34" charset="0"/>
              </a:rPr>
              <a:t>digunakan</a:t>
            </a:r>
            <a:r>
              <a:rPr kumimoji="0" lang="en-US"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a:t>
            </a:r>
            <a:r>
              <a:rPr kumimoji="0" lang="de-DE"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Hal demikian akan menyulitkan </a:t>
            </a:r>
            <a:r>
              <a:rPr kumimoji="0" lang="de-DE" sz="2400" b="0" i="1"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pelabelan</a:t>
            </a:r>
            <a:r>
              <a:rPr kumimoji="0" lang="de-DE" sz="24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 harga atau penulisan dalam akunting dan pencatatan.</a:t>
            </a:r>
            <a:endParaRPr kumimoji="0" lang="de-DE" sz="2400" b="0" i="0" u="none" strike="noStrike" cap="none" normalizeH="0" baseline="0" dirty="0">
              <a:ln>
                <a:noFill/>
              </a:ln>
              <a:solidFill>
                <a:schemeClr val="tx1"/>
              </a:solidFill>
              <a:effectLst/>
              <a:latin typeface="Berlin Sans FB" panose="020E0602020502020306" pitchFamily="34" charset="0"/>
              <a:cs typeface="Arial" pitchFamily="34" charset="0"/>
            </a:endParaRPr>
          </a:p>
        </p:txBody>
      </p:sp>
      <p:sp>
        <p:nvSpPr>
          <p:cNvPr id="148483" name="Rectangle 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53340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53619" name="Rectangle 1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a:ln>
                <a:noFill/>
              </a:ln>
              <a:solidFill>
                <a:schemeClr val="tx1"/>
              </a:solidFill>
              <a:effectLst/>
              <a:latin typeface="Arial" pitchFamily="34" charset="0"/>
              <a:cs typeface="Arial" pitchFamily="34" charset="0"/>
            </a:endParaRPr>
          </a:p>
        </p:txBody>
      </p:sp>
      <p:grpSp>
        <p:nvGrpSpPr>
          <p:cNvPr id="2" name="Group 1"/>
          <p:cNvGrpSpPr>
            <a:grpSpLocks noChangeAspect="1"/>
          </p:cNvGrpSpPr>
          <p:nvPr/>
        </p:nvGrpSpPr>
        <p:grpSpPr bwMode="auto">
          <a:xfrm>
            <a:off x="76200" y="1447800"/>
            <a:ext cx="8991600" cy="4495800"/>
            <a:chOff x="2520" y="3441"/>
            <a:chExt cx="7200" cy="3703"/>
          </a:xfrm>
        </p:grpSpPr>
        <p:sp>
          <p:nvSpPr>
            <p:cNvPr id="153618" name="AutoShape 18"/>
            <p:cNvSpPr>
              <a:spLocks noChangeAspect="1" noChangeArrowheads="1" noTextEdit="1"/>
            </p:cNvSpPr>
            <p:nvPr/>
          </p:nvSpPr>
          <p:spPr bwMode="auto">
            <a:xfrm>
              <a:off x="2520" y="3441"/>
              <a:ext cx="7200" cy="3703"/>
            </a:xfrm>
            <a:prstGeom prst="rect">
              <a:avLst/>
            </a:prstGeom>
            <a:solidFill>
              <a:srgbClr val="FFCC99"/>
            </a:solidFill>
          </p:spPr>
          <p:txBody>
            <a:bodyPr vert="horz" wrap="square" lIns="91440" tIns="45720" rIns="91440" bIns="45720" numCol="1" anchor="t" anchorCtr="0" compatLnSpc="1">
              <a:prstTxWarp prst="textNoShape">
                <a:avLst/>
              </a:prstTxWarp>
            </a:bodyPr>
            <a:lstStyle/>
            <a:p>
              <a:endParaRPr lang="id-ID"/>
            </a:p>
          </p:txBody>
        </p:sp>
        <p:sp>
          <p:nvSpPr>
            <p:cNvPr id="153617" name="Rectangle 17"/>
            <p:cNvSpPr>
              <a:spLocks noChangeArrowheads="1"/>
            </p:cNvSpPr>
            <p:nvPr/>
          </p:nvSpPr>
          <p:spPr bwMode="auto">
            <a:xfrm rot="-552050">
              <a:off x="2720" y="4675"/>
              <a:ext cx="2100" cy="1543"/>
            </a:xfrm>
            <a:prstGeom prst="rect">
              <a:avLst/>
            </a:prstGeom>
            <a:solidFill>
              <a:srgbClr val="6666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3200" b="0" i="0" u="none" strike="noStrike" cap="none" normalizeH="0" baseline="0" dirty="0">
                <a:ln>
                  <a:noFill/>
                </a:ln>
                <a:solidFill>
                  <a:srgbClr val="FFFFFF"/>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rgbClr val="FFFFFF"/>
                  </a:solidFill>
                  <a:effectLst/>
                  <a:latin typeface="Arial" pitchFamily="34" charset="0"/>
                  <a:ea typeface="Times New Roman" pitchFamily="18" charset="0"/>
                  <a:cs typeface="Arial" pitchFamily="34" charset="0"/>
                </a:rPr>
                <a:t>Fiat Money</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153616" name="Oval 16"/>
            <p:cNvSpPr>
              <a:spLocks noChangeArrowheads="1"/>
            </p:cNvSpPr>
            <p:nvPr/>
          </p:nvSpPr>
          <p:spPr bwMode="auto">
            <a:xfrm>
              <a:off x="3620" y="5910"/>
              <a:ext cx="800" cy="768"/>
            </a:xfrm>
            <a:prstGeom prst="ellipse">
              <a:avLst/>
            </a:prstGeom>
            <a:solidFill>
              <a:srgbClr val="80808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15" name="Oval 15"/>
            <p:cNvSpPr>
              <a:spLocks noChangeArrowheads="1"/>
            </p:cNvSpPr>
            <p:nvPr/>
          </p:nvSpPr>
          <p:spPr bwMode="auto">
            <a:xfrm>
              <a:off x="5220" y="4675"/>
              <a:ext cx="200" cy="1080"/>
            </a:xfrm>
            <a:prstGeom prst="ellipse">
              <a:avLst/>
            </a:prstGeom>
            <a:solidFill>
              <a:srgbClr val="FF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14" name="AutoShape 14"/>
            <p:cNvSpPr>
              <a:spLocks noChangeArrowheads="1"/>
            </p:cNvSpPr>
            <p:nvPr/>
          </p:nvSpPr>
          <p:spPr bwMode="auto">
            <a:xfrm rot="-1167724">
              <a:off x="4118" y="5292"/>
              <a:ext cx="2255" cy="155"/>
            </a:xfrm>
            <a:prstGeom prst="flowChartTerminator">
              <a:avLst/>
            </a:prstGeom>
            <a:solidFill>
              <a:srgbClr val="008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3" name="AutoShape 13"/>
            <p:cNvSpPr>
              <a:spLocks noChangeArrowheads="1"/>
            </p:cNvSpPr>
            <p:nvPr/>
          </p:nvSpPr>
          <p:spPr bwMode="auto">
            <a:xfrm rot="14162699">
              <a:off x="5168" y="5699"/>
              <a:ext cx="601" cy="98"/>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2" name="AutoShape 12"/>
            <p:cNvSpPr>
              <a:spLocks noChangeArrowheads="1"/>
            </p:cNvSpPr>
            <p:nvPr/>
          </p:nvSpPr>
          <p:spPr bwMode="auto">
            <a:xfrm rot="-6457138">
              <a:off x="5061" y="5860"/>
              <a:ext cx="618" cy="100"/>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1" name="AutoShape 11"/>
            <p:cNvSpPr>
              <a:spLocks noChangeArrowheads="1"/>
            </p:cNvSpPr>
            <p:nvPr/>
          </p:nvSpPr>
          <p:spPr bwMode="auto">
            <a:xfrm rot="18413602">
              <a:off x="4962" y="6322"/>
              <a:ext cx="616" cy="99"/>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10" name="AutoShape 10"/>
            <p:cNvSpPr>
              <a:spLocks noChangeArrowheads="1"/>
            </p:cNvSpPr>
            <p:nvPr/>
          </p:nvSpPr>
          <p:spPr bwMode="auto">
            <a:xfrm rot="37628749">
              <a:off x="5285" y="6245"/>
              <a:ext cx="769" cy="100"/>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9" name="AutoShape 9"/>
            <p:cNvSpPr>
              <a:spLocks noChangeArrowheads="1"/>
            </p:cNvSpPr>
            <p:nvPr/>
          </p:nvSpPr>
          <p:spPr bwMode="auto">
            <a:xfrm>
              <a:off x="5120" y="4367"/>
              <a:ext cx="400" cy="463"/>
            </a:xfrm>
            <a:prstGeom prst="smileyFace">
              <a:avLst>
                <a:gd name="adj" fmla="val 4653"/>
              </a:avLst>
            </a:prstGeom>
            <a:solidFill>
              <a:srgbClr val="FFCC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08" name="AutoShape 8"/>
            <p:cNvSpPr>
              <a:spLocks noChangeArrowheads="1"/>
            </p:cNvSpPr>
            <p:nvPr/>
          </p:nvSpPr>
          <p:spPr bwMode="auto">
            <a:xfrm rot="11834372">
              <a:off x="5220" y="4984"/>
              <a:ext cx="598" cy="102"/>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7" name="AutoShape 7"/>
            <p:cNvSpPr>
              <a:spLocks noChangeArrowheads="1"/>
            </p:cNvSpPr>
            <p:nvPr/>
          </p:nvSpPr>
          <p:spPr bwMode="auto">
            <a:xfrm rot="-1030461">
              <a:off x="5720" y="4984"/>
              <a:ext cx="600" cy="102"/>
            </a:xfrm>
            <a:prstGeom prst="flowChartTerminator">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6" name="Oval 6"/>
            <p:cNvSpPr>
              <a:spLocks noChangeArrowheads="1"/>
            </p:cNvSpPr>
            <p:nvPr/>
          </p:nvSpPr>
          <p:spPr bwMode="auto">
            <a:xfrm>
              <a:off x="3920" y="6218"/>
              <a:ext cx="200" cy="1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53605" name="AutoShape 5"/>
            <p:cNvSpPr>
              <a:spLocks noChangeArrowheads="1"/>
            </p:cNvSpPr>
            <p:nvPr/>
          </p:nvSpPr>
          <p:spPr bwMode="auto">
            <a:xfrm>
              <a:off x="6720" y="3441"/>
              <a:ext cx="3000" cy="926"/>
            </a:xfrm>
            <a:prstGeom prst="triangle">
              <a:avLst>
                <a:gd name="adj" fmla="val 50000"/>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4" name="Rectangle 4"/>
            <p:cNvSpPr>
              <a:spLocks noChangeArrowheads="1"/>
            </p:cNvSpPr>
            <p:nvPr/>
          </p:nvSpPr>
          <p:spPr bwMode="auto">
            <a:xfrm>
              <a:off x="7120" y="4367"/>
              <a:ext cx="2300" cy="2160"/>
            </a:xfrm>
            <a:prstGeom prst="rect">
              <a:avLst/>
            </a:prstGeom>
            <a:solidFill>
              <a:srgbClr val="00CC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28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2800" dirty="0">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WARUNG KOPI</a:t>
              </a:r>
              <a:endParaRPr kumimoji="0" lang="en-US" sz="2800" b="0" i="0" u="none" strike="noStrike" cap="none" normalizeH="0" baseline="0" dirty="0">
                <a:ln>
                  <a:noFill/>
                </a:ln>
                <a:solidFill>
                  <a:schemeClr val="tx1"/>
                </a:solidFill>
                <a:effectLst/>
                <a:latin typeface="Berlin Sans FB" panose="020E0602020502020306" pitchFamily="34" charset="0"/>
                <a:cs typeface="Arial" pitchFamily="34" charset="0"/>
              </a:endParaRPr>
            </a:p>
          </p:txBody>
        </p:sp>
        <p:sp>
          <p:nvSpPr>
            <p:cNvPr id="153603" name="Rectangle 3"/>
            <p:cNvSpPr>
              <a:spLocks noChangeArrowheads="1"/>
            </p:cNvSpPr>
            <p:nvPr/>
          </p:nvSpPr>
          <p:spPr bwMode="auto">
            <a:xfrm>
              <a:off x="6820" y="6527"/>
              <a:ext cx="2800" cy="153"/>
            </a:xfrm>
            <a:prstGeom prst="rect">
              <a:avLst/>
            </a:prstGeom>
            <a:solidFill>
              <a:srgbClr val="808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53602" name="Rectangle 2"/>
            <p:cNvSpPr>
              <a:spLocks noChangeArrowheads="1"/>
            </p:cNvSpPr>
            <p:nvPr/>
          </p:nvSpPr>
          <p:spPr bwMode="auto">
            <a:xfrm>
              <a:off x="6620" y="6681"/>
              <a:ext cx="3100" cy="154"/>
            </a:xfrm>
            <a:prstGeom prst="rect">
              <a:avLst/>
            </a:prstGeom>
            <a:solidFill>
              <a:srgbClr val="808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grpSp>
      <p:sp>
        <p:nvSpPr>
          <p:cNvPr id="23" name="TextBox 22"/>
          <p:cNvSpPr txBox="1"/>
          <p:nvPr/>
        </p:nvSpPr>
        <p:spPr>
          <a:xfrm>
            <a:off x="152400" y="188893"/>
            <a:ext cx="8763000" cy="954107"/>
          </a:xfrm>
          <a:prstGeom prst="rect">
            <a:avLst/>
          </a:prstGeom>
          <a:solidFill>
            <a:schemeClr val="accent5">
              <a:lumMod val="20000"/>
              <a:lumOff val="80000"/>
            </a:schemeClr>
          </a:solidFill>
        </p:spPr>
        <p:txBody>
          <a:bodyPr wrap="square" rtlCol="0">
            <a:spAutoFit/>
          </a:bodyPr>
          <a:lstStyle/>
          <a:p>
            <a:pPr algn="ctr"/>
            <a:r>
              <a:rPr lang="id-ID" sz="2800" dirty="0"/>
              <a:t>Hanya membeli sebungkus kopi harus ditukar dengan segrobak uang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5F794-1348-4C0A-8814-6429C2ACEFD1}"/>
              </a:ext>
            </a:extLst>
          </p:cNvPr>
          <p:cNvSpPr>
            <a:spLocks noGrp="1"/>
          </p:cNvSpPr>
          <p:nvPr>
            <p:ph type="title"/>
          </p:nvPr>
        </p:nvSpPr>
        <p:spPr>
          <a:solidFill>
            <a:schemeClr val="accent5">
              <a:lumMod val="20000"/>
              <a:lumOff val="80000"/>
            </a:schemeClr>
          </a:solidFill>
        </p:spPr>
        <p:txBody>
          <a:bodyPr/>
          <a:lstStyle/>
          <a:p>
            <a:r>
              <a:rPr lang="id-ID" dirty="0"/>
              <a:t>Contoh jika terjadi hiperinflasi</a:t>
            </a:r>
          </a:p>
        </p:txBody>
      </p:sp>
      <p:grpSp>
        <p:nvGrpSpPr>
          <p:cNvPr id="4" name="Canvas 7">
            <a:extLst>
              <a:ext uri="{FF2B5EF4-FFF2-40B4-BE49-F238E27FC236}">
                <a16:creationId xmlns:a16="http://schemas.microsoft.com/office/drawing/2014/main" id="{9BE717B7-549C-45CE-8156-4EA3502FDF63}"/>
              </a:ext>
            </a:extLst>
          </p:cNvPr>
          <p:cNvGrpSpPr/>
          <p:nvPr/>
        </p:nvGrpSpPr>
        <p:grpSpPr>
          <a:xfrm>
            <a:off x="457200" y="1943100"/>
            <a:ext cx="8229600" cy="4640262"/>
            <a:chOff x="0" y="0"/>
            <a:chExt cx="5046980" cy="2971800"/>
          </a:xfrm>
        </p:grpSpPr>
        <p:sp>
          <p:nvSpPr>
            <p:cNvPr id="5" name="Rectangle 4">
              <a:extLst>
                <a:ext uri="{FF2B5EF4-FFF2-40B4-BE49-F238E27FC236}">
                  <a16:creationId xmlns:a16="http://schemas.microsoft.com/office/drawing/2014/main" id="{D36162F1-BCCA-42BD-8ED5-8E5D0F2D76C5}"/>
                </a:ext>
              </a:extLst>
            </p:cNvPr>
            <p:cNvSpPr/>
            <p:nvPr/>
          </p:nvSpPr>
          <p:spPr>
            <a:xfrm>
              <a:off x="0" y="0"/>
              <a:ext cx="5046980" cy="2971800"/>
            </a:xfrm>
            <a:prstGeom prst="rect">
              <a:avLst/>
            </a:prstGeom>
            <a:solidFill>
              <a:srgbClr val="FF99CC"/>
            </a:solidFill>
          </p:spPr>
        </p:sp>
        <p:pic>
          <p:nvPicPr>
            <p:cNvPr id="6" name="Picture 5" descr="j0251871">
              <a:extLst>
                <a:ext uri="{FF2B5EF4-FFF2-40B4-BE49-F238E27FC236}">
                  <a16:creationId xmlns:a16="http://schemas.microsoft.com/office/drawing/2014/main" id="{E8267BBB-A519-4A8C-ADC1-516F4855C3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485900"/>
              <a:ext cx="2133600" cy="1279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j0216858">
              <a:extLst>
                <a:ext uri="{FF2B5EF4-FFF2-40B4-BE49-F238E27FC236}">
                  <a16:creationId xmlns:a16="http://schemas.microsoft.com/office/drawing/2014/main" id="{58230EE3-BD0C-46CB-A0FF-A461E7753C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68229"/>
              <a:ext cx="2133600" cy="974543"/>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9">
              <a:extLst>
                <a:ext uri="{FF2B5EF4-FFF2-40B4-BE49-F238E27FC236}">
                  <a16:creationId xmlns:a16="http://schemas.microsoft.com/office/drawing/2014/main" id="{63FECE94-976D-4582-92B5-6A1985FFF801}"/>
                </a:ext>
              </a:extLst>
            </p:cNvPr>
            <p:cNvSpPr txBox="1">
              <a:spLocks noChangeArrowheads="1"/>
            </p:cNvSpPr>
            <p:nvPr/>
          </p:nvSpPr>
          <p:spPr bwMode="auto">
            <a:xfrm>
              <a:off x="304800" y="343128"/>
              <a:ext cx="1981200" cy="799644"/>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2400" dirty="0">
                  <a:effectLst/>
                  <a:latin typeface="Calibri" panose="020F0502020204030204" pitchFamily="34" charset="0"/>
                  <a:ea typeface="Calibri" panose="020F0502020204030204" pitchFamily="34" charset="0"/>
                  <a:cs typeface="Arial" panose="020B0604020202020204" pitchFamily="34" charset="0"/>
                </a:rPr>
                <a:t>Suatu sore menghitung uang cukup untuk beli mobil balap</a:t>
              </a:r>
            </a:p>
          </p:txBody>
        </p:sp>
        <p:sp>
          <p:nvSpPr>
            <p:cNvPr id="9" name="Text Box 10">
              <a:extLst>
                <a:ext uri="{FF2B5EF4-FFF2-40B4-BE49-F238E27FC236}">
                  <a16:creationId xmlns:a16="http://schemas.microsoft.com/office/drawing/2014/main" id="{0D761617-863D-450C-94B6-F1DC947BEC9B}"/>
                </a:ext>
              </a:extLst>
            </p:cNvPr>
            <p:cNvSpPr txBox="1">
              <a:spLocks noChangeArrowheads="1"/>
            </p:cNvSpPr>
            <p:nvPr/>
          </p:nvSpPr>
          <p:spPr bwMode="auto">
            <a:xfrm>
              <a:off x="381000" y="1485901"/>
              <a:ext cx="1905000" cy="1029384"/>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2400" dirty="0">
                  <a:effectLst/>
                  <a:latin typeface="Calibri" panose="020F0502020204030204" pitchFamily="34" charset="0"/>
                  <a:ea typeface="Calibri" panose="020F0502020204030204" pitchFamily="34" charset="0"/>
                  <a:cs typeface="Arial" panose="020B0604020202020204" pitchFamily="34" charset="0"/>
                </a:rPr>
                <a:t>Suatu pagi ke dealer mobil uangnya hanya cukup mendapatkan sepeda motor</a:t>
              </a:r>
            </a:p>
          </p:txBody>
        </p:sp>
      </p:grpSp>
    </p:spTree>
    <p:extLst>
      <p:ext uri="{BB962C8B-B14F-4D97-AF65-F5344CB8AC3E}">
        <p14:creationId xmlns:p14="http://schemas.microsoft.com/office/powerpoint/2010/main" val="2158423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p:spPr>
        <p:txBody>
          <a:bodyPr/>
          <a:lstStyle/>
          <a:p>
            <a:r>
              <a:rPr lang="id-ID" dirty="0"/>
              <a:t>Biang Inflasi</a:t>
            </a:r>
          </a:p>
        </p:txBody>
      </p:sp>
      <p:sp>
        <p:nvSpPr>
          <p:cNvPr id="3" name="Content Placeholder 2"/>
          <p:cNvSpPr>
            <a:spLocks noGrp="1"/>
          </p:cNvSpPr>
          <p:nvPr>
            <p:ph idx="1"/>
          </p:nvPr>
        </p:nvSpPr>
        <p:spPr>
          <a:xfrm>
            <a:off x="457200" y="1600200"/>
            <a:ext cx="8229600" cy="4876800"/>
          </a:xfrm>
          <a:solidFill>
            <a:schemeClr val="accent6">
              <a:lumMod val="20000"/>
              <a:lumOff val="80000"/>
            </a:schemeClr>
          </a:solidFill>
        </p:spPr>
        <p:txBody>
          <a:bodyPr>
            <a:normAutofit/>
          </a:bodyPr>
          <a:lstStyle/>
          <a:p>
            <a:r>
              <a:rPr lang="id-ID" dirty="0"/>
              <a:t>Kenaikan Jumlah Uang Beredar, hal ini bisa </a:t>
            </a:r>
            <a:r>
              <a:rPr lang="en-US" dirty="0"/>
              <a:t>j</a:t>
            </a:r>
            <a:r>
              <a:rPr lang="id-ID" dirty="0"/>
              <a:t>adi </a:t>
            </a:r>
            <a:r>
              <a:rPr lang="en-US" dirty="0" err="1"/>
              <a:t>disebabkan</a:t>
            </a:r>
            <a:r>
              <a:rPr lang="en-US" dirty="0"/>
              <a:t> </a:t>
            </a:r>
            <a:r>
              <a:rPr lang="en-US" dirty="0" err="1"/>
              <a:t>oleh</a:t>
            </a:r>
            <a:r>
              <a:rPr lang="en-US" dirty="0"/>
              <a:t> </a:t>
            </a:r>
            <a:r>
              <a:rPr lang="id-ID" i="1" dirty="0"/>
              <a:t>printing money</a:t>
            </a:r>
            <a:r>
              <a:rPr lang="id-ID" dirty="0"/>
              <a:t>.</a:t>
            </a:r>
          </a:p>
          <a:p>
            <a:r>
              <a:rPr lang="id-ID" dirty="0"/>
              <a:t>Kelambanan produksi barang dan jasa, hal ini menyebabkan impor lebih besar daripada ekspor. Artinya permintaan dolar akan terus meningkat.</a:t>
            </a:r>
          </a:p>
          <a:p>
            <a:r>
              <a:rPr lang="id-ID" dirty="0"/>
              <a:t>Kecepatan putaran uang di pasar uang (sektor moneter) lebih cepat dibanding putaran uang di pasar barang (sektor riil)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17B11-E71C-4C3F-A421-087CD286DCE3}"/>
              </a:ext>
            </a:extLst>
          </p:cNvPr>
          <p:cNvSpPr>
            <a:spLocks noGrp="1"/>
          </p:cNvSpPr>
          <p:nvPr>
            <p:ph type="title"/>
          </p:nvPr>
        </p:nvSpPr>
        <p:spPr>
          <a:xfrm>
            <a:off x="228600" y="152400"/>
            <a:ext cx="8686800" cy="1143000"/>
          </a:xfrm>
          <a:solidFill>
            <a:schemeClr val="accent6">
              <a:lumMod val="20000"/>
              <a:lumOff val="80000"/>
            </a:schemeClr>
          </a:solidFill>
        </p:spPr>
        <p:txBody>
          <a:bodyPr/>
          <a:lstStyle/>
          <a:p>
            <a:r>
              <a:rPr lang="id-ID" dirty="0"/>
              <a:t>Sempurnakan Takaran</a:t>
            </a:r>
          </a:p>
        </p:txBody>
      </p:sp>
      <p:sp>
        <p:nvSpPr>
          <p:cNvPr id="3" name="Content Placeholder 2">
            <a:extLst>
              <a:ext uri="{FF2B5EF4-FFF2-40B4-BE49-F238E27FC236}">
                <a16:creationId xmlns:a16="http://schemas.microsoft.com/office/drawing/2014/main" id="{1855F678-A659-480C-B95F-86D909FAEE78}"/>
              </a:ext>
            </a:extLst>
          </p:cNvPr>
          <p:cNvSpPr>
            <a:spLocks noGrp="1"/>
          </p:cNvSpPr>
          <p:nvPr>
            <p:ph idx="1"/>
          </p:nvPr>
        </p:nvSpPr>
        <p:spPr>
          <a:xfrm>
            <a:off x="228600" y="1524000"/>
            <a:ext cx="8686800" cy="5181600"/>
          </a:xfrm>
          <a:solidFill>
            <a:schemeClr val="accent5">
              <a:lumMod val="20000"/>
              <a:lumOff val="80000"/>
            </a:schemeClr>
          </a:solidFill>
        </p:spPr>
        <p:txBody>
          <a:bodyPr>
            <a:normAutofit fontScale="92500" lnSpcReduction="20000"/>
          </a:bodyPr>
          <a:lstStyle/>
          <a:p>
            <a:pPr marL="0" indent="0">
              <a:buNone/>
            </a:pPr>
            <a:r>
              <a:rPr lang="en-US" dirty="0"/>
              <a:t>Surah </a:t>
            </a:r>
            <a:r>
              <a:rPr lang="en-US" dirty="0" err="1"/>
              <a:t>Asy-Syu’ara</a:t>
            </a:r>
            <a:r>
              <a:rPr lang="en-US" dirty="0"/>
              <a:t> </a:t>
            </a:r>
            <a:r>
              <a:rPr lang="en-US" dirty="0" err="1"/>
              <a:t>ayat</a:t>
            </a:r>
            <a:r>
              <a:rPr lang="en-US" dirty="0"/>
              <a:t> 181-184 yang </a:t>
            </a:r>
            <a:r>
              <a:rPr lang="en-US" dirty="0" err="1"/>
              <a:t>berbunyi</a:t>
            </a:r>
            <a:r>
              <a:rPr lang="en-US" dirty="0"/>
              <a:t>: </a:t>
            </a:r>
            <a:endParaRPr lang="id-ID" dirty="0"/>
          </a:p>
          <a:p>
            <a:r>
              <a:rPr lang="en-US" i="1" dirty="0" err="1"/>
              <a:t>Sempurnakanlah</a:t>
            </a:r>
            <a:r>
              <a:rPr lang="en-US" i="1" dirty="0"/>
              <a:t> </a:t>
            </a:r>
            <a:r>
              <a:rPr lang="en-US" i="1" dirty="0" err="1"/>
              <a:t>takaran</a:t>
            </a:r>
            <a:r>
              <a:rPr lang="en-US" i="1" dirty="0"/>
              <a:t> </a:t>
            </a:r>
            <a:r>
              <a:rPr lang="en-US" i="1" dirty="0" err="1"/>
              <a:t>dan</a:t>
            </a:r>
            <a:r>
              <a:rPr lang="en-US" i="1" dirty="0"/>
              <a:t> </a:t>
            </a:r>
            <a:r>
              <a:rPr lang="en-US" i="1" dirty="0" err="1"/>
              <a:t>janganlah</a:t>
            </a:r>
            <a:r>
              <a:rPr lang="en-US" i="1" dirty="0"/>
              <a:t> </a:t>
            </a:r>
            <a:r>
              <a:rPr lang="en-US" i="1" dirty="0" err="1"/>
              <a:t>kamu</a:t>
            </a:r>
            <a:r>
              <a:rPr lang="en-US" i="1" dirty="0"/>
              <a:t> </a:t>
            </a:r>
            <a:r>
              <a:rPr lang="en-US" i="1" dirty="0" err="1"/>
              <a:t>termasuk</a:t>
            </a:r>
            <a:r>
              <a:rPr lang="en-US" i="1" dirty="0"/>
              <a:t> orang-orang yang </a:t>
            </a:r>
            <a:r>
              <a:rPr lang="en-US" i="1" dirty="0" err="1"/>
              <a:t>merugikan</a:t>
            </a:r>
            <a:r>
              <a:rPr lang="en-US" i="1" dirty="0"/>
              <a:t> </a:t>
            </a:r>
            <a:r>
              <a:rPr lang="en-US" i="1" dirty="0" err="1"/>
              <a:t>dan</a:t>
            </a:r>
            <a:r>
              <a:rPr lang="en-US" i="1" dirty="0"/>
              <a:t> </a:t>
            </a:r>
            <a:r>
              <a:rPr lang="en-US" i="1" dirty="0" err="1"/>
              <a:t>timbanglah</a:t>
            </a:r>
            <a:r>
              <a:rPr lang="en-US" i="1" dirty="0"/>
              <a:t> </a:t>
            </a:r>
            <a:r>
              <a:rPr lang="en-US" i="1" dirty="0" err="1"/>
              <a:t>dengan</a:t>
            </a:r>
            <a:r>
              <a:rPr lang="en-US" i="1" dirty="0"/>
              <a:t> </a:t>
            </a:r>
            <a:r>
              <a:rPr lang="en-US" i="1" dirty="0" err="1"/>
              <a:t>timbangan</a:t>
            </a:r>
            <a:r>
              <a:rPr lang="en-US" i="1" dirty="0"/>
              <a:t> yang </a:t>
            </a:r>
            <a:r>
              <a:rPr lang="id-ID" i="1" dirty="0"/>
              <a:t>benar</a:t>
            </a:r>
            <a:r>
              <a:rPr lang="en-US" i="1" dirty="0"/>
              <a:t>. Dan </a:t>
            </a:r>
            <a:r>
              <a:rPr lang="en-US" i="1" dirty="0" err="1"/>
              <a:t>janganlah</a:t>
            </a:r>
            <a:r>
              <a:rPr lang="en-US" i="1" dirty="0"/>
              <a:t> </a:t>
            </a:r>
            <a:r>
              <a:rPr lang="en-US" i="1" dirty="0" err="1"/>
              <a:t>kamu</a:t>
            </a:r>
            <a:r>
              <a:rPr lang="en-US" i="1" dirty="0"/>
              <a:t> </a:t>
            </a:r>
            <a:r>
              <a:rPr lang="en-US" i="1" dirty="0" err="1"/>
              <a:t>merugikan</a:t>
            </a:r>
            <a:r>
              <a:rPr lang="en-US" i="1" dirty="0"/>
              <a:t> </a:t>
            </a:r>
            <a:r>
              <a:rPr lang="en-US" i="1" dirty="0" err="1"/>
              <a:t>manusia</a:t>
            </a:r>
            <a:r>
              <a:rPr lang="en-US" i="1" dirty="0"/>
              <a:t> </a:t>
            </a:r>
            <a:r>
              <a:rPr lang="en-US" i="1" dirty="0" err="1"/>
              <a:t>pada</a:t>
            </a:r>
            <a:r>
              <a:rPr lang="en-US" i="1" dirty="0"/>
              <a:t> </a:t>
            </a:r>
            <a:r>
              <a:rPr lang="en-US" i="1" dirty="0" err="1"/>
              <a:t>hak-haknya</a:t>
            </a:r>
            <a:r>
              <a:rPr lang="en-US" i="1" dirty="0"/>
              <a:t> </a:t>
            </a:r>
            <a:r>
              <a:rPr lang="en-US" i="1" dirty="0" err="1"/>
              <a:t>dan</a:t>
            </a:r>
            <a:r>
              <a:rPr lang="en-US" i="1" dirty="0"/>
              <a:t> </a:t>
            </a:r>
            <a:r>
              <a:rPr lang="en-US" i="1" dirty="0" err="1"/>
              <a:t>janganlah</a:t>
            </a:r>
            <a:r>
              <a:rPr lang="en-US" i="1" dirty="0"/>
              <a:t> </a:t>
            </a:r>
            <a:r>
              <a:rPr lang="en-US" i="1" dirty="0" err="1"/>
              <a:t>kamu</a:t>
            </a:r>
            <a:r>
              <a:rPr lang="en-US" i="1" dirty="0"/>
              <a:t> </a:t>
            </a:r>
            <a:r>
              <a:rPr lang="en-US" i="1" dirty="0" err="1"/>
              <a:t>membuat</a:t>
            </a:r>
            <a:r>
              <a:rPr lang="en-US" i="1" dirty="0"/>
              <a:t> </a:t>
            </a:r>
            <a:r>
              <a:rPr lang="en-US" i="1" dirty="0" err="1"/>
              <a:t>kerusakan</a:t>
            </a:r>
            <a:r>
              <a:rPr lang="en-US" i="1" dirty="0"/>
              <a:t> di </a:t>
            </a:r>
            <a:r>
              <a:rPr lang="en-US" i="1" dirty="0" err="1"/>
              <a:t>atas</a:t>
            </a:r>
            <a:r>
              <a:rPr lang="en-US" i="1" dirty="0"/>
              <a:t> </a:t>
            </a:r>
            <a:r>
              <a:rPr lang="en-US" i="1" dirty="0" err="1"/>
              <a:t>bumi</a:t>
            </a:r>
            <a:r>
              <a:rPr lang="en-US" i="1" dirty="0"/>
              <a:t> </a:t>
            </a:r>
            <a:r>
              <a:rPr lang="en-US" i="1" dirty="0" err="1"/>
              <a:t>dan</a:t>
            </a:r>
            <a:r>
              <a:rPr lang="en-US" i="1" dirty="0"/>
              <a:t> </a:t>
            </a:r>
            <a:r>
              <a:rPr lang="en-US" i="1" dirty="0" err="1"/>
              <a:t>bertaqwalah</a:t>
            </a:r>
            <a:r>
              <a:rPr lang="en-US" i="1" dirty="0"/>
              <a:t> </a:t>
            </a:r>
            <a:r>
              <a:rPr lang="en-US" i="1" dirty="0" err="1"/>
              <a:t>kepada</a:t>
            </a:r>
            <a:r>
              <a:rPr lang="en-US" i="1" dirty="0"/>
              <a:t> Allah yang </a:t>
            </a:r>
            <a:r>
              <a:rPr lang="en-US" i="1" dirty="0" err="1"/>
              <a:t>telah</a:t>
            </a:r>
            <a:r>
              <a:rPr lang="en-US" i="1" dirty="0"/>
              <a:t> </a:t>
            </a:r>
            <a:r>
              <a:rPr lang="en-US" i="1" dirty="0" err="1"/>
              <a:t>menciptakan</a:t>
            </a:r>
            <a:r>
              <a:rPr lang="en-US" i="1" dirty="0"/>
              <a:t> </a:t>
            </a:r>
            <a:r>
              <a:rPr lang="en-US" i="1" dirty="0" err="1"/>
              <a:t>kamu</a:t>
            </a:r>
            <a:r>
              <a:rPr lang="en-US" i="1" dirty="0"/>
              <a:t> </a:t>
            </a:r>
            <a:r>
              <a:rPr lang="en-US" i="1" dirty="0" err="1"/>
              <a:t>dan</a:t>
            </a:r>
            <a:r>
              <a:rPr lang="en-US" i="1" dirty="0"/>
              <a:t> </a:t>
            </a:r>
            <a:r>
              <a:rPr lang="en-US" i="1" dirty="0" err="1"/>
              <a:t>umat-umat</a:t>
            </a:r>
            <a:r>
              <a:rPr lang="en-US" i="1" dirty="0"/>
              <a:t> yang </a:t>
            </a:r>
            <a:r>
              <a:rPr lang="en-US" i="1" dirty="0" err="1"/>
              <a:t>dahulu</a:t>
            </a:r>
            <a:r>
              <a:rPr lang="en-US" i="1" dirty="0"/>
              <a:t>. </a:t>
            </a:r>
            <a:endParaRPr lang="id-ID" dirty="0"/>
          </a:p>
          <a:p>
            <a:r>
              <a:rPr lang="id-ID" dirty="0"/>
              <a:t>Uang kertas atau disebut </a:t>
            </a:r>
            <a:r>
              <a:rPr lang="id-ID" i="1" dirty="0"/>
              <a:t>fiat money</a:t>
            </a:r>
            <a:r>
              <a:rPr lang="id-ID" dirty="0"/>
              <a:t> sudah tidak mampu menjadi alat takar. Karena </a:t>
            </a:r>
            <a:r>
              <a:rPr lang="id-ID" i="1" dirty="0"/>
              <a:t>fiat money</a:t>
            </a:r>
            <a:r>
              <a:rPr lang="id-ID" dirty="0"/>
              <a:t> sangat labil nilainya. Maka uang untuk mengukur riba harus diukur lewat barang barang ribawi secara riil, bukan mengukur riba melalui </a:t>
            </a:r>
            <a:r>
              <a:rPr lang="id-ID" i="1" dirty="0"/>
              <a:t>fiat money</a:t>
            </a:r>
            <a:r>
              <a:rPr lang="id-ID" dirty="0"/>
              <a:t>.</a:t>
            </a:r>
          </a:p>
          <a:p>
            <a:pPr marL="0" indent="0">
              <a:buNone/>
            </a:pPr>
            <a:endParaRPr lang="id-ID" dirty="0"/>
          </a:p>
        </p:txBody>
      </p:sp>
    </p:spTree>
    <p:extLst>
      <p:ext uri="{BB962C8B-B14F-4D97-AF65-F5344CB8AC3E}">
        <p14:creationId xmlns:p14="http://schemas.microsoft.com/office/powerpoint/2010/main" val="3474672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2B6C7-189D-4D10-ABFB-7FF2D9DD3D84}"/>
              </a:ext>
            </a:extLst>
          </p:cNvPr>
          <p:cNvSpPr>
            <a:spLocks noGrp="1"/>
          </p:cNvSpPr>
          <p:nvPr>
            <p:ph type="title"/>
          </p:nvPr>
        </p:nvSpPr>
        <p:spPr>
          <a:solidFill>
            <a:schemeClr val="accent6">
              <a:lumMod val="20000"/>
              <a:lumOff val="80000"/>
            </a:schemeClr>
          </a:solidFill>
        </p:spPr>
        <p:txBody>
          <a:bodyPr/>
          <a:lstStyle/>
          <a:p>
            <a:r>
              <a:rPr lang="id-ID" dirty="0"/>
              <a:t>Konteks Bekerja</a:t>
            </a:r>
          </a:p>
        </p:txBody>
      </p:sp>
      <p:sp>
        <p:nvSpPr>
          <p:cNvPr id="3" name="Content Placeholder 2">
            <a:extLst>
              <a:ext uri="{FF2B5EF4-FFF2-40B4-BE49-F238E27FC236}">
                <a16:creationId xmlns:a16="http://schemas.microsoft.com/office/drawing/2014/main" id="{B73F265A-003D-48AC-8055-11488A643352}"/>
              </a:ext>
            </a:extLst>
          </p:cNvPr>
          <p:cNvSpPr>
            <a:spLocks noGrp="1"/>
          </p:cNvSpPr>
          <p:nvPr>
            <p:ph idx="1"/>
          </p:nvPr>
        </p:nvSpPr>
        <p:spPr>
          <a:solidFill>
            <a:schemeClr val="accent5">
              <a:lumMod val="20000"/>
              <a:lumOff val="80000"/>
            </a:schemeClr>
          </a:solidFill>
        </p:spPr>
        <p:txBody>
          <a:bodyPr/>
          <a:lstStyle/>
          <a:p>
            <a:pPr marL="514350" indent="-514350">
              <a:buFont typeface="+mj-lt"/>
              <a:buAutoNum type="arabicPeriod"/>
            </a:pPr>
            <a:r>
              <a:rPr lang="id-ID" dirty="0"/>
              <a:t>Bekerja tidak memenuhi takaran pekerjaan atau mengambil tambahan dari yang telah disepakati, termasuk berbuat riba.</a:t>
            </a:r>
          </a:p>
          <a:p>
            <a:pPr marL="514350" indent="-514350">
              <a:buFont typeface="+mj-lt"/>
              <a:buAutoNum type="arabicPeriod"/>
            </a:pPr>
            <a:r>
              <a:rPr lang="id-ID" dirty="0"/>
              <a:t>Riba bisa oleh pihak institusi bisa juga oleh pihak tenaga kerja.</a:t>
            </a:r>
          </a:p>
        </p:txBody>
      </p:sp>
    </p:spTree>
    <p:extLst>
      <p:ext uri="{BB962C8B-B14F-4D97-AF65-F5344CB8AC3E}">
        <p14:creationId xmlns:p14="http://schemas.microsoft.com/office/powerpoint/2010/main" val="660288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6ACEC-9710-4AF2-B449-2F4F03D539BE}"/>
              </a:ext>
            </a:extLst>
          </p:cNvPr>
          <p:cNvSpPr>
            <a:spLocks noGrp="1"/>
          </p:cNvSpPr>
          <p:nvPr>
            <p:ph type="title"/>
          </p:nvPr>
        </p:nvSpPr>
        <p:spPr>
          <a:solidFill>
            <a:schemeClr val="accent6">
              <a:lumMod val="20000"/>
              <a:lumOff val="80000"/>
            </a:schemeClr>
          </a:solidFill>
        </p:spPr>
        <p:txBody>
          <a:bodyPr>
            <a:normAutofit/>
          </a:bodyPr>
          <a:lstStyle/>
          <a:p>
            <a:r>
              <a:rPr lang="id-ID" dirty="0"/>
              <a:t>Pertanyaan mendasar?</a:t>
            </a:r>
          </a:p>
        </p:txBody>
      </p:sp>
      <p:sp>
        <p:nvSpPr>
          <p:cNvPr id="3" name="Content Placeholder 2">
            <a:extLst>
              <a:ext uri="{FF2B5EF4-FFF2-40B4-BE49-F238E27FC236}">
                <a16:creationId xmlns:a16="http://schemas.microsoft.com/office/drawing/2014/main" id="{199A27E9-0BCD-4769-8D5E-A119438F98A2}"/>
              </a:ext>
            </a:extLst>
          </p:cNvPr>
          <p:cNvSpPr>
            <a:spLocks noGrp="1"/>
          </p:cNvSpPr>
          <p:nvPr>
            <p:ph idx="1"/>
          </p:nvPr>
        </p:nvSpPr>
        <p:spPr>
          <a:xfrm>
            <a:off x="457200" y="1951037"/>
            <a:ext cx="8229600" cy="4525963"/>
          </a:xfrm>
          <a:solidFill>
            <a:schemeClr val="accent5">
              <a:lumMod val="20000"/>
              <a:lumOff val="80000"/>
            </a:schemeClr>
          </a:solidFill>
        </p:spPr>
        <p:txBody>
          <a:bodyPr>
            <a:normAutofit fontScale="92500"/>
          </a:bodyPr>
          <a:lstStyle/>
          <a:p>
            <a:r>
              <a:rPr lang="id-ID" dirty="0"/>
              <a:t>Apa perbedaan bank konvesional atau syariah?</a:t>
            </a:r>
          </a:p>
          <a:p>
            <a:r>
              <a:rPr lang="id-ID" dirty="0"/>
              <a:t>Apakah bunga menjadi unsur pembeda?</a:t>
            </a:r>
          </a:p>
          <a:p>
            <a:r>
              <a:rPr lang="id-ID" dirty="0"/>
              <a:t>Bagaimana operasionalisasi bank syariah.</a:t>
            </a:r>
          </a:p>
          <a:p>
            <a:r>
              <a:rPr lang="id-ID" dirty="0"/>
              <a:t>Jangan jangan sama, hanya berbeda label.</a:t>
            </a:r>
          </a:p>
          <a:p>
            <a:r>
              <a:rPr lang="id-ID" dirty="0"/>
              <a:t>Kenapa fatwa MUI mengharamkan bunga bank. </a:t>
            </a:r>
          </a:p>
          <a:p>
            <a:r>
              <a:rPr lang="id-ID" dirty="0"/>
              <a:t>Kenapa memilih bank syariah?</a:t>
            </a:r>
          </a:p>
          <a:p>
            <a:r>
              <a:rPr lang="id-ID" dirty="0"/>
              <a:t>Apa alasan memilih bank syariah?</a:t>
            </a:r>
          </a:p>
        </p:txBody>
      </p:sp>
    </p:spTree>
    <p:extLst>
      <p:ext uri="{BB962C8B-B14F-4D97-AF65-F5344CB8AC3E}">
        <p14:creationId xmlns:p14="http://schemas.microsoft.com/office/powerpoint/2010/main" val="1755156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152400" y="2286000"/>
            <a:ext cx="8763000" cy="4495800"/>
          </a:xfrm>
          <a:solidFill>
            <a:schemeClr val="accent6">
              <a:lumMod val="20000"/>
              <a:lumOff val="80000"/>
            </a:schemeClr>
          </a:solidFill>
        </p:spPr>
        <p:txBody>
          <a:bodyPr>
            <a:normAutofit/>
          </a:bodyPr>
          <a:lstStyle/>
          <a:p>
            <a:pPr algn="ctr">
              <a:defRPr/>
            </a:pPr>
            <a:r>
              <a:rPr lang="id-ID" dirty="0">
                <a:solidFill>
                  <a:schemeClr val="tx1"/>
                </a:solidFill>
              </a:rPr>
              <a:t>Data Diri</a:t>
            </a:r>
            <a:br>
              <a:rPr lang="id-ID" dirty="0">
                <a:solidFill>
                  <a:schemeClr val="tx1"/>
                </a:solidFill>
              </a:rPr>
            </a:br>
            <a:r>
              <a:rPr lang="id-ID" sz="2400" dirty="0">
                <a:solidFill>
                  <a:schemeClr val="tx1"/>
                </a:solidFill>
              </a:rPr>
              <a:t>Dekan FE Universitas Muhammadiyah Semarang</a:t>
            </a:r>
            <a:br>
              <a:rPr lang="id-ID" sz="2400" dirty="0">
                <a:solidFill>
                  <a:schemeClr val="tx1"/>
                </a:solidFill>
              </a:rPr>
            </a:br>
            <a:r>
              <a:rPr lang="id-ID" sz="2400" dirty="0">
                <a:solidFill>
                  <a:schemeClr val="tx1"/>
                </a:solidFill>
              </a:rPr>
              <a:t>Anggota</a:t>
            </a:r>
            <a:r>
              <a:rPr lang="en-US" sz="2400" dirty="0">
                <a:solidFill>
                  <a:schemeClr val="tx1"/>
                </a:solidFill>
              </a:rPr>
              <a:t> </a:t>
            </a:r>
            <a:r>
              <a:rPr lang="id-ID" sz="2400" dirty="0">
                <a:solidFill>
                  <a:schemeClr val="tx1"/>
                </a:solidFill>
              </a:rPr>
              <a:t>Majlis </a:t>
            </a:r>
            <a:r>
              <a:rPr lang="en-US" sz="2400" dirty="0" err="1">
                <a:solidFill>
                  <a:schemeClr val="tx1"/>
                </a:solidFill>
              </a:rPr>
              <a:t>Tablig</a:t>
            </a:r>
            <a:r>
              <a:rPr lang="en-US" sz="2400" dirty="0">
                <a:solidFill>
                  <a:schemeClr val="tx1"/>
                </a:solidFill>
              </a:rPr>
              <a:t> </a:t>
            </a:r>
            <a:r>
              <a:rPr lang="id-ID" sz="2400" dirty="0">
                <a:solidFill>
                  <a:schemeClr val="tx1"/>
                </a:solidFill>
              </a:rPr>
              <a:t>dan Dakwah Khusus P W M Jawa Tengah </a:t>
            </a:r>
            <a:br>
              <a:rPr lang="id-ID" sz="2400" dirty="0">
                <a:solidFill>
                  <a:schemeClr val="tx1"/>
                </a:solidFill>
              </a:rPr>
            </a:br>
            <a:r>
              <a:rPr lang="id-ID" sz="2400" dirty="0">
                <a:solidFill>
                  <a:schemeClr val="tx1"/>
                </a:solidFill>
              </a:rPr>
              <a:t>Pendiri dan Pengurus Masyarakat Ekonomi Syari’ah</a:t>
            </a:r>
            <a:br>
              <a:rPr lang="id-ID" sz="2400" dirty="0">
                <a:solidFill>
                  <a:schemeClr val="tx1"/>
                </a:solidFill>
              </a:rPr>
            </a:br>
            <a:r>
              <a:rPr lang="id-ID" sz="2400" dirty="0"/>
              <a:t>Dewan Pakar Ikatan Cendekiawan Muslim Indonesia Jawa Tengah</a:t>
            </a:r>
            <a:br>
              <a:rPr lang="id-ID" sz="2400" dirty="0"/>
            </a:br>
            <a:r>
              <a:rPr lang="id-ID" sz="2400" dirty="0"/>
              <a:t>Pengurus Ikatan Sarjana Ekonomi Indonesia Cabang Semarang</a:t>
            </a:r>
            <a:br>
              <a:rPr lang="id-ID" sz="2400" dirty="0">
                <a:solidFill>
                  <a:schemeClr val="tx1"/>
                </a:solidFill>
              </a:rPr>
            </a:br>
            <a:r>
              <a:rPr lang="id-ID" sz="2400" dirty="0">
                <a:solidFill>
                  <a:schemeClr val="tx1"/>
                </a:solidFill>
              </a:rPr>
              <a:t>Email: </a:t>
            </a:r>
            <a:r>
              <a:rPr lang="id-ID" sz="2400">
                <a:solidFill>
                  <a:schemeClr val="tx1"/>
                </a:solidFill>
                <a:hlinkClick r:id="rId3"/>
              </a:rPr>
              <a:t>hardiwinoto@unimus.ac.id</a:t>
            </a:r>
            <a:r>
              <a:rPr lang="id-ID" sz="2400">
                <a:solidFill>
                  <a:schemeClr val="tx1"/>
                </a:solidFill>
              </a:rPr>
              <a:t>  </a:t>
            </a:r>
            <a:br>
              <a:rPr lang="id-ID" sz="2400" dirty="0">
                <a:solidFill>
                  <a:schemeClr val="tx1"/>
                </a:solidFill>
              </a:rPr>
            </a:br>
            <a:r>
              <a:rPr lang="id-ID" sz="2400" dirty="0"/>
              <a:t>Web: </a:t>
            </a:r>
            <a:r>
              <a:rPr lang="id-ID" sz="2400" dirty="0">
                <a:solidFill>
                  <a:srgbClr val="0000CC"/>
                </a:solidFill>
              </a:rPr>
              <a:t>hardiwinoto.com</a:t>
            </a:r>
            <a:r>
              <a:rPr lang="id-ID" sz="2400" dirty="0"/>
              <a:t>  </a:t>
            </a:r>
            <a:br>
              <a:rPr lang="id-ID" sz="2400" dirty="0">
                <a:solidFill>
                  <a:schemeClr val="tx1"/>
                </a:solidFill>
              </a:rPr>
            </a:br>
            <a:r>
              <a:rPr lang="id-ID" sz="2400" dirty="0">
                <a:solidFill>
                  <a:schemeClr val="tx1"/>
                </a:solidFill>
              </a:rPr>
              <a:t>HP: 085865351802  Tlp. 024 76743566</a:t>
            </a:r>
            <a:br>
              <a:rPr lang="id-ID" sz="2400" dirty="0">
                <a:solidFill>
                  <a:schemeClr val="tx1"/>
                </a:solidFill>
              </a:rPr>
            </a:br>
            <a:r>
              <a:rPr lang="id-ID" sz="2400" dirty="0">
                <a:solidFill>
                  <a:schemeClr val="tx1"/>
                </a:solidFill>
              </a:rPr>
              <a:t>Alamat: Jl. Pucang Adi IX / No. 10, Pucang Gading, Mranggen, Demak.</a:t>
            </a:r>
            <a:endParaRPr lang="en-US" sz="2400" dirty="0">
              <a:solidFill>
                <a:schemeClr val="tx1"/>
              </a:solidFill>
            </a:endParaRPr>
          </a:p>
        </p:txBody>
      </p:sp>
      <p:pic>
        <p:nvPicPr>
          <p:cNvPr id="3075" name="Picture 4" descr="foto hardi 002"/>
          <p:cNvPicPr>
            <a:picLocks noGrp="1" noChangeAspect="1" noChangeArrowheads="1"/>
          </p:cNvPicPr>
          <p:nvPr>
            <p:ph idx="1"/>
          </p:nvPr>
        </p:nvPicPr>
        <p:blipFill>
          <a:blip r:embed="rId4"/>
          <a:srcRect/>
          <a:stretch>
            <a:fillRect/>
          </a:stretch>
        </p:blipFill>
        <p:spPr>
          <a:xfrm>
            <a:off x="2895600" y="-20782"/>
            <a:ext cx="2819400" cy="2209800"/>
          </a:xfrm>
          <a:noFill/>
        </p:spPr>
      </p:pic>
    </p:spTree>
    <p:extLst>
      <p:ext uri="{BB962C8B-B14F-4D97-AF65-F5344CB8AC3E}">
        <p14:creationId xmlns:p14="http://schemas.microsoft.com/office/powerpoint/2010/main" val="3481502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A77BC-A9CB-42C2-84B7-2AE9F5BC447F}"/>
              </a:ext>
            </a:extLst>
          </p:cNvPr>
          <p:cNvSpPr>
            <a:spLocks noGrp="1"/>
          </p:cNvSpPr>
          <p:nvPr>
            <p:ph type="title"/>
          </p:nvPr>
        </p:nvSpPr>
        <p:spPr>
          <a:solidFill>
            <a:schemeClr val="accent6">
              <a:lumMod val="20000"/>
              <a:lumOff val="80000"/>
            </a:schemeClr>
          </a:solidFill>
        </p:spPr>
        <p:txBody>
          <a:bodyPr/>
          <a:lstStyle/>
          <a:p>
            <a:r>
              <a:rPr lang="id-ID" dirty="0"/>
              <a:t>Bank sebagai Instrumen</a:t>
            </a:r>
          </a:p>
        </p:txBody>
      </p:sp>
      <p:sp>
        <p:nvSpPr>
          <p:cNvPr id="3" name="Content Placeholder 2">
            <a:extLst>
              <a:ext uri="{FF2B5EF4-FFF2-40B4-BE49-F238E27FC236}">
                <a16:creationId xmlns:a16="http://schemas.microsoft.com/office/drawing/2014/main" id="{8E98AB79-7AD1-408B-B34B-D94A054100D9}"/>
              </a:ext>
            </a:extLst>
          </p:cNvPr>
          <p:cNvSpPr>
            <a:spLocks noGrp="1"/>
          </p:cNvSpPr>
          <p:nvPr>
            <p:ph idx="1"/>
          </p:nvPr>
        </p:nvSpPr>
        <p:spPr>
          <a:solidFill>
            <a:schemeClr val="accent5">
              <a:lumMod val="20000"/>
              <a:lumOff val="80000"/>
            </a:schemeClr>
          </a:solidFill>
        </p:spPr>
        <p:txBody>
          <a:bodyPr>
            <a:normAutofit lnSpcReduction="10000"/>
          </a:bodyPr>
          <a:lstStyle/>
          <a:p>
            <a:r>
              <a:rPr lang="id-ID" dirty="0"/>
              <a:t>Bank Konvensional menggunakan bunga sebagai instrumen operasional produk perbankan.</a:t>
            </a:r>
          </a:p>
          <a:p>
            <a:r>
              <a:rPr lang="id-ID" dirty="0"/>
              <a:t>Bank syariah menggunakan mekanisme:</a:t>
            </a:r>
          </a:p>
          <a:p>
            <a:pPr lvl="1"/>
            <a:r>
              <a:rPr lang="id-ID" dirty="0"/>
              <a:t>Jual beli</a:t>
            </a:r>
          </a:p>
          <a:p>
            <a:pPr lvl="1"/>
            <a:r>
              <a:rPr lang="id-ID" dirty="0"/>
              <a:t>Partnership permodalan</a:t>
            </a:r>
          </a:p>
          <a:p>
            <a:pPr lvl="1"/>
            <a:r>
              <a:rPr lang="id-ID" dirty="0"/>
              <a:t>Sewa </a:t>
            </a:r>
          </a:p>
          <a:p>
            <a:pPr lvl="1"/>
            <a:r>
              <a:rPr lang="id-ID" dirty="0"/>
              <a:t>Gadai</a:t>
            </a:r>
          </a:p>
          <a:p>
            <a:pPr lvl="1"/>
            <a:r>
              <a:rPr lang="id-ID" dirty="0"/>
              <a:t>Qirat </a:t>
            </a:r>
          </a:p>
        </p:txBody>
      </p:sp>
    </p:spTree>
    <p:extLst>
      <p:ext uri="{BB962C8B-B14F-4D97-AF65-F5344CB8AC3E}">
        <p14:creationId xmlns:p14="http://schemas.microsoft.com/office/powerpoint/2010/main" val="1185924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685800" y="457200"/>
            <a:ext cx="7772400" cy="914400"/>
          </a:xfrm>
          <a:prstGeom prst="rect">
            <a:avLst/>
          </a:prstGeom>
          <a:solidFill>
            <a:srgbClr val="99CCFF"/>
          </a:solidFill>
          <a:ln w="9525">
            <a:noFill/>
            <a:miter lim="800000"/>
            <a:headEnd/>
            <a:tailEnd/>
          </a:ln>
        </p:spPr>
        <p:txBody>
          <a:bodyPr anchor="ctr"/>
          <a:lstStyle/>
          <a:p>
            <a:pPr algn="ctr"/>
            <a:r>
              <a:rPr lang="en-US" sz="3200" dirty="0" err="1"/>
              <a:t>Instrumen</a:t>
            </a:r>
            <a:r>
              <a:rPr lang="id-ID" sz="3200" dirty="0"/>
              <a:t> </a:t>
            </a:r>
            <a:r>
              <a:rPr lang="en-US" sz="3200" dirty="0" err="1"/>
              <a:t>Investasi</a:t>
            </a:r>
            <a:r>
              <a:rPr lang="en-US" sz="3200" dirty="0"/>
              <a:t> </a:t>
            </a:r>
            <a:r>
              <a:rPr lang="id-ID" sz="3200" dirty="0"/>
              <a:t>Tanpa Instrumen Bunga</a:t>
            </a:r>
            <a:endParaRPr lang="en-US" sz="3200" dirty="0"/>
          </a:p>
        </p:txBody>
      </p:sp>
      <p:sp>
        <p:nvSpPr>
          <p:cNvPr id="99331" name="Rectangle 3"/>
          <p:cNvSpPr>
            <a:spLocks noChangeArrowheads="1"/>
          </p:cNvSpPr>
          <p:nvPr/>
        </p:nvSpPr>
        <p:spPr bwMode="auto">
          <a:xfrm>
            <a:off x="685800" y="1219200"/>
            <a:ext cx="7772400" cy="4876800"/>
          </a:xfrm>
          <a:prstGeom prst="rect">
            <a:avLst/>
          </a:prstGeom>
          <a:noFill/>
          <a:ln w="9525">
            <a:noFill/>
            <a:miter lim="800000"/>
            <a:headEnd/>
            <a:tailEnd/>
          </a:ln>
        </p:spPr>
        <p:txBody>
          <a:bodyPr/>
          <a:lstStyle/>
          <a:p>
            <a:pPr marL="342900" indent="-342900" algn="ctr">
              <a:spcBef>
                <a:spcPct val="20000"/>
              </a:spcBef>
              <a:buClr>
                <a:schemeClr val="tx1"/>
              </a:buClr>
              <a:buFont typeface="Wingdings" pitchFamily="2" charset="2"/>
              <a:buNone/>
            </a:pPr>
            <a:endParaRPr lang="en-US" sz="2000"/>
          </a:p>
          <a:p>
            <a:pPr marL="342900" indent="-342900" algn="ctr">
              <a:spcBef>
                <a:spcPct val="20000"/>
              </a:spcBef>
              <a:buClr>
                <a:schemeClr val="tx1"/>
              </a:buClr>
              <a:buFont typeface="Wingdings" pitchFamily="2" charset="2"/>
              <a:buChar char=""/>
            </a:pPr>
            <a:r>
              <a:rPr lang="en-US" sz="2800"/>
              <a:t> Mudharabah</a:t>
            </a:r>
          </a:p>
          <a:p>
            <a:pPr marL="342900" indent="-342900" algn="ctr">
              <a:spcBef>
                <a:spcPct val="20000"/>
              </a:spcBef>
              <a:buClr>
                <a:schemeClr val="tx1"/>
              </a:buClr>
              <a:buFont typeface="Wingdings" pitchFamily="2" charset="2"/>
              <a:buNone/>
            </a:pPr>
            <a:r>
              <a:rPr lang="en-US" sz="2000"/>
              <a:t>Yaitu kontrak bagi hasil (</a:t>
            </a:r>
            <a:r>
              <a:rPr lang="en-US" sz="2000" i="1"/>
              <a:t>Profit-Loss Sharing</a:t>
            </a:r>
            <a:r>
              <a:rPr lang="en-US" sz="2000"/>
              <a:t>) antara dua pihak atau lebih dalam sebuah usaha ekonomi, dimana ada pihak yang menjadi penanam modal (Rabbulmal) dan ada pihak yang mengelola modal dengan keahliannya (Mudarrib)</a:t>
            </a:r>
          </a:p>
          <a:p>
            <a:pPr marL="342900" indent="-342900" algn="ctr">
              <a:spcBef>
                <a:spcPct val="20000"/>
              </a:spcBef>
              <a:buClr>
                <a:schemeClr val="tx1"/>
              </a:buClr>
              <a:buFont typeface="Wingdings" pitchFamily="2" charset="2"/>
              <a:buNone/>
            </a:pPr>
            <a:r>
              <a:rPr lang="en-US" sz="1000"/>
              <a:t> </a:t>
            </a:r>
          </a:p>
          <a:p>
            <a:pPr marL="342900" indent="-342900" algn="ctr">
              <a:spcBef>
                <a:spcPct val="20000"/>
              </a:spcBef>
              <a:buClr>
                <a:schemeClr val="tx1"/>
              </a:buClr>
              <a:buFont typeface="Wingdings" pitchFamily="2" charset="2"/>
              <a:buChar char=""/>
            </a:pPr>
            <a:r>
              <a:rPr lang="en-US" sz="3200"/>
              <a:t> </a:t>
            </a:r>
            <a:r>
              <a:rPr lang="en-US" sz="2800"/>
              <a:t>Musyarakah</a:t>
            </a:r>
          </a:p>
          <a:p>
            <a:pPr marL="342900" indent="-342900" algn="ctr">
              <a:spcBef>
                <a:spcPct val="20000"/>
              </a:spcBef>
              <a:buClr>
                <a:schemeClr val="tx1"/>
              </a:buClr>
              <a:buFont typeface="Wingdings" pitchFamily="2" charset="2"/>
              <a:buNone/>
            </a:pPr>
            <a:r>
              <a:rPr lang="en-US" sz="2000"/>
              <a:t>Yaitu kontrak bagi hasil (</a:t>
            </a:r>
            <a:r>
              <a:rPr lang="en-US" sz="2000" i="1"/>
              <a:t>Profit-Loss Sharing</a:t>
            </a:r>
            <a:r>
              <a:rPr lang="en-US" sz="2000"/>
              <a:t>) antara dua pihak atau lebih dalam sebuah usaha ekonomi, dimana kedua pihak tersebut dapat berkongsi modal dan keahlian, dan keduanya aktif dalam pengelolaan usaha ekonomi. </a:t>
            </a:r>
          </a:p>
        </p:txBody>
      </p:sp>
    </p:spTree>
    <p:extLst>
      <p:ext uri="{BB962C8B-B14F-4D97-AF65-F5344CB8AC3E}">
        <p14:creationId xmlns:p14="http://schemas.microsoft.com/office/powerpoint/2010/main" val="150781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p:cNvSpPr>
          <p:nvPr/>
        </p:nvSpPr>
        <p:spPr bwMode="auto">
          <a:xfrm>
            <a:off x="685800" y="457200"/>
            <a:ext cx="7772400" cy="914400"/>
          </a:xfrm>
          <a:prstGeom prst="rect">
            <a:avLst/>
          </a:prstGeom>
          <a:solidFill>
            <a:srgbClr val="99CCFF"/>
          </a:solidFill>
          <a:ln w="9525">
            <a:noFill/>
            <a:miter lim="800000"/>
            <a:headEnd/>
            <a:tailEnd/>
          </a:ln>
        </p:spPr>
        <p:txBody>
          <a:bodyPr anchor="ctr"/>
          <a:lstStyle/>
          <a:p>
            <a:pPr algn="ctr"/>
            <a:r>
              <a:rPr lang="en-US" sz="3200" dirty="0" err="1"/>
              <a:t>Instrumen</a:t>
            </a:r>
            <a:r>
              <a:rPr lang="en-US" sz="3200" dirty="0"/>
              <a:t> </a:t>
            </a:r>
            <a:r>
              <a:rPr lang="en-US" sz="3200" dirty="0" err="1"/>
              <a:t>Jual-Beli</a:t>
            </a:r>
            <a:r>
              <a:rPr lang="en-US" sz="3200" dirty="0"/>
              <a:t> </a:t>
            </a:r>
            <a:r>
              <a:rPr lang="id-ID" sz="3200" dirty="0"/>
              <a:t>dan Sewa</a:t>
            </a:r>
            <a:endParaRPr lang="en-US" sz="3200" dirty="0"/>
          </a:p>
        </p:txBody>
      </p:sp>
      <p:sp>
        <p:nvSpPr>
          <p:cNvPr id="100355" name="Rectangle 3"/>
          <p:cNvSpPr>
            <a:spLocks noChangeArrowheads="1"/>
          </p:cNvSpPr>
          <p:nvPr/>
        </p:nvSpPr>
        <p:spPr bwMode="auto">
          <a:xfrm>
            <a:off x="685800" y="1371600"/>
            <a:ext cx="7772400" cy="4724400"/>
          </a:xfrm>
          <a:prstGeom prst="rect">
            <a:avLst/>
          </a:prstGeom>
          <a:noFill/>
          <a:ln w="9525">
            <a:noFill/>
            <a:miter lim="800000"/>
            <a:headEnd/>
            <a:tailEnd/>
          </a:ln>
        </p:spPr>
        <p:txBody>
          <a:bodyPr/>
          <a:lstStyle/>
          <a:p>
            <a:pPr marL="342900" indent="-342900" algn="ctr">
              <a:spcBef>
                <a:spcPct val="20000"/>
              </a:spcBef>
              <a:buClr>
                <a:schemeClr val="tx1"/>
              </a:buClr>
              <a:buFont typeface="Wingdings" pitchFamily="2" charset="2"/>
              <a:buNone/>
            </a:pPr>
            <a:endParaRPr lang="en-US" sz="2000"/>
          </a:p>
          <a:p>
            <a:pPr marL="342900" indent="-342900" algn="ctr">
              <a:spcBef>
                <a:spcPct val="20000"/>
              </a:spcBef>
              <a:buClr>
                <a:schemeClr val="tx1"/>
              </a:buClr>
              <a:buFont typeface="Wingdings" pitchFamily="2" charset="2"/>
              <a:buChar char=""/>
            </a:pPr>
            <a:r>
              <a:rPr lang="en-US"/>
              <a:t> </a:t>
            </a:r>
            <a:r>
              <a:rPr lang="en-US" sz="3200"/>
              <a:t>Murabahah</a:t>
            </a:r>
          </a:p>
          <a:p>
            <a:pPr marL="342900" indent="-342900" algn="ctr">
              <a:spcBef>
                <a:spcPct val="20000"/>
              </a:spcBef>
              <a:buClr>
                <a:schemeClr val="tx1"/>
              </a:buClr>
              <a:buFont typeface="Wingdings" pitchFamily="2" charset="2"/>
              <a:buNone/>
            </a:pPr>
            <a:r>
              <a:rPr lang="en-US"/>
              <a:t>Yaitu suatu transaksi jual beli dimana pemilik modal (Rabbulmal) membeli barang atas permintaan pengguna akhir yang kemudian membeli secara kredit dari pemilik modal dengan harga </a:t>
            </a:r>
            <a:r>
              <a:rPr lang="en-US" i="1"/>
              <a:t>mark-up</a:t>
            </a:r>
            <a:r>
              <a:rPr lang="en-US"/>
              <a:t>.</a:t>
            </a:r>
            <a:endParaRPr lang="en-US" i="1"/>
          </a:p>
          <a:p>
            <a:pPr marL="342900" indent="-342900" algn="ctr">
              <a:spcBef>
                <a:spcPct val="20000"/>
              </a:spcBef>
              <a:buClr>
                <a:schemeClr val="tx1"/>
              </a:buClr>
              <a:buFont typeface="Wingdings" pitchFamily="2" charset="2"/>
              <a:buNone/>
            </a:pPr>
            <a:endParaRPr lang="en-US" sz="1000" i="1"/>
          </a:p>
          <a:p>
            <a:pPr marL="342900" indent="-342900" algn="ctr">
              <a:spcBef>
                <a:spcPct val="20000"/>
              </a:spcBef>
              <a:buClr>
                <a:schemeClr val="tx1"/>
              </a:buClr>
              <a:buFont typeface="Wingdings" pitchFamily="2" charset="2"/>
              <a:buChar char=""/>
            </a:pPr>
            <a:r>
              <a:rPr lang="en-US"/>
              <a:t> </a:t>
            </a:r>
            <a:r>
              <a:rPr lang="en-US" sz="3200"/>
              <a:t>Ijarah</a:t>
            </a:r>
          </a:p>
          <a:p>
            <a:pPr marL="342900" indent="-342900" algn="ctr">
              <a:spcBef>
                <a:spcPct val="20000"/>
              </a:spcBef>
              <a:buClr>
                <a:schemeClr val="tx1"/>
              </a:buClr>
              <a:buFont typeface="Wingdings" pitchFamily="2" charset="2"/>
              <a:buNone/>
            </a:pPr>
            <a:r>
              <a:rPr lang="en-US"/>
              <a:t>Yaitu suatu kontrak sewa yang kemudian menjadi transaksi jual beli ketika penyewa menggenapkan pembayaran pada akhir kontrak.</a:t>
            </a:r>
          </a:p>
        </p:txBody>
      </p:sp>
    </p:spTree>
    <p:extLst>
      <p:ext uri="{BB962C8B-B14F-4D97-AF65-F5344CB8AC3E}">
        <p14:creationId xmlns:p14="http://schemas.microsoft.com/office/powerpoint/2010/main" val="37542644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a:solidFill>
            <a:schemeClr val="accent6">
              <a:lumMod val="20000"/>
              <a:lumOff val="80000"/>
            </a:schemeClr>
          </a:solidFill>
        </p:spPr>
        <p:txBody>
          <a:bodyPr>
            <a:normAutofit/>
          </a:bodyPr>
          <a:lstStyle/>
          <a:p>
            <a:r>
              <a:rPr lang="en-US" b="1" dirty="0" err="1"/>
              <a:t>Ekonomi</a:t>
            </a:r>
            <a:r>
              <a:rPr lang="en-US" b="1" dirty="0"/>
              <a:t> </a:t>
            </a:r>
            <a:r>
              <a:rPr lang="id-ID" b="1" dirty="0"/>
              <a:t>Islam</a:t>
            </a:r>
            <a:endParaRPr lang="en-US" b="1" dirty="0"/>
          </a:p>
        </p:txBody>
      </p:sp>
      <p:sp>
        <p:nvSpPr>
          <p:cNvPr id="3" name="Content Placeholder 2"/>
          <p:cNvSpPr>
            <a:spLocks noGrp="1"/>
          </p:cNvSpPr>
          <p:nvPr>
            <p:ph idx="1"/>
          </p:nvPr>
        </p:nvSpPr>
        <p:spPr>
          <a:solidFill>
            <a:schemeClr val="accent5">
              <a:lumMod val="20000"/>
              <a:lumOff val="80000"/>
            </a:schemeClr>
          </a:solidFill>
        </p:spPr>
        <p:txBody>
          <a:bodyPr>
            <a:normAutofit/>
          </a:bodyPr>
          <a:lstStyle/>
          <a:p>
            <a:pPr marL="342900" indent="-342900"/>
            <a:r>
              <a:rPr lang="id-ID" sz="3600" dirty="0">
                <a:cs typeface="Times New Roman" pitchFamily="18" charset="0"/>
              </a:rPr>
              <a:t>E</a:t>
            </a:r>
            <a:r>
              <a:rPr lang="en-US" sz="3600" dirty="0" err="1">
                <a:cs typeface="Times New Roman" pitchFamily="18" charset="0"/>
              </a:rPr>
              <a:t>konomi</a:t>
            </a:r>
            <a:r>
              <a:rPr lang="en-US" sz="3600" dirty="0">
                <a:cs typeface="Times New Roman" pitchFamily="18" charset="0"/>
              </a:rPr>
              <a:t> </a:t>
            </a:r>
            <a:r>
              <a:rPr lang="id-ID" sz="3600" dirty="0">
                <a:cs typeface="Times New Roman" pitchFamily="18" charset="0"/>
              </a:rPr>
              <a:t>dalam </a:t>
            </a:r>
            <a:r>
              <a:rPr lang="en-US" sz="3600" dirty="0">
                <a:cs typeface="Times New Roman" pitchFamily="18" charset="0"/>
              </a:rPr>
              <a:t>Islam </a:t>
            </a:r>
            <a:r>
              <a:rPr lang="en-US" sz="3600" dirty="0" err="1">
                <a:cs typeface="Times New Roman" pitchFamily="18" charset="0"/>
              </a:rPr>
              <a:t>merupakan</a:t>
            </a:r>
            <a:r>
              <a:rPr lang="en-US" sz="3600" dirty="0">
                <a:cs typeface="Times New Roman" pitchFamily="18" charset="0"/>
              </a:rPr>
              <a:t> </a:t>
            </a:r>
            <a:r>
              <a:rPr lang="en-US" sz="3600" dirty="0" err="1">
                <a:cs typeface="Times New Roman" pitchFamily="18" charset="0"/>
              </a:rPr>
              <a:t>bagian</a:t>
            </a:r>
            <a:r>
              <a:rPr lang="en-US" sz="3600" dirty="0">
                <a:cs typeface="Times New Roman" pitchFamily="18" charset="0"/>
              </a:rPr>
              <a:t> yang </a:t>
            </a:r>
            <a:r>
              <a:rPr lang="en-US" sz="3600" dirty="0" err="1">
                <a:cs typeface="Times New Roman" pitchFamily="18" charset="0"/>
              </a:rPr>
              <a:t>tak</a:t>
            </a:r>
            <a:r>
              <a:rPr lang="en-US" sz="3600" dirty="0">
                <a:cs typeface="Times New Roman" pitchFamily="18" charset="0"/>
              </a:rPr>
              <a:t> </a:t>
            </a:r>
            <a:r>
              <a:rPr lang="en-US" sz="3600" dirty="0" err="1">
                <a:cs typeface="Times New Roman" pitchFamily="18" charset="0"/>
              </a:rPr>
              <a:t>terpisahkan</a:t>
            </a:r>
            <a:r>
              <a:rPr lang="en-US" sz="3600" dirty="0">
                <a:cs typeface="Times New Roman" pitchFamily="18" charset="0"/>
              </a:rPr>
              <a:t> </a:t>
            </a:r>
            <a:r>
              <a:rPr lang="en-US" sz="3600" dirty="0" err="1">
                <a:cs typeface="Times New Roman" pitchFamily="18" charset="0"/>
              </a:rPr>
              <a:t>dari</a:t>
            </a:r>
            <a:r>
              <a:rPr lang="en-US" sz="3600" dirty="0">
                <a:cs typeface="Times New Roman" pitchFamily="18" charset="0"/>
              </a:rPr>
              <a:t> </a:t>
            </a:r>
            <a:r>
              <a:rPr lang="en-US" sz="3600" dirty="0" err="1">
                <a:cs typeface="Times New Roman" pitchFamily="18" charset="0"/>
              </a:rPr>
              <a:t>sistem</a:t>
            </a:r>
            <a:r>
              <a:rPr lang="en-US" sz="3600" dirty="0">
                <a:cs typeface="Times New Roman" pitchFamily="18" charset="0"/>
              </a:rPr>
              <a:t> </a:t>
            </a:r>
            <a:r>
              <a:rPr lang="en-US" sz="3600" dirty="0" err="1">
                <a:cs typeface="Times New Roman" pitchFamily="18" charset="0"/>
              </a:rPr>
              <a:t>hidup</a:t>
            </a:r>
            <a:r>
              <a:rPr lang="en-US" sz="3600" dirty="0">
                <a:cs typeface="Times New Roman" pitchFamily="18" charset="0"/>
              </a:rPr>
              <a:t>. </a:t>
            </a:r>
            <a:endParaRPr lang="id-ID" sz="3600" dirty="0">
              <a:cs typeface="Times New Roman" pitchFamily="18" charset="0"/>
            </a:endParaRPr>
          </a:p>
          <a:p>
            <a:pPr marL="342900" indent="-342900"/>
            <a:r>
              <a:rPr lang="en-US" sz="3600" dirty="0">
                <a:cs typeface="Times New Roman" pitchFamily="18" charset="0"/>
              </a:rPr>
              <a:t>Islam </a:t>
            </a:r>
            <a:r>
              <a:rPr lang="en-US" sz="3600" dirty="0" err="1">
                <a:cs typeface="Times New Roman" pitchFamily="18" charset="0"/>
              </a:rPr>
              <a:t>sebagai</a:t>
            </a:r>
            <a:r>
              <a:rPr lang="en-US" sz="3600" dirty="0">
                <a:cs typeface="Times New Roman" pitchFamily="18" charset="0"/>
              </a:rPr>
              <a:t> </a:t>
            </a:r>
            <a:r>
              <a:rPr lang="en-US" sz="3600" dirty="0" err="1">
                <a:cs typeface="Times New Roman" pitchFamily="18" charset="0"/>
              </a:rPr>
              <a:t>jalan</a:t>
            </a:r>
            <a:r>
              <a:rPr lang="en-US" sz="3600" dirty="0">
                <a:cs typeface="Times New Roman" pitchFamily="18" charset="0"/>
              </a:rPr>
              <a:t> </a:t>
            </a:r>
            <a:r>
              <a:rPr lang="en-US" sz="3600" dirty="0" err="1">
                <a:cs typeface="Times New Roman" pitchFamily="18" charset="0"/>
              </a:rPr>
              <a:t>melingkupi</a:t>
            </a:r>
            <a:r>
              <a:rPr lang="en-US" sz="3600" dirty="0">
                <a:cs typeface="Times New Roman" pitchFamily="18" charset="0"/>
              </a:rPr>
              <a:t> </a:t>
            </a:r>
            <a:r>
              <a:rPr lang="en-US" sz="3600" dirty="0" err="1">
                <a:cs typeface="Times New Roman" pitchFamily="18" charset="0"/>
              </a:rPr>
              <a:t>ekonomi</a:t>
            </a:r>
            <a:r>
              <a:rPr lang="en-US" sz="3600" dirty="0">
                <a:cs typeface="Times New Roman" pitchFamily="18" charset="0"/>
              </a:rPr>
              <a:t> </a:t>
            </a:r>
            <a:r>
              <a:rPr lang="en-US" sz="3600" dirty="0" err="1">
                <a:cs typeface="Times New Roman" pitchFamily="18" charset="0"/>
              </a:rPr>
              <a:t>sebagai</a:t>
            </a:r>
            <a:r>
              <a:rPr lang="en-US" sz="3600" dirty="0">
                <a:cs typeface="Times New Roman" pitchFamily="18" charset="0"/>
              </a:rPr>
              <a:t> salah </a:t>
            </a:r>
            <a:r>
              <a:rPr lang="en-US" sz="3600" dirty="0" err="1">
                <a:cs typeface="Times New Roman" pitchFamily="18" charset="0"/>
              </a:rPr>
              <a:t>satu</a:t>
            </a:r>
            <a:r>
              <a:rPr lang="en-US" sz="3600" dirty="0">
                <a:cs typeface="Times New Roman" pitchFamily="18" charset="0"/>
              </a:rPr>
              <a:t> </a:t>
            </a:r>
            <a:r>
              <a:rPr lang="en-US" sz="3600" dirty="0" err="1">
                <a:cs typeface="Times New Roman" pitchFamily="18" charset="0"/>
              </a:rPr>
              <a:t>aktivitas</a:t>
            </a:r>
            <a:r>
              <a:rPr lang="en-US" sz="3600" dirty="0">
                <a:cs typeface="Times New Roman" pitchFamily="18" charset="0"/>
              </a:rPr>
              <a:t> </a:t>
            </a:r>
            <a:r>
              <a:rPr lang="en-US" sz="3600" dirty="0" err="1">
                <a:cs typeface="Times New Roman" pitchFamily="18" charset="0"/>
              </a:rPr>
              <a:t>hidup</a:t>
            </a:r>
            <a:r>
              <a:rPr lang="en-US" sz="3600" dirty="0">
                <a:cs typeface="Times New Roman" pitchFamily="18" charset="0"/>
              </a:rPr>
              <a:t> </a:t>
            </a:r>
            <a:r>
              <a:rPr lang="en-US" sz="3600" dirty="0" err="1">
                <a:cs typeface="Times New Roman" pitchFamily="18" charset="0"/>
              </a:rPr>
              <a:t>manusia</a:t>
            </a:r>
            <a:r>
              <a:rPr lang="id-ID" sz="3600" dirty="0">
                <a:cs typeface="Times New Roman" pitchFamily="18" charset="0"/>
              </a:rPr>
              <a:t>, yang memiliki </a:t>
            </a:r>
            <a:r>
              <a:rPr lang="en-US" sz="3600" dirty="0">
                <a:cs typeface="Times New Roman" pitchFamily="18" charset="0"/>
              </a:rPr>
              <a:t>n</a:t>
            </a:r>
            <a:r>
              <a:rPr lang="id-ID" sz="3600" dirty="0">
                <a:cs typeface="Times New Roman" pitchFamily="18" charset="0"/>
              </a:rPr>
              <a:t>ilai </a:t>
            </a:r>
            <a:r>
              <a:rPr lang="en-US" sz="3600" dirty="0" err="1">
                <a:cs typeface="Times New Roman" pitchFamily="18" charset="0"/>
              </a:rPr>
              <a:t>ibadah</a:t>
            </a:r>
            <a:r>
              <a:rPr lang="en-US" sz="3600" dirty="0">
                <a:cs typeface="Times New Roman" pitchFamily="18" charset="0"/>
              </a:rPr>
              <a:t>.</a:t>
            </a:r>
            <a:endParaRPr lang="id-ID" sz="3600" dirty="0"/>
          </a:p>
          <a:p>
            <a:endParaRPr lang="en-US" sz="3600" dirty="0"/>
          </a:p>
        </p:txBody>
      </p:sp>
    </p:spTree>
    <p:extLst>
      <p:ext uri="{BB962C8B-B14F-4D97-AF65-F5344CB8AC3E}">
        <p14:creationId xmlns:p14="http://schemas.microsoft.com/office/powerpoint/2010/main" val="228678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dirty="0"/>
              <a:t>Kualitas Produk</a:t>
            </a:r>
          </a:p>
        </p:txBody>
      </p:sp>
      <p:sp>
        <p:nvSpPr>
          <p:cNvPr id="3" name="Content Placeholder 2"/>
          <p:cNvSpPr>
            <a:spLocks noGrp="1"/>
          </p:cNvSpPr>
          <p:nvPr>
            <p:ph idx="1"/>
          </p:nvPr>
        </p:nvSpPr>
        <p:spPr>
          <a:solidFill>
            <a:schemeClr val="accent5">
              <a:lumMod val="20000"/>
              <a:lumOff val="80000"/>
            </a:schemeClr>
          </a:solidFill>
        </p:spPr>
        <p:txBody>
          <a:bodyPr/>
          <a:lstStyle/>
          <a:p>
            <a:pPr marL="0" indent="0">
              <a:buNone/>
            </a:pPr>
            <a:r>
              <a:rPr lang="en-US" dirty="0" err="1"/>
              <a:t>Surah</a:t>
            </a:r>
            <a:r>
              <a:rPr lang="en-US" dirty="0"/>
              <a:t> Al-</a:t>
            </a:r>
            <a:r>
              <a:rPr lang="en-US" dirty="0" err="1"/>
              <a:t>Isra</a:t>
            </a:r>
            <a:r>
              <a:rPr lang="en-US" dirty="0"/>
              <a:t>’ </a:t>
            </a:r>
            <a:r>
              <a:rPr lang="en-US" dirty="0" err="1"/>
              <a:t>ayat</a:t>
            </a:r>
            <a:r>
              <a:rPr lang="en-US" dirty="0"/>
              <a:t> 35 yang </a:t>
            </a:r>
            <a:r>
              <a:rPr lang="en-US" dirty="0" err="1"/>
              <a:t>berbunyi</a:t>
            </a:r>
            <a:r>
              <a:rPr lang="en-US" dirty="0"/>
              <a:t>:</a:t>
            </a:r>
            <a:endParaRPr lang="id-ID" dirty="0"/>
          </a:p>
          <a:p>
            <a:pPr marL="0" indent="0">
              <a:buNone/>
            </a:pPr>
            <a:r>
              <a:rPr lang="en-US" i="1" dirty="0"/>
              <a:t>“Dan </a:t>
            </a:r>
            <a:r>
              <a:rPr lang="en-US" i="1" dirty="0" err="1"/>
              <a:t>sempurnakanlah</a:t>
            </a:r>
            <a:r>
              <a:rPr lang="en-US" i="1" dirty="0"/>
              <a:t> </a:t>
            </a:r>
            <a:r>
              <a:rPr lang="en-US" i="1" dirty="0" err="1"/>
              <a:t>takaran</a:t>
            </a:r>
            <a:r>
              <a:rPr lang="en-US" i="1" dirty="0"/>
              <a:t> </a:t>
            </a:r>
            <a:r>
              <a:rPr lang="en-US" i="1" dirty="0" err="1"/>
              <a:t>apabila</a:t>
            </a:r>
            <a:r>
              <a:rPr lang="en-US" i="1" dirty="0"/>
              <a:t> </a:t>
            </a:r>
            <a:r>
              <a:rPr lang="en-US" i="1" dirty="0" err="1"/>
              <a:t>kamu</a:t>
            </a:r>
            <a:r>
              <a:rPr lang="en-US" i="1" dirty="0"/>
              <a:t> </a:t>
            </a:r>
            <a:r>
              <a:rPr lang="en-US" i="1" dirty="0" err="1"/>
              <a:t>menakar</a:t>
            </a:r>
            <a:r>
              <a:rPr lang="en-US" i="1" dirty="0"/>
              <a:t>, </a:t>
            </a:r>
            <a:r>
              <a:rPr lang="en-US" i="1" dirty="0" err="1"/>
              <a:t>dan</a:t>
            </a:r>
            <a:r>
              <a:rPr lang="en-US" i="1" dirty="0"/>
              <a:t> </a:t>
            </a:r>
            <a:r>
              <a:rPr lang="en-US" i="1" dirty="0" err="1"/>
              <a:t>timbanglah</a:t>
            </a:r>
            <a:r>
              <a:rPr lang="en-US" i="1" dirty="0"/>
              <a:t> </a:t>
            </a:r>
            <a:r>
              <a:rPr lang="en-US" i="1" dirty="0" err="1"/>
              <a:t>dengan</a:t>
            </a:r>
            <a:r>
              <a:rPr lang="en-US" i="1" dirty="0"/>
              <a:t> </a:t>
            </a:r>
            <a:r>
              <a:rPr lang="en-US" i="1" dirty="0" err="1"/>
              <a:t>neraca</a:t>
            </a:r>
            <a:r>
              <a:rPr lang="en-US" i="1" dirty="0"/>
              <a:t> yang </a:t>
            </a:r>
            <a:r>
              <a:rPr lang="en-US" i="1" dirty="0" err="1"/>
              <a:t>benar</a:t>
            </a:r>
            <a:r>
              <a:rPr lang="en-US" i="1" dirty="0"/>
              <a:t>. </a:t>
            </a:r>
            <a:r>
              <a:rPr lang="en-US" i="1" dirty="0" err="1"/>
              <a:t>Itulah</a:t>
            </a:r>
            <a:r>
              <a:rPr lang="en-US" i="1" dirty="0"/>
              <a:t> yang </a:t>
            </a:r>
            <a:r>
              <a:rPr lang="en-US" i="1" dirty="0" err="1"/>
              <a:t>lebih</a:t>
            </a:r>
            <a:r>
              <a:rPr lang="en-US" i="1" dirty="0"/>
              <a:t> </a:t>
            </a:r>
            <a:r>
              <a:rPr lang="en-US" i="1" dirty="0" err="1"/>
              <a:t>utama</a:t>
            </a:r>
            <a:r>
              <a:rPr lang="en-US" i="1" dirty="0"/>
              <a:t> </a:t>
            </a:r>
            <a:r>
              <a:rPr lang="en-US" i="1" dirty="0" err="1"/>
              <a:t>bagimu</a:t>
            </a:r>
            <a:r>
              <a:rPr lang="en-US" i="1" dirty="0"/>
              <a:t> </a:t>
            </a:r>
            <a:r>
              <a:rPr lang="en-US" i="1" dirty="0" err="1"/>
              <a:t>dan</a:t>
            </a:r>
            <a:r>
              <a:rPr lang="en-US" i="1" dirty="0"/>
              <a:t> </a:t>
            </a:r>
            <a:r>
              <a:rPr lang="en-US" i="1" dirty="0" err="1"/>
              <a:t>lebih</a:t>
            </a:r>
            <a:r>
              <a:rPr lang="en-US" i="1" dirty="0"/>
              <a:t> </a:t>
            </a:r>
            <a:r>
              <a:rPr lang="en-US" i="1" dirty="0" err="1"/>
              <a:t>baik</a:t>
            </a:r>
            <a:r>
              <a:rPr lang="en-US" i="1" dirty="0"/>
              <a:t> </a:t>
            </a:r>
            <a:r>
              <a:rPr lang="en-US" i="1" dirty="0" err="1"/>
              <a:t>akibatnya</a:t>
            </a:r>
            <a:r>
              <a:rPr lang="en-US" i="1" dirty="0"/>
              <a:t>”. </a:t>
            </a:r>
            <a:endParaRPr lang="id-ID" dirty="0"/>
          </a:p>
          <a:p>
            <a:pPr>
              <a:buNone/>
            </a:pPr>
            <a:endParaRPr lang="id-ID" dirty="0"/>
          </a:p>
          <a:p>
            <a:endParaRPr lang="id-ID" dirty="0"/>
          </a:p>
        </p:txBody>
      </p:sp>
    </p:spTree>
    <p:extLst>
      <p:ext uri="{BB962C8B-B14F-4D97-AF65-F5344CB8AC3E}">
        <p14:creationId xmlns:p14="http://schemas.microsoft.com/office/powerpoint/2010/main" val="1874799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dirty="0"/>
              <a:t>Kebenaran Informasi</a:t>
            </a:r>
          </a:p>
        </p:txBody>
      </p:sp>
      <p:sp>
        <p:nvSpPr>
          <p:cNvPr id="3" name="Content Placeholder 2"/>
          <p:cNvSpPr>
            <a:spLocks noGrp="1"/>
          </p:cNvSpPr>
          <p:nvPr>
            <p:ph idx="1"/>
          </p:nvPr>
        </p:nvSpPr>
        <p:spPr>
          <a:solidFill>
            <a:schemeClr val="accent5">
              <a:lumMod val="20000"/>
              <a:lumOff val="80000"/>
            </a:schemeClr>
          </a:solidFill>
        </p:spPr>
        <p:txBody>
          <a:bodyPr>
            <a:normAutofit/>
          </a:bodyPr>
          <a:lstStyle/>
          <a:p>
            <a:pPr marL="0" indent="0">
              <a:buNone/>
            </a:pPr>
            <a:r>
              <a:rPr lang="en-US" dirty="0" err="1"/>
              <a:t>Surah</a:t>
            </a:r>
            <a:r>
              <a:rPr lang="en-US" dirty="0"/>
              <a:t> Al-</a:t>
            </a:r>
            <a:r>
              <a:rPr lang="en-US" dirty="0" err="1"/>
              <a:t>Hujurat</a:t>
            </a:r>
            <a:r>
              <a:rPr lang="en-US" dirty="0"/>
              <a:t> </a:t>
            </a:r>
            <a:r>
              <a:rPr lang="en-US" dirty="0" err="1"/>
              <a:t>ayat</a:t>
            </a:r>
            <a:r>
              <a:rPr lang="en-US" dirty="0"/>
              <a:t> 6 yang </a:t>
            </a:r>
            <a:r>
              <a:rPr lang="en-US" dirty="0" err="1"/>
              <a:t>berbunyi</a:t>
            </a:r>
            <a:r>
              <a:rPr lang="en-US" dirty="0"/>
              <a:t>: </a:t>
            </a:r>
            <a:endParaRPr lang="id-ID" dirty="0"/>
          </a:p>
          <a:p>
            <a:pPr marL="0" indent="0">
              <a:buNone/>
            </a:pPr>
            <a:r>
              <a:rPr lang="en-US" i="1" dirty="0"/>
              <a:t>“</a:t>
            </a:r>
            <a:r>
              <a:rPr lang="en-US" i="1" dirty="0" err="1"/>
              <a:t>Hai</a:t>
            </a:r>
            <a:r>
              <a:rPr lang="en-US" i="1" dirty="0"/>
              <a:t> </a:t>
            </a:r>
            <a:r>
              <a:rPr lang="en-US" i="1" dirty="0" err="1"/>
              <a:t>orang-orang</a:t>
            </a:r>
            <a:r>
              <a:rPr lang="en-US" i="1" dirty="0"/>
              <a:t> yang </a:t>
            </a:r>
            <a:r>
              <a:rPr lang="en-US" i="1" dirty="0" err="1"/>
              <a:t>beriman</a:t>
            </a:r>
            <a:r>
              <a:rPr lang="en-US" i="1" dirty="0"/>
              <a:t>, </a:t>
            </a:r>
            <a:r>
              <a:rPr lang="en-US" i="1" dirty="0" err="1"/>
              <a:t>jika</a:t>
            </a:r>
            <a:r>
              <a:rPr lang="en-US" i="1" dirty="0"/>
              <a:t> </a:t>
            </a:r>
            <a:r>
              <a:rPr lang="en-US" i="1" dirty="0" err="1"/>
              <a:t>datang</a:t>
            </a:r>
            <a:r>
              <a:rPr lang="en-US" i="1" dirty="0"/>
              <a:t> </a:t>
            </a:r>
            <a:r>
              <a:rPr lang="en-US" i="1" dirty="0" err="1"/>
              <a:t>kepadamu</a:t>
            </a:r>
            <a:r>
              <a:rPr lang="en-US" i="1" dirty="0"/>
              <a:t> </a:t>
            </a:r>
            <a:r>
              <a:rPr lang="id-ID" i="1" dirty="0"/>
              <a:t>sese</a:t>
            </a:r>
            <a:r>
              <a:rPr lang="en-US" i="1" dirty="0" err="1"/>
              <a:t>orang</a:t>
            </a:r>
            <a:r>
              <a:rPr lang="en-US" i="1" dirty="0"/>
              <a:t> </a:t>
            </a:r>
            <a:r>
              <a:rPr lang="en-US" i="1" dirty="0" err="1"/>
              <a:t>membawa</a:t>
            </a:r>
            <a:r>
              <a:rPr lang="en-US" i="1" dirty="0"/>
              <a:t> </a:t>
            </a:r>
            <a:r>
              <a:rPr lang="en-US" i="1" dirty="0" err="1"/>
              <a:t>suatu</a:t>
            </a:r>
            <a:r>
              <a:rPr lang="en-US" i="1" dirty="0"/>
              <a:t> </a:t>
            </a:r>
            <a:r>
              <a:rPr lang="en-US" i="1" dirty="0" err="1"/>
              <a:t>berita</a:t>
            </a:r>
            <a:r>
              <a:rPr lang="en-US" i="1" dirty="0"/>
              <a:t>, </a:t>
            </a:r>
            <a:r>
              <a:rPr lang="en-US" i="1" dirty="0" err="1"/>
              <a:t>maka</a:t>
            </a:r>
            <a:r>
              <a:rPr lang="en-US" i="1" dirty="0"/>
              <a:t> </a:t>
            </a:r>
            <a:r>
              <a:rPr lang="en-US" i="1" dirty="0" err="1"/>
              <a:t>periksalah</a:t>
            </a:r>
            <a:r>
              <a:rPr lang="en-US" i="1" dirty="0"/>
              <a:t> </a:t>
            </a:r>
            <a:r>
              <a:rPr lang="en-US" i="1" dirty="0" err="1"/>
              <a:t>dengan</a:t>
            </a:r>
            <a:r>
              <a:rPr lang="en-US" i="1" dirty="0"/>
              <a:t> </a:t>
            </a:r>
            <a:r>
              <a:rPr lang="en-US" i="1" dirty="0" err="1"/>
              <a:t>teliti</a:t>
            </a:r>
            <a:r>
              <a:rPr lang="en-US" i="1" dirty="0"/>
              <a:t>, agar </a:t>
            </a:r>
            <a:r>
              <a:rPr lang="en-US" i="1" dirty="0" err="1"/>
              <a:t>kamu</a:t>
            </a:r>
            <a:r>
              <a:rPr lang="en-US" i="1" dirty="0"/>
              <a:t> </a:t>
            </a:r>
            <a:r>
              <a:rPr lang="en-US" i="1" dirty="0" err="1"/>
              <a:t>tidak</a:t>
            </a:r>
            <a:r>
              <a:rPr lang="en-US" i="1" dirty="0"/>
              <a:t> </a:t>
            </a:r>
            <a:r>
              <a:rPr lang="en-US" i="1" dirty="0" err="1"/>
              <a:t>menimpakan</a:t>
            </a:r>
            <a:r>
              <a:rPr lang="en-US" i="1" dirty="0"/>
              <a:t> </a:t>
            </a:r>
            <a:r>
              <a:rPr lang="en-US" i="1" dirty="0" err="1"/>
              <a:t>suatu</a:t>
            </a:r>
            <a:r>
              <a:rPr lang="en-US" i="1" dirty="0"/>
              <a:t> </a:t>
            </a:r>
            <a:r>
              <a:rPr lang="en-US" i="1" dirty="0" err="1"/>
              <a:t>musibah</a:t>
            </a:r>
            <a:r>
              <a:rPr lang="en-US" i="1" dirty="0"/>
              <a:t> </a:t>
            </a:r>
            <a:r>
              <a:rPr lang="en-US" i="1" dirty="0" err="1"/>
              <a:t>kepada</a:t>
            </a:r>
            <a:r>
              <a:rPr lang="en-US" i="1" dirty="0"/>
              <a:t> </a:t>
            </a:r>
            <a:r>
              <a:rPr lang="en-US" i="1" dirty="0" err="1"/>
              <a:t>suatu</a:t>
            </a:r>
            <a:r>
              <a:rPr lang="en-US" i="1" dirty="0"/>
              <a:t> </a:t>
            </a:r>
            <a:r>
              <a:rPr lang="en-US" i="1" dirty="0" err="1"/>
              <a:t>kaum</a:t>
            </a:r>
            <a:r>
              <a:rPr lang="en-US" i="1" dirty="0"/>
              <a:t> </a:t>
            </a:r>
            <a:r>
              <a:rPr lang="en-US" i="1" dirty="0" err="1"/>
              <a:t>tanpa</a:t>
            </a:r>
            <a:r>
              <a:rPr lang="en-US" i="1" dirty="0"/>
              <a:t> </a:t>
            </a:r>
            <a:r>
              <a:rPr lang="en-US" i="1" dirty="0" err="1"/>
              <a:t>mengetahui</a:t>
            </a:r>
            <a:r>
              <a:rPr lang="en-US" i="1" dirty="0"/>
              <a:t> </a:t>
            </a:r>
            <a:r>
              <a:rPr lang="en-US" i="1" dirty="0" err="1"/>
              <a:t>keadaannya</a:t>
            </a:r>
            <a:r>
              <a:rPr lang="id-ID" i="1" dirty="0"/>
              <a:t>, sehingga</a:t>
            </a:r>
            <a:r>
              <a:rPr lang="en-US" i="1" dirty="0"/>
              <a:t> </a:t>
            </a:r>
            <a:r>
              <a:rPr lang="en-US" i="1" dirty="0" err="1"/>
              <a:t>menyebabkan</a:t>
            </a:r>
            <a:r>
              <a:rPr lang="en-US" i="1" dirty="0"/>
              <a:t> </a:t>
            </a:r>
            <a:r>
              <a:rPr lang="en-US" i="1" dirty="0" err="1"/>
              <a:t>kamu</a:t>
            </a:r>
            <a:r>
              <a:rPr lang="en-US" i="1" dirty="0"/>
              <a:t> </a:t>
            </a:r>
            <a:r>
              <a:rPr lang="en-US" i="1" dirty="0" err="1"/>
              <a:t>menyesal</a:t>
            </a:r>
            <a:r>
              <a:rPr lang="en-US" i="1" dirty="0"/>
              <a:t> </a:t>
            </a:r>
            <a:r>
              <a:rPr lang="en-US" i="1" dirty="0" err="1"/>
              <a:t>atas</a:t>
            </a:r>
            <a:r>
              <a:rPr lang="en-US" i="1" dirty="0"/>
              <a:t> </a:t>
            </a:r>
            <a:r>
              <a:rPr lang="en-US" i="1" dirty="0" err="1"/>
              <a:t>perbuatanmu</a:t>
            </a:r>
            <a:r>
              <a:rPr lang="en-US" i="1" dirty="0"/>
              <a:t> </a:t>
            </a:r>
            <a:r>
              <a:rPr lang="en-US" i="1" dirty="0" err="1"/>
              <a:t>itu</a:t>
            </a:r>
            <a:r>
              <a:rPr lang="en-US" i="1" dirty="0"/>
              <a:t>”</a:t>
            </a:r>
            <a:r>
              <a:rPr lang="id-ID" i="1" dirty="0"/>
              <a:t>.</a:t>
            </a:r>
            <a:endParaRPr lang="id-ID" dirty="0"/>
          </a:p>
          <a:p>
            <a:pPr>
              <a:buNone/>
            </a:pPr>
            <a:endParaRPr lang="id-ID" dirty="0"/>
          </a:p>
        </p:txBody>
      </p:sp>
    </p:spTree>
    <p:extLst>
      <p:ext uri="{BB962C8B-B14F-4D97-AF65-F5344CB8AC3E}">
        <p14:creationId xmlns:p14="http://schemas.microsoft.com/office/powerpoint/2010/main" val="3588207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Line 2"/>
          <p:cNvSpPr>
            <a:spLocks noChangeShapeType="1"/>
          </p:cNvSpPr>
          <p:nvPr/>
        </p:nvSpPr>
        <p:spPr bwMode="auto">
          <a:xfrm>
            <a:off x="2667000" y="4572000"/>
            <a:ext cx="0" cy="685800"/>
          </a:xfrm>
          <a:prstGeom prst="line">
            <a:avLst/>
          </a:prstGeom>
          <a:noFill/>
          <a:ln w="9525">
            <a:solidFill>
              <a:schemeClr val="tx1"/>
            </a:solidFill>
            <a:round/>
            <a:headEnd/>
            <a:tailEnd/>
          </a:ln>
        </p:spPr>
        <p:txBody>
          <a:bodyPr/>
          <a:lstStyle/>
          <a:p>
            <a:endParaRPr lang="id-ID"/>
          </a:p>
        </p:txBody>
      </p:sp>
      <p:sp>
        <p:nvSpPr>
          <p:cNvPr id="122884" name="Rectangle 4"/>
          <p:cNvSpPr>
            <a:spLocks noChangeArrowheads="1"/>
          </p:cNvSpPr>
          <p:nvPr/>
        </p:nvSpPr>
        <p:spPr bwMode="auto">
          <a:xfrm>
            <a:off x="685800" y="457200"/>
            <a:ext cx="7772400" cy="609600"/>
          </a:xfrm>
          <a:prstGeom prst="rect">
            <a:avLst/>
          </a:prstGeom>
          <a:solidFill>
            <a:srgbClr val="99CCFF"/>
          </a:solidFill>
          <a:ln w="9525">
            <a:solidFill>
              <a:srgbClr val="99CCFF"/>
            </a:solidFill>
            <a:miter lim="800000"/>
            <a:headEnd/>
            <a:tailEnd/>
          </a:ln>
        </p:spPr>
        <p:txBody>
          <a:bodyPr anchor="ctr"/>
          <a:lstStyle/>
          <a:p>
            <a:pPr algn="ctr"/>
            <a:r>
              <a:rPr lang="id-ID" sz="3200" dirty="0">
                <a:solidFill>
                  <a:schemeClr val="tx2"/>
                </a:solidFill>
              </a:rPr>
              <a:t>Uang sebagai alat tukar atau komuditas</a:t>
            </a:r>
            <a:endParaRPr lang="en-US" sz="3200" dirty="0">
              <a:solidFill>
                <a:schemeClr val="tx2"/>
              </a:solidFill>
            </a:endParaRPr>
          </a:p>
        </p:txBody>
      </p:sp>
      <p:sp>
        <p:nvSpPr>
          <p:cNvPr id="122885" name="Text Box 5"/>
          <p:cNvSpPr txBox="1">
            <a:spLocks noChangeArrowheads="1"/>
          </p:cNvSpPr>
          <p:nvPr/>
        </p:nvSpPr>
        <p:spPr bwMode="auto">
          <a:xfrm>
            <a:off x="1066800" y="2743200"/>
            <a:ext cx="2781300" cy="457200"/>
          </a:xfrm>
          <a:prstGeom prst="rect">
            <a:avLst/>
          </a:prstGeom>
          <a:noFill/>
          <a:ln w="9525">
            <a:solidFill>
              <a:schemeClr val="tx1"/>
            </a:solidFill>
            <a:miter lim="800000"/>
            <a:headEnd/>
            <a:tailEnd/>
          </a:ln>
        </p:spPr>
        <p:txBody>
          <a:bodyPr/>
          <a:lstStyle/>
          <a:p>
            <a:pPr algn="ctr" eaLnBrk="0" hangingPunct="0"/>
            <a:r>
              <a:rPr lang="en-US" sz="1800" b="1"/>
              <a:t>Uang Sebagai Alat Tukar</a:t>
            </a:r>
          </a:p>
        </p:txBody>
      </p:sp>
      <p:sp>
        <p:nvSpPr>
          <p:cNvPr id="122886" name="Text Box 6"/>
          <p:cNvSpPr txBox="1">
            <a:spLocks noChangeArrowheads="1"/>
          </p:cNvSpPr>
          <p:nvPr/>
        </p:nvSpPr>
        <p:spPr bwMode="auto">
          <a:xfrm>
            <a:off x="5219700" y="2743200"/>
            <a:ext cx="2705100" cy="457200"/>
          </a:xfrm>
          <a:prstGeom prst="rect">
            <a:avLst/>
          </a:prstGeom>
          <a:noFill/>
          <a:ln w="9525">
            <a:solidFill>
              <a:schemeClr val="tx1"/>
            </a:solidFill>
            <a:miter lim="800000"/>
            <a:headEnd/>
            <a:tailEnd/>
          </a:ln>
        </p:spPr>
        <p:txBody>
          <a:bodyPr/>
          <a:lstStyle/>
          <a:p>
            <a:pPr algn="ctr" eaLnBrk="0" hangingPunct="0"/>
            <a:r>
              <a:rPr lang="en-US" sz="1800" b="1"/>
              <a:t>Uang Sebagai Komoditi</a:t>
            </a:r>
          </a:p>
        </p:txBody>
      </p:sp>
      <p:sp>
        <p:nvSpPr>
          <p:cNvPr id="122887" name="Text Box 7"/>
          <p:cNvSpPr txBox="1">
            <a:spLocks noChangeArrowheads="1"/>
          </p:cNvSpPr>
          <p:nvPr/>
        </p:nvSpPr>
        <p:spPr bwMode="auto">
          <a:xfrm>
            <a:off x="5219700" y="3543300"/>
            <a:ext cx="2705100" cy="495300"/>
          </a:xfrm>
          <a:prstGeom prst="rect">
            <a:avLst/>
          </a:prstGeom>
          <a:noFill/>
          <a:ln w="38100">
            <a:solidFill>
              <a:schemeClr val="tx1"/>
            </a:solidFill>
            <a:miter lim="800000"/>
            <a:headEnd/>
            <a:tailEnd/>
          </a:ln>
        </p:spPr>
        <p:txBody>
          <a:bodyPr/>
          <a:lstStyle/>
          <a:p>
            <a:pPr algn="ctr" eaLnBrk="0" hangingPunct="0"/>
            <a:r>
              <a:rPr lang="en-US" sz="1800" b="1"/>
              <a:t>Kredit &amp; Spekulasi</a:t>
            </a:r>
          </a:p>
        </p:txBody>
      </p:sp>
      <p:sp>
        <p:nvSpPr>
          <p:cNvPr id="122888" name="Text Box 8"/>
          <p:cNvSpPr txBox="1">
            <a:spLocks noChangeArrowheads="1"/>
          </p:cNvSpPr>
          <p:nvPr/>
        </p:nvSpPr>
        <p:spPr bwMode="auto">
          <a:xfrm>
            <a:off x="1066800" y="3543300"/>
            <a:ext cx="2781300" cy="1028700"/>
          </a:xfrm>
          <a:prstGeom prst="rect">
            <a:avLst/>
          </a:prstGeom>
          <a:noFill/>
          <a:ln w="38100">
            <a:solidFill>
              <a:schemeClr val="tx1"/>
            </a:solidFill>
            <a:miter lim="800000"/>
            <a:headEnd/>
            <a:tailEnd/>
          </a:ln>
        </p:spPr>
        <p:txBody>
          <a:bodyPr/>
          <a:lstStyle/>
          <a:p>
            <a:pPr algn="ctr" eaLnBrk="0" hangingPunct="0"/>
            <a:r>
              <a:rPr lang="en-US" sz="2000" b="1"/>
              <a:t>Pasar Moneter:</a:t>
            </a:r>
          </a:p>
          <a:p>
            <a:pPr algn="ctr" eaLnBrk="0" hangingPunct="0"/>
            <a:r>
              <a:rPr lang="en-US" sz="2000"/>
              <a:t>Uang, Modal, Obligasi, Derivative</a:t>
            </a:r>
          </a:p>
        </p:txBody>
      </p:sp>
      <p:sp>
        <p:nvSpPr>
          <p:cNvPr id="122889" name="Text Box 9"/>
          <p:cNvSpPr txBox="1">
            <a:spLocks noChangeArrowheads="1"/>
          </p:cNvSpPr>
          <p:nvPr/>
        </p:nvSpPr>
        <p:spPr bwMode="auto">
          <a:xfrm>
            <a:off x="3276600" y="4800600"/>
            <a:ext cx="3048000" cy="838200"/>
          </a:xfrm>
          <a:prstGeom prst="rect">
            <a:avLst/>
          </a:prstGeom>
          <a:noFill/>
          <a:ln w="38100">
            <a:solidFill>
              <a:schemeClr val="tx1"/>
            </a:solidFill>
            <a:miter lim="800000"/>
            <a:headEnd/>
            <a:tailEnd/>
          </a:ln>
        </p:spPr>
        <p:txBody>
          <a:bodyPr/>
          <a:lstStyle/>
          <a:p>
            <a:pPr algn="ctr" eaLnBrk="0" hangingPunct="0"/>
            <a:r>
              <a:rPr lang="id-ID" sz="2000" dirty="0"/>
              <a:t>Terdapat </a:t>
            </a:r>
            <a:r>
              <a:rPr lang="en-US" sz="2000" dirty="0" err="1"/>
              <a:t>Dikotomi</a:t>
            </a:r>
            <a:r>
              <a:rPr lang="en-US" sz="2000" dirty="0"/>
              <a:t> </a:t>
            </a:r>
            <a:r>
              <a:rPr lang="en-US" sz="2000" dirty="0" err="1"/>
              <a:t>Riil</a:t>
            </a:r>
            <a:r>
              <a:rPr lang="en-US" sz="2000" dirty="0"/>
              <a:t> </a:t>
            </a:r>
            <a:r>
              <a:rPr lang="en-US" sz="2000" dirty="0" err="1"/>
              <a:t>dan</a:t>
            </a:r>
            <a:r>
              <a:rPr lang="en-US" sz="2000" dirty="0"/>
              <a:t> </a:t>
            </a:r>
            <a:r>
              <a:rPr lang="en-US" sz="2000" dirty="0" err="1"/>
              <a:t>Moneter</a:t>
            </a:r>
            <a:endParaRPr lang="en-US" sz="2000" dirty="0"/>
          </a:p>
        </p:txBody>
      </p:sp>
      <p:sp>
        <p:nvSpPr>
          <p:cNvPr id="122890" name="Line 10"/>
          <p:cNvSpPr>
            <a:spLocks noChangeShapeType="1"/>
          </p:cNvSpPr>
          <p:nvPr/>
        </p:nvSpPr>
        <p:spPr bwMode="auto">
          <a:xfrm>
            <a:off x="3848100" y="2971800"/>
            <a:ext cx="1371600" cy="0"/>
          </a:xfrm>
          <a:prstGeom prst="line">
            <a:avLst/>
          </a:prstGeom>
          <a:noFill/>
          <a:ln w="9525">
            <a:solidFill>
              <a:schemeClr val="tx1"/>
            </a:solidFill>
            <a:round/>
            <a:headEnd/>
            <a:tailEnd type="triangle" w="med" len="med"/>
          </a:ln>
        </p:spPr>
        <p:txBody>
          <a:bodyPr/>
          <a:lstStyle/>
          <a:p>
            <a:endParaRPr lang="id-ID"/>
          </a:p>
        </p:txBody>
      </p:sp>
      <p:sp>
        <p:nvSpPr>
          <p:cNvPr id="122892" name="Line 12"/>
          <p:cNvSpPr>
            <a:spLocks noChangeShapeType="1"/>
          </p:cNvSpPr>
          <p:nvPr/>
        </p:nvSpPr>
        <p:spPr bwMode="auto">
          <a:xfrm>
            <a:off x="6134100" y="3200400"/>
            <a:ext cx="0" cy="342900"/>
          </a:xfrm>
          <a:prstGeom prst="line">
            <a:avLst/>
          </a:prstGeom>
          <a:noFill/>
          <a:ln w="9525">
            <a:solidFill>
              <a:schemeClr val="tx1"/>
            </a:solidFill>
            <a:round/>
            <a:headEnd/>
            <a:tailEnd type="triangle" w="med" len="med"/>
          </a:ln>
        </p:spPr>
        <p:txBody>
          <a:bodyPr/>
          <a:lstStyle/>
          <a:p>
            <a:endParaRPr lang="id-ID"/>
          </a:p>
        </p:txBody>
      </p:sp>
      <p:sp>
        <p:nvSpPr>
          <p:cNvPr id="122893" name="Line 13"/>
          <p:cNvSpPr>
            <a:spLocks noChangeShapeType="1"/>
          </p:cNvSpPr>
          <p:nvPr/>
        </p:nvSpPr>
        <p:spPr bwMode="auto">
          <a:xfrm flipH="1">
            <a:off x="3848100" y="3771900"/>
            <a:ext cx="1371600" cy="0"/>
          </a:xfrm>
          <a:prstGeom prst="line">
            <a:avLst/>
          </a:prstGeom>
          <a:noFill/>
          <a:ln w="9525">
            <a:solidFill>
              <a:schemeClr val="tx1"/>
            </a:solidFill>
            <a:round/>
            <a:headEnd/>
            <a:tailEnd type="triangle" w="med" len="med"/>
          </a:ln>
        </p:spPr>
        <p:txBody>
          <a:bodyPr/>
          <a:lstStyle/>
          <a:p>
            <a:endParaRPr lang="id-ID"/>
          </a:p>
        </p:txBody>
      </p:sp>
      <p:sp>
        <p:nvSpPr>
          <p:cNvPr id="122894" name="Line 14"/>
          <p:cNvSpPr>
            <a:spLocks noChangeShapeType="1"/>
          </p:cNvSpPr>
          <p:nvPr/>
        </p:nvSpPr>
        <p:spPr bwMode="auto">
          <a:xfrm>
            <a:off x="2667000" y="5257800"/>
            <a:ext cx="571500" cy="0"/>
          </a:xfrm>
          <a:prstGeom prst="line">
            <a:avLst/>
          </a:prstGeom>
          <a:noFill/>
          <a:ln w="9525">
            <a:solidFill>
              <a:schemeClr val="tx1"/>
            </a:solidFill>
            <a:round/>
            <a:headEnd/>
            <a:tailEnd type="triangle" w="med" len="med"/>
          </a:ln>
        </p:spPr>
        <p:txBody>
          <a:bodyPr/>
          <a:lstStyle/>
          <a:p>
            <a:endParaRPr lang="id-ID"/>
          </a:p>
        </p:txBody>
      </p:sp>
    </p:spTree>
    <p:extLst>
      <p:ext uri="{BB962C8B-B14F-4D97-AF65-F5344CB8AC3E}">
        <p14:creationId xmlns:p14="http://schemas.microsoft.com/office/powerpoint/2010/main" val="4222033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228600" y="76200"/>
            <a:ext cx="8686800" cy="609600"/>
          </a:xfrm>
          <a:solidFill>
            <a:schemeClr val="accent6">
              <a:lumMod val="20000"/>
              <a:lumOff val="80000"/>
            </a:schemeClr>
          </a:solidFill>
        </p:spPr>
        <p:txBody>
          <a:bodyPr>
            <a:normAutofit fontScale="90000"/>
          </a:bodyPr>
          <a:lstStyle/>
          <a:p>
            <a:pPr eaLnBrk="1" fontAlgn="auto" hangingPunct="1">
              <a:spcAft>
                <a:spcPts val="0"/>
              </a:spcAft>
              <a:defRPr/>
            </a:pPr>
            <a:r>
              <a:rPr lang="en-US" sz="4000" dirty="0" err="1"/>
              <a:t>Skema</a:t>
            </a:r>
            <a:r>
              <a:rPr lang="en-US" sz="4000" dirty="0"/>
              <a:t> </a:t>
            </a:r>
            <a:r>
              <a:rPr lang="en-US" sz="4000" dirty="0" err="1"/>
              <a:t>Implikasi</a:t>
            </a:r>
            <a:endParaRPr lang="en-US" sz="4000" dirty="0"/>
          </a:p>
        </p:txBody>
      </p:sp>
      <p:grpSp>
        <p:nvGrpSpPr>
          <p:cNvPr id="2" name="Group 3"/>
          <p:cNvGrpSpPr>
            <a:grpSpLocks noChangeAspect="1"/>
          </p:cNvGrpSpPr>
          <p:nvPr/>
        </p:nvGrpSpPr>
        <p:grpSpPr bwMode="auto">
          <a:xfrm>
            <a:off x="228600" y="838200"/>
            <a:ext cx="8686800" cy="3810000"/>
            <a:chOff x="2530" y="3430"/>
            <a:chExt cx="9900" cy="4054"/>
          </a:xfrm>
        </p:grpSpPr>
        <p:sp>
          <p:nvSpPr>
            <p:cNvPr id="124933" name="AutoShape 4"/>
            <p:cNvSpPr>
              <a:spLocks noChangeAspect="1" noChangeArrowheads="1"/>
            </p:cNvSpPr>
            <p:nvPr/>
          </p:nvSpPr>
          <p:spPr bwMode="auto">
            <a:xfrm>
              <a:off x="2530" y="3430"/>
              <a:ext cx="9900" cy="4054"/>
            </a:xfrm>
            <a:prstGeom prst="rect">
              <a:avLst/>
            </a:prstGeom>
            <a:noFill/>
            <a:ln w="9525">
              <a:noFill/>
              <a:miter lim="800000"/>
              <a:headEnd/>
              <a:tailEnd/>
            </a:ln>
          </p:spPr>
          <p:txBody>
            <a:bodyPr/>
            <a:lstStyle/>
            <a:p>
              <a:endParaRPr lang="id-ID" sz="3200" b="1"/>
            </a:p>
          </p:txBody>
        </p:sp>
        <p:sp>
          <p:nvSpPr>
            <p:cNvPr id="124934" name="Text Box 5"/>
            <p:cNvSpPr txBox="1">
              <a:spLocks noChangeArrowheads="1"/>
            </p:cNvSpPr>
            <p:nvPr/>
          </p:nvSpPr>
          <p:spPr bwMode="auto">
            <a:xfrm>
              <a:off x="2530" y="3430"/>
              <a:ext cx="1999" cy="948"/>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Taking or Doing </a:t>
              </a:r>
              <a:r>
                <a:rPr lang="en-US" sz="1800" dirty="0" err="1">
                  <a:solidFill>
                    <a:srgbClr val="000000"/>
                  </a:solidFill>
                  <a:latin typeface="Arial" charset="0"/>
                </a:rPr>
                <a:t>Riba</a:t>
              </a:r>
              <a:r>
                <a:rPr lang="en-US" sz="1800" dirty="0">
                  <a:solidFill>
                    <a:srgbClr val="000000"/>
                  </a:solidFill>
                  <a:latin typeface="Arial" charset="0"/>
                </a:rPr>
                <a:t> &amp; Speculation</a:t>
              </a:r>
              <a:endParaRPr lang="en-US" sz="1800" dirty="0">
                <a:latin typeface="Arial" charset="0"/>
              </a:endParaRPr>
            </a:p>
          </p:txBody>
        </p:sp>
        <p:sp>
          <p:nvSpPr>
            <p:cNvPr id="124935" name="Text Box 6"/>
            <p:cNvSpPr txBox="1">
              <a:spLocks noChangeArrowheads="1"/>
            </p:cNvSpPr>
            <p:nvPr/>
          </p:nvSpPr>
          <p:spPr bwMode="auto">
            <a:xfrm>
              <a:off x="4130" y="4703"/>
              <a:ext cx="2300" cy="1203"/>
            </a:xfrm>
            <a:prstGeom prst="rect">
              <a:avLst/>
            </a:prstGeom>
            <a:solidFill>
              <a:schemeClr val="accent5">
                <a:lumMod val="20000"/>
                <a:lumOff val="80000"/>
              </a:schemeClr>
            </a:solidFill>
            <a:ln w="9525">
              <a:noFill/>
              <a:miter lim="800000"/>
              <a:headEnd/>
              <a:tailEnd/>
            </a:ln>
          </p:spPr>
          <p:txBody>
            <a:bodyPr lIns="66751" tIns="33376" rIns="66751" bIns="33376"/>
            <a:lstStyle/>
            <a:p>
              <a:pPr algn="ctr"/>
              <a:r>
                <a:rPr lang="en-US" sz="1800" dirty="0">
                  <a:solidFill>
                    <a:srgbClr val="000000"/>
                  </a:solidFill>
                  <a:latin typeface="Arial" charset="0"/>
                </a:rPr>
                <a:t>Money Concentration &amp; Creation</a:t>
              </a:r>
              <a:endParaRPr lang="en-US" sz="1800" dirty="0">
                <a:latin typeface="Arial" charset="0"/>
              </a:endParaRPr>
            </a:p>
          </p:txBody>
        </p:sp>
        <p:sp>
          <p:nvSpPr>
            <p:cNvPr id="124936" name="Text Box 7"/>
            <p:cNvSpPr txBox="1">
              <a:spLocks noChangeArrowheads="1"/>
            </p:cNvSpPr>
            <p:nvPr/>
          </p:nvSpPr>
          <p:spPr bwMode="auto">
            <a:xfrm>
              <a:off x="6431" y="6617"/>
              <a:ext cx="2599" cy="656"/>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Shrinking the Real Sector</a:t>
              </a:r>
              <a:endParaRPr lang="en-US" sz="1800" dirty="0">
                <a:latin typeface="Arial" charset="0"/>
              </a:endParaRPr>
            </a:p>
          </p:txBody>
        </p:sp>
        <p:sp>
          <p:nvSpPr>
            <p:cNvPr id="124937" name="Text Box 8"/>
            <p:cNvSpPr txBox="1">
              <a:spLocks noChangeArrowheads="1"/>
            </p:cNvSpPr>
            <p:nvPr/>
          </p:nvSpPr>
          <p:spPr bwMode="auto">
            <a:xfrm>
              <a:off x="9432" y="5302"/>
              <a:ext cx="1297" cy="363"/>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Inflation</a:t>
              </a:r>
              <a:endParaRPr lang="en-US" sz="1800" dirty="0">
                <a:latin typeface="Arial" charset="0"/>
              </a:endParaRPr>
            </a:p>
          </p:txBody>
        </p:sp>
        <p:sp>
          <p:nvSpPr>
            <p:cNvPr id="124938" name="Text Box 9"/>
            <p:cNvSpPr txBox="1">
              <a:spLocks noChangeArrowheads="1"/>
            </p:cNvSpPr>
            <p:nvPr/>
          </p:nvSpPr>
          <p:spPr bwMode="auto">
            <a:xfrm>
              <a:off x="10368" y="3430"/>
              <a:ext cx="2062" cy="948"/>
            </a:xfrm>
            <a:prstGeom prst="rect">
              <a:avLst/>
            </a:prstGeom>
            <a:solidFill>
              <a:schemeClr val="accent5">
                <a:lumMod val="20000"/>
                <a:lumOff val="80000"/>
              </a:schemeClr>
            </a:solidFill>
            <a:ln w="9525">
              <a:noFill/>
              <a:miter lim="800000"/>
              <a:headEnd/>
              <a:tailEnd/>
            </a:ln>
          </p:spPr>
          <p:txBody>
            <a:bodyPr lIns="66751" tIns="33376" rIns="66751" bIns="33376">
              <a:spAutoFit/>
            </a:bodyPr>
            <a:lstStyle/>
            <a:p>
              <a:pPr algn="ctr"/>
              <a:r>
                <a:rPr lang="en-US" sz="1800" dirty="0">
                  <a:solidFill>
                    <a:srgbClr val="000000"/>
                  </a:solidFill>
                  <a:latin typeface="Arial" charset="0"/>
                </a:rPr>
                <a:t>Compressing Economic Growth</a:t>
              </a:r>
              <a:endParaRPr lang="en-US" sz="1800" dirty="0">
                <a:latin typeface="Arial" charset="0"/>
              </a:endParaRPr>
            </a:p>
          </p:txBody>
        </p:sp>
        <p:cxnSp>
          <p:nvCxnSpPr>
            <p:cNvPr id="124939" name="AutoShape 10"/>
            <p:cNvCxnSpPr>
              <a:cxnSpLocks noChangeShapeType="1"/>
              <a:endCxn id="124935" idx="1"/>
            </p:cNvCxnSpPr>
            <p:nvPr/>
          </p:nvCxnSpPr>
          <p:spPr bwMode="auto">
            <a:xfrm rot="16200000" flipH="1">
              <a:off x="3344" y="4519"/>
              <a:ext cx="926" cy="645"/>
            </a:xfrm>
            <a:prstGeom prst="curvedConnector2">
              <a:avLst/>
            </a:prstGeom>
            <a:noFill/>
            <a:ln w="9525">
              <a:solidFill>
                <a:srgbClr val="000000"/>
              </a:solidFill>
              <a:round/>
              <a:headEnd/>
              <a:tailEnd type="triangle" w="med" len="med"/>
            </a:ln>
          </p:spPr>
        </p:cxnSp>
        <p:cxnSp>
          <p:nvCxnSpPr>
            <p:cNvPr id="124940" name="AutoShape 11"/>
            <p:cNvCxnSpPr>
              <a:cxnSpLocks noChangeShapeType="1"/>
              <a:stCxn id="124935" idx="2"/>
              <a:endCxn id="124936" idx="1"/>
            </p:cNvCxnSpPr>
            <p:nvPr/>
          </p:nvCxnSpPr>
          <p:spPr bwMode="auto">
            <a:xfrm rot="16200000" flipH="1">
              <a:off x="5291" y="5895"/>
              <a:ext cx="1127" cy="1150"/>
            </a:xfrm>
            <a:prstGeom prst="curvedConnector2">
              <a:avLst/>
            </a:prstGeom>
            <a:noFill/>
            <a:ln w="9525">
              <a:solidFill>
                <a:srgbClr val="000000"/>
              </a:solidFill>
              <a:round/>
              <a:headEnd/>
              <a:tailEnd type="triangle" w="med" len="med"/>
            </a:ln>
          </p:spPr>
        </p:cxnSp>
        <p:cxnSp>
          <p:nvCxnSpPr>
            <p:cNvPr id="124941" name="AutoShape 12"/>
            <p:cNvCxnSpPr>
              <a:cxnSpLocks noChangeShapeType="1"/>
              <a:stCxn id="124936" idx="3"/>
              <a:endCxn id="124937" idx="2"/>
            </p:cNvCxnSpPr>
            <p:nvPr/>
          </p:nvCxnSpPr>
          <p:spPr bwMode="auto">
            <a:xfrm flipV="1">
              <a:off x="9030" y="5665"/>
              <a:ext cx="1051" cy="1280"/>
            </a:xfrm>
            <a:prstGeom prst="curvedConnector2">
              <a:avLst/>
            </a:prstGeom>
            <a:noFill/>
            <a:ln w="9525">
              <a:solidFill>
                <a:srgbClr val="000000"/>
              </a:solidFill>
              <a:round/>
              <a:headEnd/>
              <a:tailEnd type="triangle" w="med" len="med"/>
            </a:ln>
          </p:spPr>
        </p:cxnSp>
        <p:cxnSp>
          <p:nvCxnSpPr>
            <p:cNvPr id="124942" name="AutoShape 13"/>
            <p:cNvCxnSpPr>
              <a:cxnSpLocks noChangeShapeType="1"/>
              <a:stCxn id="124937" idx="3"/>
              <a:endCxn id="124938" idx="2"/>
            </p:cNvCxnSpPr>
            <p:nvPr/>
          </p:nvCxnSpPr>
          <p:spPr bwMode="auto">
            <a:xfrm flipV="1">
              <a:off x="10729" y="4378"/>
              <a:ext cx="670" cy="1106"/>
            </a:xfrm>
            <a:prstGeom prst="curvedConnector2">
              <a:avLst/>
            </a:prstGeom>
            <a:noFill/>
            <a:ln w="9525">
              <a:solidFill>
                <a:srgbClr val="000000"/>
              </a:solidFill>
              <a:round/>
              <a:headEnd/>
              <a:tailEnd type="triangle" w="med" len="med"/>
            </a:ln>
          </p:spPr>
        </p:cxnSp>
      </p:grpSp>
      <p:sp>
        <p:nvSpPr>
          <p:cNvPr id="124932" name="Text Box 14"/>
          <p:cNvSpPr txBox="1">
            <a:spLocks noChangeArrowheads="1"/>
          </p:cNvSpPr>
          <p:nvPr/>
        </p:nvSpPr>
        <p:spPr bwMode="auto">
          <a:xfrm>
            <a:off x="228600" y="4766608"/>
            <a:ext cx="8686800" cy="1938992"/>
          </a:xfrm>
          <a:prstGeom prst="rect">
            <a:avLst/>
          </a:prstGeom>
          <a:solidFill>
            <a:schemeClr val="accent5">
              <a:lumMod val="20000"/>
              <a:lumOff val="80000"/>
            </a:schemeClr>
          </a:solidFill>
          <a:ln w="9525">
            <a:noFill/>
            <a:miter lim="800000"/>
            <a:headEnd/>
            <a:tailEnd/>
          </a:ln>
        </p:spPr>
        <p:txBody>
          <a:bodyPr wrap="square">
            <a:spAutoFit/>
          </a:bodyPr>
          <a:lstStyle/>
          <a:p>
            <a:pPr algn="ctr">
              <a:spcBef>
                <a:spcPct val="50000"/>
              </a:spcBef>
            </a:pPr>
            <a:r>
              <a:rPr lang="en-US" sz="2400" dirty="0" err="1"/>
              <a:t>Dalam</a:t>
            </a:r>
            <a:r>
              <a:rPr lang="en-US" sz="2400" dirty="0"/>
              <a:t> </a:t>
            </a:r>
            <a:r>
              <a:rPr lang="en-US" sz="2400" dirty="0" err="1"/>
              <a:t>teori</a:t>
            </a:r>
            <a:r>
              <a:rPr lang="en-US" sz="2400" dirty="0"/>
              <a:t> </a:t>
            </a:r>
            <a:r>
              <a:rPr lang="en-US" sz="2400" dirty="0" err="1"/>
              <a:t>konvensional</a:t>
            </a:r>
            <a:r>
              <a:rPr lang="en-US" sz="2400" dirty="0"/>
              <a:t>, </a:t>
            </a:r>
            <a:r>
              <a:rPr lang="en-US" sz="2400" dirty="0" err="1"/>
              <a:t>diyakini</a:t>
            </a:r>
            <a:r>
              <a:rPr lang="en-US" sz="2400" dirty="0"/>
              <a:t> </a:t>
            </a:r>
            <a:r>
              <a:rPr lang="en-US" sz="2400" dirty="0" err="1"/>
              <a:t>bahwa</a:t>
            </a:r>
            <a:r>
              <a:rPr lang="en-US" sz="2400" dirty="0"/>
              <a:t> </a:t>
            </a:r>
            <a:r>
              <a:rPr lang="en-US" sz="2400" dirty="0" err="1"/>
              <a:t>konsentrasi</a:t>
            </a:r>
            <a:r>
              <a:rPr lang="en-US" sz="2400" dirty="0"/>
              <a:t> </a:t>
            </a:r>
            <a:r>
              <a:rPr lang="en-US" sz="2400" dirty="0" err="1"/>
              <a:t>uang</a:t>
            </a:r>
            <a:r>
              <a:rPr lang="en-US" sz="2400" dirty="0"/>
              <a:t> </a:t>
            </a:r>
            <a:r>
              <a:rPr lang="en-US" sz="2400" dirty="0" err="1"/>
              <a:t>terjadi</a:t>
            </a:r>
            <a:r>
              <a:rPr lang="en-US" sz="2400" dirty="0"/>
              <a:t> </a:t>
            </a:r>
            <a:r>
              <a:rPr lang="en-US" sz="2400" dirty="0" err="1"/>
              <a:t>dalam</a:t>
            </a:r>
            <a:r>
              <a:rPr lang="en-US" sz="2400" dirty="0"/>
              <a:t> </a:t>
            </a:r>
            <a:r>
              <a:rPr lang="en-US" sz="2400" dirty="0" err="1"/>
              <a:t>rangka</a:t>
            </a:r>
            <a:r>
              <a:rPr lang="en-US" sz="2400" dirty="0"/>
              <a:t> </a:t>
            </a:r>
            <a:r>
              <a:rPr lang="en-US" sz="2400" dirty="0" err="1"/>
              <a:t>kebijakan</a:t>
            </a:r>
            <a:r>
              <a:rPr lang="en-US" sz="2400" dirty="0"/>
              <a:t> </a:t>
            </a:r>
            <a:r>
              <a:rPr lang="en-US" sz="2400" dirty="0" err="1"/>
              <a:t>moneter</a:t>
            </a:r>
            <a:r>
              <a:rPr lang="en-US" sz="2400" dirty="0"/>
              <a:t> yang </a:t>
            </a:r>
            <a:r>
              <a:rPr lang="en-US" sz="2400" dirty="0" err="1"/>
              <a:t>bersifat</a:t>
            </a:r>
            <a:r>
              <a:rPr lang="en-US" sz="2400" dirty="0"/>
              <a:t> </a:t>
            </a:r>
            <a:r>
              <a:rPr lang="en-US" sz="2400" dirty="0" err="1"/>
              <a:t>diskresi</a:t>
            </a:r>
            <a:r>
              <a:rPr lang="en-US" sz="2400" dirty="0"/>
              <a:t> </a:t>
            </a:r>
            <a:r>
              <a:rPr lang="en-US" sz="2400" dirty="0" err="1"/>
              <a:t>dari</a:t>
            </a:r>
            <a:r>
              <a:rPr lang="en-US" sz="2400" dirty="0"/>
              <a:t> </a:t>
            </a:r>
            <a:r>
              <a:rPr lang="en-US" sz="2400" dirty="0" err="1"/>
              <a:t>suatu</a:t>
            </a:r>
            <a:r>
              <a:rPr lang="en-US" sz="2400" dirty="0"/>
              <a:t> </a:t>
            </a:r>
            <a:r>
              <a:rPr lang="en-US" sz="2400" dirty="0" err="1"/>
              <a:t>otoritas</a:t>
            </a:r>
            <a:r>
              <a:rPr lang="en-US" sz="2400" dirty="0"/>
              <a:t>, </a:t>
            </a:r>
            <a:r>
              <a:rPr lang="en-US" sz="2400" dirty="0" err="1"/>
              <a:t>dimana</a:t>
            </a:r>
            <a:r>
              <a:rPr lang="en-US" sz="2400" dirty="0"/>
              <a:t> </a:t>
            </a:r>
            <a:r>
              <a:rPr lang="en-US" sz="2400" dirty="0" err="1"/>
              <a:t>konsentrasi</a:t>
            </a:r>
            <a:r>
              <a:rPr lang="en-US" sz="2400" dirty="0"/>
              <a:t>/</a:t>
            </a:r>
            <a:r>
              <a:rPr lang="en-US" sz="2400" dirty="0" err="1"/>
              <a:t>penarikan</a:t>
            </a:r>
            <a:r>
              <a:rPr lang="en-US" sz="2400" dirty="0"/>
              <a:t> </a:t>
            </a:r>
            <a:r>
              <a:rPr lang="en-US" sz="2400" dirty="0" err="1"/>
              <a:t>uang</a:t>
            </a:r>
            <a:r>
              <a:rPr lang="en-US" sz="2400" dirty="0"/>
              <a:t> </a:t>
            </a:r>
            <a:r>
              <a:rPr lang="en-US" sz="2400" dirty="0" err="1"/>
              <a:t>beredar</a:t>
            </a:r>
            <a:r>
              <a:rPr lang="en-US" sz="2400" dirty="0"/>
              <a:t> </a:t>
            </a:r>
            <a:r>
              <a:rPr lang="en-US" sz="2400" dirty="0" err="1"/>
              <a:t>tersebut</a:t>
            </a:r>
            <a:r>
              <a:rPr lang="en-US" sz="2400" dirty="0"/>
              <a:t> </a:t>
            </a:r>
            <a:r>
              <a:rPr lang="en-US" sz="2400" dirty="0" err="1"/>
              <a:t>dimaksudkan</a:t>
            </a:r>
            <a:r>
              <a:rPr lang="en-US" sz="2400" dirty="0"/>
              <a:t> </a:t>
            </a:r>
            <a:r>
              <a:rPr lang="en-US" sz="2400" dirty="0" err="1"/>
              <a:t>untuk</a:t>
            </a:r>
            <a:r>
              <a:rPr lang="en-US" sz="2400" dirty="0"/>
              <a:t> </a:t>
            </a:r>
            <a:r>
              <a:rPr lang="en-US" sz="2400" dirty="0" err="1"/>
              <a:t>mengendalikan</a:t>
            </a:r>
            <a:r>
              <a:rPr lang="en-US" sz="2400" dirty="0"/>
              <a:t>/</a:t>
            </a:r>
            <a:r>
              <a:rPr lang="en-US" sz="2400" dirty="0" err="1"/>
              <a:t>menurunkan</a:t>
            </a:r>
            <a:r>
              <a:rPr lang="en-US" sz="2400" dirty="0"/>
              <a:t> </a:t>
            </a:r>
            <a:r>
              <a:rPr lang="en-US" sz="2400" dirty="0" err="1"/>
              <a:t>inflasi</a:t>
            </a:r>
            <a:r>
              <a:rPr lang="en-US" sz="2400" dirty="0"/>
              <a:t> </a:t>
            </a:r>
            <a:r>
              <a:rPr lang="en-US" sz="2400" dirty="0" err="1"/>
              <a:t>melalui</a:t>
            </a:r>
            <a:r>
              <a:rPr lang="en-US" sz="2400" dirty="0"/>
              <a:t> </a:t>
            </a:r>
            <a:r>
              <a:rPr lang="en-US" sz="2400" dirty="0" err="1"/>
              <a:t>penekanan</a:t>
            </a:r>
            <a:r>
              <a:rPr lang="en-US" sz="2400" dirty="0"/>
              <a:t> demand</a:t>
            </a:r>
          </a:p>
        </p:txBody>
      </p:sp>
    </p:spTree>
    <p:extLst>
      <p:ext uri="{BB962C8B-B14F-4D97-AF65-F5344CB8AC3E}">
        <p14:creationId xmlns:p14="http://schemas.microsoft.com/office/powerpoint/2010/main" val="4821764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4572000" y="838200"/>
            <a:ext cx="3886200" cy="5181600"/>
          </a:xfrm>
          <a:prstGeom prst="rect">
            <a:avLst/>
          </a:prstGeom>
          <a:solidFill>
            <a:srgbClr val="CCFFCC"/>
          </a:solidFill>
          <a:ln w="38100">
            <a:solidFill>
              <a:srgbClr val="006600"/>
            </a:solidFill>
            <a:prstDash val="dash"/>
            <a:miter lim="800000"/>
            <a:headEnd/>
            <a:tailEnd/>
          </a:ln>
        </p:spPr>
        <p:txBody>
          <a:bodyPr wrap="none" anchor="ctr"/>
          <a:lstStyle/>
          <a:p>
            <a:endParaRPr lang="id-ID"/>
          </a:p>
        </p:txBody>
      </p:sp>
      <p:sp>
        <p:nvSpPr>
          <p:cNvPr id="132099" name="Rectangle 3"/>
          <p:cNvSpPr>
            <a:spLocks noChangeArrowheads="1"/>
          </p:cNvSpPr>
          <p:nvPr/>
        </p:nvSpPr>
        <p:spPr bwMode="auto">
          <a:xfrm>
            <a:off x="685800" y="838200"/>
            <a:ext cx="3886200" cy="5181600"/>
          </a:xfrm>
          <a:prstGeom prst="rect">
            <a:avLst/>
          </a:prstGeom>
          <a:solidFill>
            <a:srgbClr val="CC99FF"/>
          </a:solidFill>
          <a:ln w="38100">
            <a:solidFill>
              <a:srgbClr val="9933FF"/>
            </a:solidFill>
            <a:prstDash val="dash"/>
            <a:miter lim="800000"/>
            <a:headEnd/>
            <a:tailEnd/>
          </a:ln>
        </p:spPr>
        <p:txBody>
          <a:bodyPr wrap="none" anchor="ctr"/>
          <a:lstStyle/>
          <a:p>
            <a:endParaRPr lang="id-ID"/>
          </a:p>
        </p:txBody>
      </p:sp>
      <p:sp>
        <p:nvSpPr>
          <p:cNvPr id="132100" name="Rectangle 4"/>
          <p:cNvSpPr>
            <a:spLocks noChangeArrowheads="1"/>
          </p:cNvSpPr>
          <p:nvPr/>
        </p:nvSpPr>
        <p:spPr bwMode="auto">
          <a:xfrm>
            <a:off x="990600" y="1905000"/>
            <a:ext cx="7239000" cy="3581400"/>
          </a:xfrm>
          <a:prstGeom prst="rect">
            <a:avLst/>
          </a:prstGeom>
          <a:solidFill>
            <a:srgbClr val="CCCCFF">
              <a:alpha val="50980"/>
            </a:srgbClr>
          </a:solidFill>
          <a:ln w="9525">
            <a:solidFill>
              <a:srgbClr val="9999FF"/>
            </a:solidFill>
            <a:miter lim="800000"/>
            <a:headEnd/>
            <a:tailEnd/>
          </a:ln>
        </p:spPr>
        <p:txBody>
          <a:bodyPr wrap="none" anchor="ctr"/>
          <a:lstStyle/>
          <a:p>
            <a:endParaRPr lang="id-ID"/>
          </a:p>
        </p:txBody>
      </p:sp>
      <p:sp>
        <p:nvSpPr>
          <p:cNvPr id="132101" name="Text Box 5"/>
          <p:cNvSpPr txBox="1">
            <a:spLocks noChangeArrowheads="1"/>
          </p:cNvSpPr>
          <p:nvPr/>
        </p:nvSpPr>
        <p:spPr bwMode="auto">
          <a:xfrm>
            <a:off x="3048000" y="3048000"/>
            <a:ext cx="990600" cy="669925"/>
          </a:xfrm>
          <a:prstGeom prst="rect">
            <a:avLst/>
          </a:prstGeom>
          <a:solidFill>
            <a:srgbClr val="FFFF00"/>
          </a:solidFill>
          <a:ln w="28575">
            <a:solidFill>
              <a:srgbClr val="FF0000"/>
            </a:solidFill>
            <a:prstDash val="dash"/>
            <a:miter lim="800000"/>
            <a:headEnd/>
            <a:tailEnd/>
          </a:ln>
        </p:spPr>
        <p:txBody>
          <a:bodyPr>
            <a:spAutoFit/>
          </a:bodyPr>
          <a:lstStyle/>
          <a:p>
            <a:pPr algn="ctr">
              <a:spcBef>
                <a:spcPct val="50000"/>
              </a:spcBef>
            </a:pPr>
            <a:r>
              <a:rPr lang="en-US" sz="1800">
                <a:latin typeface="Arial" charset="0"/>
              </a:rPr>
              <a:t>Money Market</a:t>
            </a:r>
          </a:p>
        </p:txBody>
      </p:sp>
      <p:sp>
        <p:nvSpPr>
          <p:cNvPr id="132102" name="Text Box 6"/>
          <p:cNvSpPr txBox="1">
            <a:spLocks noChangeArrowheads="1"/>
          </p:cNvSpPr>
          <p:nvPr/>
        </p:nvSpPr>
        <p:spPr bwMode="auto">
          <a:xfrm>
            <a:off x="4953000" y="3048000"/>
            <a:ext cx="990600" cy="650875"/>
          </a:xfrm>
          <a:prstGeom prst="rect">
            <a:avLst/>
          </a:prstGeom>
          <a:solidFill>
            <a:srgbClr val="00CC66"/>
          </a:solidFill>
          <a:ln w="9525">
            <a:solidFill>
              <a:srgbClr val="00CC66"/>
            </a:solidFill>
            <a:miter lim="800000"/>
            <a:headEnd/>
            <a:tailEnd/>
          </a:ln>
        </p:spPr>
        <p:txBody>
          <a:bodyPr>
            <a:spAutoFit/>
          </a:bodyPr>
          <a:lstStyle/>
          <a:p>
            <a:pPr algn="ctr">
              <a:spcBef>
                <a:spcPct val="50000"/>
              </a:spcBef>
            </a:pPr>
            <a:r>
              <a:rPr lang="en-US" sz="1800">
                <a:latin typeface="Arial" charset="0"/>
              </a:rPr>
              <a:t>Real Market</a:t>
            </a:r>
          </a:p>
        </p:txBody>
      </p:sp>
      <p:sp>
        <p:nvSpPr>
          <p:cNvPr id="132103" name="Text Box 7"/>
          <p:cNvSpPr txBox="1">
            <a:spLocks noChangeArrowheads="1"/>
          </p:cNvSpPr>
          <p:nvPr/>
        </p:nvSpPr>
        <p:spPr bwMode="auto">
          <a:xfrm>
            <a:off x="1143000" y="3200400"/>
            <a:ext cx="990600" cy="376238"/>
          </a:xfrm>
          <a:prstGeom prst="rect">
            <a:avLst/>
          </a:prstGeom>
          <a:solidFill>
            <a:srgbClr val="9999FF"/>
          </a:solidFill>
          <a:ln w="9525">
            <a:solidFill>
              <a:srgbClr val="CCCCFF"/>
            </a:solidFill>
            <a:miter lim="800000"/>
            <a:headEnd/>
            <a:tailEnd/>
          </a:ln>
        </p:spPr>
        <p:txBody>
          <a:bodyPr>
            <a:spAutoFit/>
          </a:bodyPr>
          <a:lstStyle/>
          <a:p>
            <a:pPr algn="ctr">
              <a:spcBef>
                <a:spcPct val="50000"/>
              </a:spcBef>
            </a:pPr>
            <a:r>
              <a:rPr lang="en-US" sz="1800">
                <a:latin typeface="Arial" charset="0"/>
              </a:rPr>
              <a:t>Firms</a:t>
            </a:r>
          </a:p>
        </p:txBody>
      </p:sp>
      <p:sp>
        <p:nvSpPr>
          <p:cNvPr id="132104" name="Text Box 8"/>
          <p:cNvSpPr txBox="1">
            <a:spLocks noChangeArrowheads="1"/>
          </p:cNvSpPr>
          <p:nvPr/>
        </p:nvSpPr>
        <p:spPr bwMode="auto">
          <a:xfrm>
            <a:off x="6629400" y="3200400"/>
            <a:ext cx="1447800" cy="376238"/>
          </a:xfrm>
          <a:prstGeom prst="rect">
            <a:avLst/>
          </a:prstGeom>
          <a:solidFill>
            <a:srgbClr val="9999FF"/>
          </a:solidFill>
          <a:ln w="9525">
            <a:solidFill>
              <a:srgbClr val="CCCCFF"/>
            </a:solidFill>
            <a:miter lim="800000"/>
            <a:headEnd/>
            <a:tailEnd/>
          </a:ln>
        </p:spPr>
        <p:txBody>
          <a:bodyPr>
            <a:spAutoFit/>
          </a:bodyPr>
          <a:lstStyle/>
          <a:p>
            <a:pPr algn="ctr">
              <a:spcBef>
                <a:spcPct val="50000"/>
              </a:spcBef>
            </a:pPr>
            <a:r>
              <a:rPr lang="en-US" sz="1800">
                <a:latin typeface="Arial" charset="0"/>
              </a:rPr>
              <a:t>House Hold</a:t>
            </a:r>
          </a:p>
        </p:txBody>
      </p:sp>
      <p:sp>
        <p:nvSpPr>
          <p:cNvPr id="132105" name="Text Box 9"/>
          <p:cNvSpPr txBox="1">
            <a:spLocks noChangeArrowheads="1"/>
          </p:cNvSpPr>
          <p:nvPr/>
        </p:nvSpPr>
        <p:spPr bwMode="auto">
          <a:xfrm>
            <a:off x="381000" y="228600"/>
            <a:ext cx="2514600" cy="366713"/>
          </a:xfrm>
          <a:prstGeom prst="rect">
            <a:avLst/>
          </a:prstGeom>
          <a:solidFill>
            <a:srgbClr val="FF0000"/>
          </a:solidFill>
          <a:ln w="9525">
            <a:noFill/>
            <a:miter lim="800000"/>
            <a:headEnd/>
            <a:tailEnd/>
          </a:ln>
        </p:spPr>
        <p:txBody>
          <a:bodyPr>
            <a:spAutoFit/>
          </a:bodyPr>
          <a:lstStyle/>
          <a:p>
            <a:pPr algn="ctr">
              <a:spcBef>
                <a:spcPct val="50000"/>
              </a:spcBef>
            </a:pPr>
            <a:r>
              <a:rPr lang="en-US" sz="1800" b="1">
                <a:solidFill>
                  <a:schemeClr val="bg1"/>
                </a:solidFill>
                <a:latin typeface="Arial" charset="0"/>
              </a:rPr>
              <a:t>Flow of Interaction</a:t>
            </a:r>
          </a:p>
        </p:txBody>
      </p:sp>
      <p:sp>
        <p:nvSpPr>
          <p:cNvPr id="132106" name="Text Box 10"/>
          <p:cNvSpPr txBox="1">
            <a:spLocks noChangeArrowheads="1"/>
          </p:cNvSpPr>
          <p:nvPr/>
        </p:nvSpPr>
        <p:spPr bwMode="auto">
          <a:xfrm>
            <a:off x="5029200" y="2286000"/>
            <a:ext cx="838200" cy="376238"/>
          </a:xfrm>
          <a:prstGeom prst="rect">
            <a:avLst/>
          </a:prstGeom>
          <a:solidFill>
            <a:srgbClr val="CCFFCC"/>
          </a:solidFill>
          <a:ln w="9525">
            <a:solidFill>
              <a:srgbClr val="CCFFCC"/>
            </a:solidFill>
            <a:miter lim="800000"/>
            <a:headEnd/>
            <a:tailEnd/>
          </a:ln>
        </p:spPr>
        <p:txBody>
          <a:bodyPr>
            <a:spAutoFit/>
          </a:bodyPr>
          <a:lstStyle/>
          <a:p>
            <a:pPr algn="ctr">
              <a:spcBef>
                <a:spcPct val="50000"/>
              </a:spcBef>
            </a:pPr>
            <a:r>
              <a:rPr lang="en-US" sz="1800">
                <a:latin typeface="Arial" charset="0"/>
              </a:rPr>
              <a:t>IFIs</a:t>
            </a:r>
          </a:p>
        </p:txBody>
      </p:sp>
      <p:sp>
        <p:nvSpPr>
          <p:cNvPr id="132107" name="Line 11"/>
          <p:cNvSpPr>
            <a:spLocks noChangeShapeType="1"/>
          </p:cNvSpPr>
          <p:nvPr/>
        </p:nvSpPr>
        <p:spPr bwMode="auto">
          <a:xfrm>
            <a:off x="2133600" y="3352800"/>
            <a:ext cx="838200" cy="0"/>
          </a:xfrm>
          <a:prstGeom prst="line">
            <a:avLst/>
          </a:prstGeom>
          <a:noFill/>
          <a:ln w="38100">
            <a:solidFill>
              <a:srgbClr val="FF0000"/>
            </a:solidFill>
            <a:round/>
            <a:headEnd/>
            <a:tailEnd type="triangle" w="med" len="med"/>
          </a:ln>
        </p:spPr>
        <p:txBody>
          <a:bodyPr/>
          <a:lstStyle/>
          <a:p>
            <a:endParaRPr lang="id-ID"/>
          </a:p>
        </p:txBody>
      </p:sp>
      <p:sp>
        <p:nvSpPr>
          <p:cNvPr id="132108" name="Line 12"/>
          <p:cNvSpPr>
            <a:spLocks noChangeShapeType="1"/>
          </p:cNvSpPr>
          <p:nvPr/>
        </p:nvSpPr>
        <p:spPr bwMode="auto">
          <a:xfrm>
            <a:off x="1600200" y="3581400"/>
            <a:ext cx="0" cy="1447800"/>
          </a:xfrm>
          <a:prstGeom prst="line">
            <a:avLst/>
          </a:prstGeom>
          <a:noFill/>
          <a:ln w="38100">
            <a:solidFill>
              <a:schemeClr val="tx1"/>
            </a:solidFill>
            <a:round/>
            <a:headEnd type="triangle" w="med" len="med"/>
            <a:tailEnd/>
          </a:ln>
        </p:spPr>
        <p:txBody>
          <a:bodyPr/>
          <a:lstStyle/>
          <a:p>
            <a:endParaRPr lang="id-ID"/>
          </a:p>
        </p:txBody>
      </p:sp>
      <p:sp>
        <p:nvSpPr>
          <p:cNvPr id="132109" name="Line 13"/>
          <p:cNvSpPr>
            <a:spLocks noChangeShapeType="1"/>
          </p:cNvSpPr>
          <p:nvPr/>
        </p:nvSpPr>
        <p:spPr bwMode="auto">
          <a:xfrm>
            <a:off x="1600200" y="5029200"/>
            <a:ext cx="6096000" cy="0"/>
          </a:xfrm>
          <a:prstGeom prst="line">
            <a:avLst/>
          </a:prstGeom>
          <a:noFill/>
          <a:ln w="38100">
            <a:solidFill>
              <a:schemeClr val="tx1"/>
            </a:solidFill>
            <a:round/>
            <a:headEnd/>
            <a:tailEnd/>
          </a:ln>
        </p:spPr>
        <p:txBody>
          <a:bodyPr/>
          <a:lstStyle/>
          <a:p>
            <a:endParaRPr lang="id-ID"/>
          </a:p>
        </p:txBody>
      </p:sp>
      <p:sp>
        <p:nvSpPr>
          <p:cNvPr id="132110" name="Line 14"/>
          <p:cNvSpPr>
            <a:spLocks noChangeShapeType="1"/>
          </p:cNvSpPr>
          <p:nvPr/>
        </p:nvSpPr>
        <p:spPr bwMode="auto">
          <a:xfrm flipV="1">
            <a:off x="7696200" y="3657600"/>
            <a:ext cx="0" cy="1371600"/>
          </a:xfrm>
          <a:prstGeom prst="line">
            <a:avLst/>
          </a:prstGeom>
          <a:noFill/>
          <a:ln w="38100">
            <a:solidFill>
              <a:schemeClr val="tx1"/>
            </a:solidFill>
            <a:round/>
            <a:headEnd/>
            <a:tailEnd type="triangle" w="med" len="med"/>
          </a:ln>
        </p:spPr>
        <p:txBody>
          <a:bodyPr/>
          <a:lstStyle/>
          <a:p>
            <a:endParaRPr lang="id-ID"/>
          </a:p>
        </p:txBody>
      </p:sp>
      <p:sp>
        <p:nvSpPr>
          <p:cNvPr id="132111" name="Line 15"/>
          <p:cNvSpPr>
            <a:spLocks noChangeShapeType="1"/>
          </p:cNvSpPr>
          <p:nvPr/>
        </p:nvSpPr>
        <p:spPr bwMode="auto">
          <a:xfrm flipV="1">
            <a:off x="7010400" y="2514600"/>
            <a:ext cx="0" cy="685800"/>
          </a:xfrm>
          <a:prstGeom prst="line">
            <a:avLst/>
          </a:prstGeom>
          <a:noFill/>
          <a:ln w="38100">
            <a:solidFill>
              <a:srgbClr val="006600"/>
            </a:solidFill>
            <a:round/>
            <a:headEnd/>
            <a:tailEnd/>
          </a:ln>
        </p:spPr>
        <p:txBody>
          <a:bodyPr/>
          <a:lstStyle/>
          <a:p>
            <a:endParaRPr lang="id-ID"/>
          </a:p>
        </p:txBody>
      </p:sp>
      <p:sp>
        <p:nvSpPr>
          <p:cNvPr id="132112" name="Line 16"/>
          <p:cNvSpPr>
            <a:spLocks noChangeShapeType="1"/>
          </p:cNvSpPr>
          <p:nvPr/>
        </p:nvSpPr>
        <p:spPr bwMode="auto">
          <a:xfrm flipH="1">
            <a:off x="5867400" y="2514600"/>
            <a:ext cx="1143000" cy="0"/>
          </a:xfrm>
          <a:prstGeom prst="line">
            <a:avLst/>
          </a:prstGeom>
          <a:noFill/>
          <a:ln w="38100">
            <a:solidFill>
              <a:srgbClr val="006600"/>
            </a:solidFill>
            <a:round/>
            <a:headEnd/>
            <a:tailEnd type="triangle" w="med" len="med"/>
          </a:ln>
        </p:spPr>
        <p:txBody>
          <a:bodyPr/>
          <a:lstStyle/>
          <a:p>
            <a:endParaRPr lang="id-ID"/>
          </a:p>
        </p:txBody>
      </p:sp>
      <p:sp>
        <p:nvSpPr>
          <p:cNvPr id="132113" name="Line 17"/>
          <p:cNvSpPr>
            <a:spLocks noChangeShapeType="1"/>
          </p:cNvSpPr>
          <p:nvPr/>
        </p:nvSpPr>
        <p:spPr bwMode="auto">
          <a:xfrm>
            <a:off x="4038600" y="3352800"/>
            <a:ext cx="838200" cy="0"/>
          </a:xfrm>
          <a:prstGeom prst="line">
            <a:avLst/>
          </a:prstGeom>
          <a:noFill/>
          <a:ln w="28575">
            <a:solidFill>
              <a:schemeClr val="tx1"/>
            </a:solidFill>
            <a:prstDash val="dash"/>
            <a:round/>
            <a:headEnd/>
            <a:tailEnd type="triangle" w="med" len="med"/>
          </a:ln>
        </p:spPr>
        <p:txBody>
          <a:bodyPr/>
          <a:lstStyle/>
          <a:p>
            <a:endParaRPr lang="id-ID"/>
          </a:p>
        </p:txBody>
      </p:sp>
      <p:sp>
        <p:nvSpPr>
          <p:cNvPr id="132114" name="Line 18"/>
          <p:cNvSpPr>
            <a:spLocks noChangeShapeType="1"/>
          </p:cNvSpPr>
          <p:nvPr/>
        </p:nvSpPr>
        <p:spPr bwMode="auto">
          <a:xfrm>
            <a:off x="1905000" y="3581400"/>
            <a:ext cx="0" cy="1066800"/>
          </a:xfrm>
          <a:prstGeom prst="line">
            <a:avLst/>
          </a:prstGeom>
          <a:noFill/>
          <a:ln w="38100">
            <a:solidFill>
              <a:srgbClr val="006600"/>
            </a:solidFill>
            <a:round/>
            <a:headEnd/>
            <a:tailEnd/>
          </a:ln>
        </p:spPr>
        <p:txBody>
          <a:bodyPr/>
          <a:lstStyle/>
          <a:p>
            <a:endParaRPr lang="id-ID"/>
          </a:p>
        </p:txBody>
      </p:sp>
      <p:sp>
        <p:nvSpPr>
          <p:cNvPr id="132115" name="Line 19"/>
          <p:cNvSpPr>
            <a:spLocks noChangeShapeType="1"/>
          </p:cNvSpPr>
          <p:nvPr/>
        </p:nvSpPr>
        <p:spPr bwMode="auto">
          <a:xfrm>
            <a:off x="1905000" y="4648200"/>
            <a:ext cx="3505200" cy="0"/>
          </a:xfrm>
          <a:prstGeom prst="line">
            <a:avLst/>
          </a:prstGeom>
          <a:noFill/>
          <a:ln w="38100">
            <a:solidFill>
              <a:srgbClr val="006600"/>
            </a:solidFill>
            <a:round/>
            <a:headEnd/>
            <a:tailEnd/>
          </a:ln>
        </p:spPr>
        <p:txBody>
          <a:bodyPr/>
          <a:lstStyle/>
          <a:p>
            <a:endParaRPr lang="id-ID"/>
          </a:p>
        </p:txBody>
      </p:sp>
      <p:sp>
        <p:nvSpPr>
          <p:cNvPr id="132116" name="Line 20"/>
          <p:cNvSpPr>
            <a:spLocks noChangeShapeType="1"/>
          </p:cNvSpPr>
          <p:nvPr/>
        </p:nvSpPr>
        <p:spPr bwMode="auto">
          <a:xfrm flipV="1">
            <a:off x="5410200" y="3733800"/>
            <a:ext cx="0" cy="914400"/>
          </a:xfrm>
          <a:prstGeom prst="line">
            <a:avLst/>
          </a:prstGeom>
          <a:noFill/>
          <a:ln w="38100">
            <a:solidFill>
              <a:srgbClr val="006600"/>
            </a:solidFill>
            <a:round/>
            <a:headEnd/>
            <a:tailEnd type="triangle" w="med" len="med"/>
          </a:ln>
        </p:spPr>
        <p:txBody>
          <a:bodyPr/>
          <a:lstStyle/>
          <a:p>
            <a:endParaRPr lang="id-ID"/>
          </a:p>
        </p:txBody>
      </p:sp>
      <p:sp>
        <p:nvSpPr>
          <p:cNvPr id="132117" name="Line 21"/>
          <p:cNvSpPr>
            <a:spLocks noChangeShapeType="1"/>
          </p:cNvSpPr>
          <p:nvPr/>
        </p:nvSpPr>
        <p:spPr bwMode="auto">
          <a:xfrm flipH="1">
            <a:off x="6019800" y="3352800"/>
            <a:ext cx="609600" cy="0"/>
          </a:xfrm>
          <a:prstGeom prst="line">
            <a:avLst/>
          </a:prstGeom>
          <a:noFill/>
          <a:ln w="38100">
            <a:solidFill>
              <a:srgbClr val="006600"/>
            </a:solidFill>
            <a:round/>
            <a:headEnd/>
            <a:tailEnd type="triangle" w="med" len="med"/>
          </a:ln>
        </p:spPr>
        <p:txBody>
          <a:bodyPr/>
          <a:lstStyle/>
          <a:p>
            <a:endParaRPr lang="id-ID"/>
          </a:p>
        </p:txBody>
      </p:sp>
      <p:sp>
        <p:nvSpPr>
          <p:cNvPr id="132118" name="Line 22"/>
          <p:cNvSpPr>
            <a:spLocks noChangeShapeType="1"/>
          </p:cNvSpPr>
          <p:nvPr/>
        </p:nvSpPr>
        <p:spPr bwMode="auto">
          <a:xfrm flipV="1">
            <a:off x="1905000" y="2438400"/>
            <a:ext cx="0" cy="762000"/>
          </a:xfrm>
          <a:prstGeom prst="line">
            <a:avLst/>
          </a:prstGeom>
          <a:noFill/>
          <a:ln w="38100">
            <a:solidFill>
              <a:srgbClr val="006600"/>
            </a:solidFill>
            <a:round/>
            <a:headEnd/>
            <a:tailEnd/>
          </a:ln>
        </p:spPr>
        <p:txBody>
          <a:bodyPr/>
          <a:lstStyle/>
          <a:p>
            <a:endParaRPr lang="id-ID"/>
          </a:p>
        </p:txBody>
      </p:sp>
      <p:sp>
        <p:nvSpPr>
          <p:cNvPr id="132119" name="Line 23"/>
          <p:cNvSpPr>
            <a:spLocks noChangeShapeType="1"/>
          </p:cNvSpPr>
          <p:nvPr/>
        </p:nvSpPr>
        <p:spPr bwMode="auto">
          <a:xfrm>
            <a:off x="1905000" y="2438400"/>
            <a:ext cx="3048000" cy="0"/>
          </a:xfrm>
          <a:prstGeom prst="line">
            <a:avLst/>
          </a:prstGeom>
          <a:noFill/>
          <a:ln w="38100">
            <a:solidFill>
              <a:srgbClr val="006600"/>
            </a:solidFill>
            <a:round/>
            <a:headEnd/>
            <a:tailEnd type="triangle" w="med" len="med"/>
          </a:ln>
        </p:spPr>
        <p:txBody>
          <a:bodyPr/>
          <a:lstStyle/>
          <a:p>
            <a:endParaRPr lang="id-ID"/>
          </a:p>
        </p:txBody>
      </p:sp>
      <p:sp>
        <p:nvSpPr>
          <p:cNvPr id="132120" name="Line 24"/>
          <p:cNvSpPr>
            <a:spLocks noChangeShapeType="1"/>
          </p:cNvSpPr>
          <p:nvPr/>
        </p:nvSpPr>
        <p:spPr bwMode="auto">
          <a:xfrm>
            <a:off x="5410200" y="2667000"/>
            <a:ext cx="0" cy="381000"/>
          </a:xfrm>
          <a:prstGeom prst="line">
            <a:avLst/>
          </a:prstGeom>
          <a:noFill/>
          <a:ln w="38100">
            <a:solidFill>
              <a:srgbClr val="006600"/>
            </a:solidFill>
            <a:round/>
            <a:headEnd/>
            <a:tailEnd type="triangle" w="med" len="med"/>
          </a:ln>
        </p:spPr>
        <p:txBody>
          <a:bodyPr/>
          <a:lstStyle/>
          <a:p>
            <a:endParaRPr lang="id-ID"/>
          </a:p>
        </p:txBody>
      </p:sp>
      <p:sp>
        <p:nvSpPr>
          <p:cNvPr id="132121" name="Line 25"/>
          <p:cNvSpPr>
            <a:spLocks noChangeShapeType="1"/>
          </p:cNvSpPr>
          <p:nvPr/>
        </p:nvSpPr>
        <p:spPr bwMode="auto">
          <a:xfrm flipV="1">
            <a:off x="3505200" y="3733800"/>
            <a:ext cx="0" cy="609600"/>
          </a:xfrm>
          <a:prstGeom prst="line">
            <a:avLst/>
          </a:prstGeom>
          <a:noFill/>
          <a:ln w="38100">
            <a:solidFill>
              <a:srgbClr val="FF0000"/>
            </a:solidFill>
            <a:round/>
            <a:headEnd/>
            <a:tailEnd type="triangle" w="med" len="med"/>
          </a:ln>
        </p:spPr>
        <p:txBody>
          <a:bodyPr/>
          <a:lstStyle/>
          <a:p>
            <a:endParaRPr lang="id-ID"/>
          </a:p>
        </p:txBody>
      </p:sp>
      <p:sp>
        <p:nvSpPr>
          <p:cNvPr id="132122" name="Line 26"/>
          <p:cNvSpPr>
            <a:spLocks noChangeShapeType="1"/>
          </p:cNvSpPr>
          <p:nvPr/>
        </p:nvSpPr>
        <p:spPr bwMode="auto">
          <a:xfrm>
            <a:off x="3505200" y="4343400"/>
            <a:ext cx="3505200" cy="0"/>
          </a:xfrm>
          <a:prstGeom prst="line">
            <a:avLst/>
          </a:prstGeom>
          <a:noFill/>
          <a:ln w="38100">
            <a:solidFill>
              <a:srgbClr val="FF0000"/>
            </a:solidFill>
            <a:round/>
            <a:headEnd/>
            <a:tailEnd/>
          </a:ln>
        </p:spPr>
        <p:txBody>
          <a:bodyPr/>
          <a:lstStyle/>
          <a:p>
            <a:endParaRPr lang="id-ID"/>
          </a:p>
        </p:txBody>
      </p:sp>
      <p:sp>
        <p:nvSpPr>
          <p:cNvPr id="132123" name="Line 27"/>
          <p:cNvSpPr>
            <a:spLocks noChangeShapeType="1"/>
          </p:cNvSpPr>
          <p:nvPr/>
        </p:nvSpPr>
        <p:spPr bwMode="auto">
          <a:xfrm flipV="1">
            <a:off x="7010400" y="3581400"/>
            <a:ext cx="0" cy="762000"/>
          </a:xfrm>
          <a:prstGeom prst="line">
            <a:avLst/>
          </a:prstGeom>
          <a:noFill/>
          <a:ln w="38100">
            <a:solidFill>
              <a:srgbClr val="FF0000"/>
            </a:solidFill>
            <a:round/>
            <a:headEnd/>
            <a:tailEnd/>
          </a:ln>
        </p:spPr>
        <p:txBody>
          <a:bodyPr/>
          <a:lstStyle/>
          <a:p>
            <a:endParaRPr lang="id-ID"/>
          </a:p>
        </p:txBody>
      </p:sp>
      <p:sp>
        <p:nvSpPr>
          <p:cNvPr id="132124" name="Text Box 28"/>
          <p:cNvSpPr txBox="1">
            <a:spLocks noChangeArrowheads="1"/>
          </p:cNvSpPr>
          <p:nvPr/>
        </p:nvSpPr>
        <p:spPr bwMode="auto">
          <a:xfrm>
            <a:off x="6096000" y="1757363"/>
            <a:ext cx="2209800" cy="376237"/>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en-US" sz="1800">
                <a:latin typeface="Arial" charset="0"/>
              </a:rPr>
              <a:t>Social Institution</a:t>
            </a:r>
          </a:p>
        </p:txBody>
      </p:sp>
      <p:sp>
        <p:nvSpPr>
          <p:cNvPr id="132125" name="Line 29"/>
          <p:cNvSpPr>
            <a:spLocks noChangeShapeType="1"/>
          </p:cNvSpPr>
          <p:nvPr/>
        </p:nvSpPr>
        <p:spPr bwMode="auto">
          <a:xfrm flipV="1">
            <a:off x="7696200" y="2133600"/>
            <a:ext cx="0" cy="1066800"/>
          </a:xfrm>
          <a:prstGeom prst="line">
            <a:avLst/>
          </a:prstGeom>
          <a:noFill/>
          <a:ln w="38100">
            <a:solidFill>
              <a:srgbClr val="006600"/>
            </a:solidFill>
            <a:round/>
            <a:headEnd type="triangle" w="med" len="med"/>
            <a:tailEnd type="triangle" w="med" len="med"/>
          </a:ln>
        </p:spPr>
        <p:txBody>
          <a:bodyPr/>
          <a:lstStyle/>
          <a:p>
            <a:endParaRPr lang="id-ID"/>
          </a:p>
        </p:txBody>
      </p:sp>
      <p:sp>
        <p:nvSpPr>
          <p:cNvPr id="132126" name="Line 30"/>
          <p:cNvSpPr>
            <a:spLocks noChangeShapeType="1"/>
          </p:cNvSpPr>
          <p:nvPr/>
        </p:nvSpPr>
        <p:spPr bwMode="auto">
          <a:xfrm flipH="1">
            <a:off x="5867400" y="2362200"/>
            <a:ext cx="1828800" cy="0"/>
          </a:xfrm>
          <a:prstGeom prst="line">
            <a:avLst/>
          </a:prstGeom>
          <a:noFill/>
          <a:ln w="38100">
            <a:solidFill>
              <a:srgbClr val="006600"/>
            </a:solidFill>
            <a:round/>
            <a:headEnd/>
            <a:tailEnd type="triangle" w="med" len="med"/>
          </a:ln>
        </p:spPr>
        <p:txBody>
          <a:bodyPr/>
          <a:lstStyle/>
          <a:p>
            <a:endParaRPr lang="id-ID"/>
          </a:p>
        </p:txBody>
      </p:sp>
      <p:sp>
        <p:nvSpPr>
          <p:cNvPr id="132127" name="Text Box 31"/>
          <p:cNvSpPr txBox="1">
            <a:spLocks noChangeArrowheads="1"/>
          </p:cNvSpPr>
          <p:nvPr/>
        </p:nvSpPr>
        <p:spPr bwMode="auto">
          <a:xfrm>
            <a:off x="3352800" y="1752600"/>
            <a:ext cx="2438400" cy="376238"/>
          </a:xfrm>
          <a:prstGeom prst="rect">
            <a:avLst/>
          </a:prstGeom>
          <a:solidFill>
            <a:schemeClr val="bg1"/>
          </a:solidFill>
          <a:ln w="9525">
            <a:solidFill>
              <a:srgbClr val="9999FF"/>
            </a:solidFill>
            <a:miter lim="800000"/>
            <a:headEnd/>
            <a:tailEnd/>
          </a:ln>
        </p:spPr>
        <p:txBody>
          <a:bodyPr>
            <a:spAutoFit/>
          </a:bodyPr>
          <a:lstStyle/>
          <a:p>
            <a:pPr algn="ctr">
              <a:spcBef>
                <a:spcPct val="50000"/>
              </a:spcBef>
            </a:pPr>
            <a:r>
              <a:rPr lang="en-US" sz="1800">
                <a:latin typeface="Arial" charset="0"/>
              </a:rPr>
              <a:t>Financial Authority</a:t>
            </a:r>
          </a:p>
        </p:txBody>
      </p:sp>
      <p:sp>
        <p:nvSpPr>
          <p:cNvPr id="132128" name="Text Box 32"/>
          <p:cNvSpPr txBox="1">
            <a:spLocks noChangeArrowheads="1"/>
          </p:cNvSpPr>
          <p:nvPr/>
        </p:nvSpPr>
        <p:spPr bwMode="auto">
          <a:xfrm>
            <a:off x="3657600" y="1371600"/>
            <a:ext cx="1905000" cy="366713"/>
          </a:xfrm>
          <a:prstGeom prst="rect">
            <a:avLst/>
          </a:prstGeom>
          <a:noFill/>
          <a:ln w="9525">
            <a:noFill/>
            <a:miter lim="800000"/>
            <a:headEnd/>
            <a:tailEnd/>
          </a:ln>
        </p:spPr>
        <p:txBody>
          <a:bodyPr>
            <a:spAutoFit/>
          </a:bodyPr>
          <a:lstStyle/>
          <a:p>
            <a:pPr algn="ctr">
              <a:spcBef>
                <a:spcPct val="50000"/>
              </a:spcBef>
            </a:pPr>
            <a:r>
              <a:rPr lang="en-US" sz="1800">
                <a:latin typeface="Arial" charset="0"/>
              </a:rPr>
              <a:t>Ms, i, Tx, Tr</a:t>
            </a:r>
          </a:p>
        </p:txBody>
      </p:sp>
      <p:sp>
        <p:nvSpPr>
          <p:cNvPr id="132129" name="Text Box 33"/>
          <p:cNvSpPr txBox="1">
            <a:spLocks noChangeArrowheads="1"/>
          </p:cNvSpPr>
          <p:nvPr/>
        </p:nvSpPr>
        <p:spPr bwMode="auto">
          <a:xfrm>
            <a:off x="6172200" y="1300163"/>
            <a:ext cx="2057400" cy="366712"/>
          </a:xfrm>
          <a:prstGeom prst="rect">
            <a:avLst/>
          </a:prstGeom>
          <a:noFill/>
          <a:ln w="9525">
            <a:noFill/>
            <a:miter lim="800000"/>
            <a:headEnd/>
            <a:tailEnd/>
          </a:ln>
        </p:spPr>
        <p:txBody>
          <a:bodyPr>
            <a:spAutoFit/>
          </a:bodyPr>
          <a:lstStyle/>
          <a:p>
            <a:pPr algn="ctr">
              <a:spcBef>
                <a:spcPct val="50000"/>
              </a:spcBef>
            </a:pPr>
            <a:r>
              <a:rPr lang="en-US" sz="1800">
                <a:latin typeface="Arial" charset="0"/>
              </a:rPr>
              <a:t>Z, If, Sh, Wq</a:t>
            </a:r>
          </a:p>
        </p:txBody>
      </p:sp>
      <p:sp>
        <p:nvSpPr>
          <p:cNvPr id="132130" name="Text Box 34"/>
          <p:cNvSpPr txBox="1">
            <a:spLocks noChangeArrowheads="1"/>
          </p:cNvSpPr>
          <p:nvPr/>
        </p:nvSpPr>
        <p:spPr bwMode="auto">
          <a:xfrm>
            <a:off x="7162800" y="6176963"/>
            <a:ext cx="1600200" cy="376237"/>
          </a:xfrm>
          <a:prstGeom prst="rect">
            <a:avLst/>
          </a:prstGeom>
          <a:noFill/>
          <a:ln w="9525">
            <a:solidFill>
              <a:srgbClr val="006600"/>
            </a:solidFill>
            <a:miter lim="800000"/>
            <a:headEnd/>
            <a:tailEnd/>
          </a:ln>
        </p:spPr>
        <p:txBody>
          <a:bodyPr>
            <a:spAutoFit/>
          </a:bodyPr>
          <a:lstStyle/>
          <a:p>
            <a:pPr algn="ctr">
              <a:spcBef>
                <a:spcPct val="50000"/>
              </a:spcBef>
            </a:pPr>
            <a:r>
              <a:rPr lang="en-US" sz="1800">
                <a:latin typeface="Arial" charset="0"/>
              </a:rPr>
              <a:t>Existing</a:t>
            </a:r>
          </a:p>
        </p:txBody>
      </p:sp>
      <p:sp>
        <p:nvSpPr>
          <p:cNvPr id="132131" name="Text Box 35"/>
          <p:cNvSpPr txBox="1">
            <a:spLocks noChangeArrowheads="1"/>
          </p:cNvSpPr>
          <p:nvPr/>
        </p:nvSpPr>
        <p:spPr bwMode="auto">
          <a:xfrm>
            <a:off x="914400" y="5562600"/>
            <a:ext cx="2438400" cy="366713"/>
          </a:xfrm>
          <a:prstGeom prst="rect">
            <a:avLst/>
          </a:prstGeom>
          <a:noFill/>
          <a:ln w="9525">
            <a:noFill/>
            <a:miter lim="800000"/>
            <a:headEnd/>
            <a:tailEnd/>
          </a:ln>
        </p:spPr>
        <p:txBody>
          <a:bodyPr>
            <a:spAutoFit/>
          </a:bodyPr>
          <a:lstStyle/>
          <a:p>
            <a:pPr>
              <a:spcBef>
                <a:spcPct val="50000"/>
              </a:spcBef>
            </a:pPr>
            <a:r>
              <a:rPr lang="en-US" sz="1800">
                <a:latin typeface="Arial" charset="0"/>
              </a:rPr>
              <a:t>Monetary Sector</a:t>
            </a:r>
          </a:p>
        </p:txBody>
      </p:sp>
      <p:sp>
        <p:nvSpPr>
          <p:cNvPr id="132132" name="Text Box 36"/>
          <p:cNvSpPr txBox="1">
            <a:spLocks noChangeArrowheads="1"/>
          </p:cNvSpPr>
          <p:nvPr/>
        </p:nvSpPr>
        <p:spPr bwMode="auto">
          <a:xfrm>
            <a:off x="5791200" y="5562600"/>
            <a:ext cx="2438400" cy="366713"/>
          </a:xfrm>
          <a:prstGeom prst="rect">
            <a:avLst/>
          </a:prstGeom>
          <a:noFill/>
          <a:ln w="9525">
            <a:noFill/>
            <a:miter lim="800000"/>
            <a:headEnd/>
            <a:tailEnd/>
          </a:ln>
        </p:spPr>
        <p:txBody>
          <a:bodyPr>
            <a:spAutoFit/>
          </a:bodyPr>
          <a:lstStyle/>
          <a:p>
            <a:pPr algn="r">
              <a:spcBef>
                <a:spcPct val="50000"/>
              </a:spcBef>
            </a:pPr>
            <a:r>
              <a:rPr lang="en-US" sz="1800">
                <a:latin typeface="Arial" charset="0"/>
              </a:rPr>
              <a:t>Real Sector</a:t>
            </a:r>
          </a:p>
        </p:txBody>
      </p:sp>
    </p:spTree>
    <p:extLst>
      <p:ext uri="{BB962C8B-B14F-4D97-AF65-F5344CB8AC3E}">
        <p14:creationId xmlns:p14="http://schemas.microsoft.com/office/powerpoint/2010/main" val="11163580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685800" y="457200"/>
            <a:ext cx="7772400" cy="533400"/>
          </a:xfrm>
          <a:prstGeom prst="rect">
            <a:avLst/>
          </a:prstGeom>
          <a:solidFill>
            <a:srgbClr val="99CCFF"/>
          </a:solidFill>
          <a:ln w="9525">
            <a:noFill/>
            <a:miter lim="800000"/>
            <a:headEnd/>
            <a:tailEnd/>
          </a:ln>
        </p:spPr>
        <p:txBody>
          <a:bodyPr anchor="ctr"/>
          <a:lstStyle/>
          <a:p>
            <a:pPr algn="ctr"/>
            <a:r>
              <a:rPr lang="en-US" sz="3200" dirty="0" err="1"/>
              <a:t>Arsitektur</a:t>
            </a:r>
            <a:r>
              <a:rPr lang="en-US" sz="3200" dirty="0"/>
              <a:t> </a:t>
            </a:r>
            <a:r>
              <a:rPr lang="en-US" sz="3200" dirty="0" err="1"/>
              <a:t>Ekonomi</a:t>
            </a:r>
            <a:r>
              <a:rPr lang="en-US" sz="3200" dirty="0"/>
              <a:t> Islam</a:t>
            </a:r>
          </a:p>
        </p:txBody>
      </p:sp>
      <p:sp>
        <p:nvSpPr>
          <p:cNvPr id="184323" name="Rectangle 3"/>
          <p:cNvSpPr>
            <a:spLocks noChangeArrowheads="1"/>
          </p:cNvSpPr>
          <p:nvPr/>
        </p:nvSpPr>
        <p:spPr bwMode="auto">
          <a:xfrm>
            <a:off x="1447800" y="1447800"/>
            <a:ext cx="2057400" cy="533400"/>
          </a:xfrm>
          <a:prstGeom prst="rect">
            <a:avLst/>
          </a:prstGeom>
          <a:noFill/>
          <a:ln w="9525">
            <a:solidFill>
              <a:schemeClr val="tx1"/>
            </a:solidFill>
            <a:miter lim="800000"/>
            <a:headEnd/>
            <a:tailEnd/>
          </a:ln>
        </p:spPr>
        <p:txBody>
          <a:bodyPr/>
          <a:lstStyle/>
          <a:p>
            <a:pPr algn="ctr"/>
            <a:r>
              <a:rPr lang="en-US" sz="1400" b="1">
                <a:cs typeface="Times New Roman" pitchFamily="18" charset="0"/>
              </a:rPr>
              <a:t>Otoritas Ekonomi</a:t>
            </a:r>
          </a:p>
          <a:p>
            <a:pPr algn="ctr" eaLnBrk="0" hangingPunct="0"/>
            <a:r>
              <a:rPr lang="en-US" sz="1400">
                <a:cs typeface="Times New Roman" pitchFamily="18" charset="0"/>
              </a:rPr>
              <a:t>(Economy Authority)</a:t>
            </a:r>
            <a:endParaRPr lang="en-US" sz="1400"/>
          </a:p>
        </p:txBody>
      </p:sp>
      <p:sp>
        <p:nvSpPr>
          <p:cNvPr id="184324" name="Rectangle 4"/>
          <p:cNvSpPr>
            <a:spLocks noChangeArrowheads="1"/>
          </p:cNvSpPr>
          <p:nvPr/>
        </p:nvSpPr>
        <p:spPr bwMode="auto">
          <a:xfrm>
            <a:off x="5105400" y="1447800"/>
            <a:ext cx="1981200" cy="533400"/>
          </a:xfrm>
          <a:prstGeom prst="rect">
            <a:avLst/>
          </a:prstGeom>
          <a:noFill/>
          <a:ln w="28575">
            <a:solidFill>
              <a:schemeClr val="tx1"/>
            </a:solidFill>
            <a:miter lim="800000"/>
            <a:headEnd/>
            <a:tailEnd/>
          </a:ln>
        </p:spPr>
        <p:txBody>
          <a:bodyPr/>
          <a:lstStyle/>
          <a:p>
            <a:pPr algn="ctr"/>
            <a:r>
              <a:rPr lang="en-US" sz="1600" b="1">
                <a:cs typeface="Times New Roman" pitchFamily="18" charset="0"/>
              </a:rPr>
              <a:t>Lembaga Hisbah</a:t>
            </a:r>
          </a:p>
          <a:p>
            <a:pPr algn="ctr" eaLnBrk="0" hangingPunct="0"/>
            <a:r>
              <a:rPr lang="en-US" sz="1600" b="1">
                <a:cs typeface="Times New Roman" pitchFamily="18" charset="0"/>
              </a:rPr>
              <a:t>(Hisbah Council)</a:t>
            </a:r>
            <a:endParaRPr lang="en-US" sz="1600" b="1"/>
          </a:p>
        </p:txBody>
      </p:sp>
      <p:sp>
        <p:nvSpPr>
          <p:cNvPr id="184325" name="Rectangle 5"/>
          <p:cNvSpPr>
            <a:spLocks noChangeArrowheads="1"/>
          </p:cNvSpPr>
          <p:nvPr/>
        </p:nvSpPr>
        <p:spPr bwMode="auto">
          <a:xfrm>
            <a:off x="1447800" y="1981200"/>
            <a:ext cx="2057400" cy="685800"/>
          </a:xfrm>
          <a:prstGeom prst="rect">
            <a:avLst/>
          </a:prstGeom>
          <a:noFill/>
          <a:ln w="57150" cmpd="thinThick">
            <a:solidFill>
              <a:schemeClr val="tx1"/>
            </a:solidFill>
            <a:miter lim="800000"/>
            <a:headEnd/>
            <a:tailEnd/>
          </a:ln>
        </p:spPr>
        <p:txBody>
          <a:bodyPr/>
          <a:lstStyle/>
          <a:p>
            <a:pPr algn="ctr"/>
            <a:r>
              <a:rPr lang="en-US" sz="1600" b="1">
                <a:cs typeface="Times New Roman" pitchFamily="18" charset="0"/>
              </a:rPr>
              <a:t>Bait Al Maal</a:t>
            </a:r>
          </a:p>
          <a:p>
            <a:pPr algn="ctr" eaLnBrk="0" hangingPunct="0"/>
            <a:r>
              <a:rPr lang="en-US" sz="1600" b="1">
                <a:cs typeface="Times New Roman" pitchFamily="18" charset="0"/>
              </a:rPr>
              <a:t>(Treasury House)</a:t>
            </a:r>
            <a:endParaRPr lang="en-US" sz="1600" b="1"/>
          </a:p>
        </p:txBody>
      </p:sp>
      <p:sp>
        <p:nvSpPr>
          <p:cNvPr id="184326" name="Rectangle 6"/>
          <p:cNvSpPr>
            <a:spLocks noChangeArrowheads="1"/>
          </p:cNvSpPr>
          <p:nvPr/>
        </p:nvSpPr>
        <p:spPr bwMode="auto">
          <a:xfrm>
            <a:off x="4114800" y="3124200"/>
            <a:ext cx="2438400" cy="685800"/>
          </a:xfrm>
          <a:prstGeom prst="rect">
            <a:avLst/>
          </a:prstGeom>
          <a:noFill/>
          <a:ln w="57150" cmpd="thinThick">
            <a:solidFill>
              <a:schemeClr val="tx1"/>
            </a:solidFill>
            <a:miter lim="800000"/>
            <a:headEnd/>
            <a:tailEnd/>
          </a:ln>
        </p:spPr>
        <p:txBody>
          <a:bodyPr/>
          <a:lstStyle/>
          <a:p>
            <a:pPr algn="ctr"/>
            <a:r>
              <a:rPr lang="en-US" sz="1600" b="1">
                <a:cs typeface="Times New Roman" pitchFamily="18" charset="0"/>
              </a:rPr>
              <a:t>Qiradh</a:t>
            </a:r>
          </a:p>
          <a:p>
            <a:pPr algn="ctr" eaLnBrk="0" hangingPunct="0"/>
            <a:r>
              <a:rPr lang="en-US" sz="1600" b="1">
                <a:cs typeface="Times New Roman" pitchFamily="18" charset="0"/>
              </a:rPr>
              <a:t>(Financial Authority)</a:t>
            </a:r>
            <a:endParaRPr lang="en-US" sz="1600" b="1"/>
          </a:p>
        </p:txBody>
      </p:sp>
      <p:sp>
        <p:nvSpPr>
          <p:cNvPr id="184327" name="Rectangle 7"/>
          <p:cNvSpPr>
            <a:spLocks noChangeArrowheads="1"/>
          </p:cNvSpPr>
          <p:nvPr/>
        </p:nvSpPr>
        <p:spPr bwMode="auto">
          <a:xfrm>
            <a:off x="2667000" y="4267200"/>
            <a:ext cx="1828800" cy="609600"/>
          </a:xfrm>
          <a:prstGeom prst="rect">
            <a:avLst/>
          </a:prstGeom>
          <a:noFill/>
          <a:ln w="57150" cmpd="thickThin">
            <a:solidFill>
              <a:schemeClr val="tx1"/>
            </a:solidFill>
            <a:miter lim="800000"/>
            <a:headEnd/>
            <a:tailEnd/>
          </a:ln>
        </p:spPr>
        <p:txBody>
          <a:bodyPr/>
          <a:lstStyle/>
          <a:p>
            <a:pPr algn="ctr"/>
            <a:r>
              <a:rPr lang="en-US" sz="1400" b="1">
                <a:cs typeface="Times New Roman" pitchFamily="18" charset="0"/>
              </a:rPr>
              <a:t>Perbankan</a:t>
            </a:r>
          </a:p>
          <a:p>
            <a:pPr algn="ctr" eaLnBrk="0" hangingPunct="0"/>
            <a:r>
              <a:rPr lang="en-US" sz="1400">
                <a:cs typeface="Times New Roman" pitchFamily="18" charset="0"/>
              </a:rPr>
              <a:t>(Banking Institution)</a:t>
            </a:r>
            <a:endParaRPr lang="en-US" sz="1400"/>
          </a:p>
        </p:txBody>
      </p:sp>
      <p:sp>
        <p:nvSpPr>
          <p:cNvPr id="184328" name="Rectangle 8"/>
          <p:cNvSpPr>
            <a:spLocks noChangeArrowheads="1"/>
          </p:cNvSpPr>
          <p:nvPr/>
        </p:nvSpPr>
        <p:spPr bwMode="auto">
          <a:xfrm>
            <a:off x="4953000" y="4267200"/>
            <a:ext cx="2362200" cy="609600"/>
          </a:xfrm>
          <a:prstGeom prst="rect">
            <a:avLst/>
          </a:prstGeom>
          <a:noFill/>
          <a:ln w="57150" cmpd="thickThin">
            <a:solidFill>
              <a:schemeClr val="tx1"/>
            </a:solidFill>
            <a:miter lim="800000"/>
            <a:headEnd/>
            <a:tailEnd/>
          </a:ln>
        </p:spPr>
        <p:txBody>
          <a:bodyPr/>
          <a:lstStyle/>
          <a:p>
            <a:pPr algn="ctr"/>
            <a:r>
              <a:rPr lang="en-US" sz="1400" b="1">
                <a:cs typeface="Times New Roman" pitchFamily="18" charset="0"/>
              </a:rPr>
              <a:t>Lembaga Non-Bank</a:t>
            </a:r>
            <a:endParaRPr lang="en-US" sz="1400">
              <a:cs typeface="Times New Roman" pitchFamily="18" charset="0"/>
            </a:endParaRPr>
          </a:p>
          <a:p>
            <a:pPr algn="ctr" eaLnBrk="0" hangingPunct="0"/>
            <a:r>
              <a:rPr lang="en-US" sz="1400">
                <a:cs typeface="Times New Roman" pitchFamily="18" charset="0"/>
              </a:rPr>
              <a:t>(Non-Banking Institution)</a:t>
            </a:r>
            <a:endParaRPr lang="en-US" sz="1400"/>
          </a:p>
        </p:txBody>
      </p:sp>
      <p:sp>
        <p:nvSpPr>
          <p:cNvPr id="184329" name="Rectangle 9"/>
          <p:cNvSpPr>
            <a:spLocks noChangeArrowheads="1"/>
          </p:cNvSpPr>
          <p:nvPr/>
        </p:nvSpPr>
        <p:spPr bwMode="auto">
          <a:xfrm>
            <a:off x="2971800" y="5486400"/>
            <a:ext cx="3276600" cy="454025"/>
          </a:xfrm>
          <a:prstGeom prst="rect">
            <a:avLst/>
          </a:prstGeom>
          <a:noFill/>
          <a:ln w="9525">
            <a:solidFill>
              <a:schemeClr val="tx1"/>
            </a:solidFill>
            <a:miter lim="800000"/>
            <a:headEnd/>
            <a:tailEnd/>
          </a:ln>
        </p:spPr>
        <p:txBody>
          <a:bodyPr/>
          <a:lstStyle/>
          <a:p>
            <a:pPr algn="ctr"/>
            <a:r>
              <a:rPr lang="en-US" sz="2000" b="1">
                <a:cs typeface="Times New Roman" pitchFamily="18" charset="0"/>
              </a:rPr>
              <a:t>Pasar (Market)</a:t>
            </a:r>
            <a:endParaRPr lang="en-US" sz="2000" b="1"/>
          </a:p>
        </p:txBody>
      </p:sp>
      <p:sp>
        <p:nvSpPr>
          <p:cNvPr id="184330" name="Line 10"/>
          <p:cNvSpPr>
            <a:spLocks noChangeShapeType="1"/>
          </p:cNvSpPr>
          <p:nvPr/>
        </p:nvSpPr>
        <p:spPr bwMode="auto">
          <a:xfrm>
            <a:off x="2971800" y="2743200"/>
            <a:ext cx="0" cy="800100"/>
          </a:xfrm>
          <a:prstGeom prst="line">
            <a:avLst/>
          </a:prstGeom>
          <a:noFill/>
          <a:ln w="9525">
            <a:solidFill>
              <a:schemeClr val="tx1"/>
            </a:solidFill>
            <a:round/>
            <a:headEnd/>
            <a:tailEnd/>
          </a:ln>
        </p:spPr>
        <p:txBody>
          <a:bodyPr/>
          <a:lstStyle/>
          <a:p>
            <a:endParaRPr lang="id-ID"/>
          </a:p>
        </p:txBody>
      </p:sp>
      <p:sp>
        <p:nvSpPr>
          <p:cNvPr id="184331" name="Line 11"/>
          <p:cNvSpPr>
            <a:spLocks noChangeShapeType="1"/>
          </p:cNvSpPr>
          <p:nvPr/>
        </p:nvSpPr>
        <p:spPr bwMode="auto">
          <a:xfrm>
            <a:off x="4114800" y="3962400"/>
            <a:ext cx="1714500" cy="0"/>
          </a:xfrm>
          <a:prstGeom prst="line">
            <a:avLst/>
          </a:prstGeom>
          <a:noFill/>
          <a:ln w="9525">
            <a:solidFill>
              <a:schemeClr val="tx1"/>
            </a:solidFill>
            <a:round/>
            <a:headEnd/>
            <a:tailEnd/>
          </a:ln>
        </p:spPr>
        <p:txBody>
          <a:bodyPr/>
          <a:lstStyle/>
          <a:p>
            <a:endParaRPr lang="id-ID"/>
          </a:p>
        </p:txBody>
      </p:sp>
      <p:sp>
        <p:nvSpPr>
          <p:cNvPr id="184332" name="Line 12"/>
          <p:cNvSpPr>
            <a:spLocks noChangeShapeType="1"/>
          </p:cNvSpPr>
          <p:nvPr/>
        </p:nvSpPr>
        <p:spPr bwMode="auto">
          <a:xfrm>
            <a:off x="4114800" y="3962400"/>
            <a:ext cx="0" cy="228600"/>
          </a:xfrm>
          <a:prstGeom prst="line">
            <a:avLst/>
          </a:prstGeom>
          <a:noFill/>
          <a:ln w="9525">
            <a:solidFill>
              <a:schemeClr val="tx1"/>
            </a:solidFill>
            <a:round/>
            <a:headEnd/>
            <a:tailEnd type="triangle" w="med" len="med"/>
          </a:ln>
        </p:spPr>
        <p:txBody>
          <a:bodyPr/>
          <a:lstStyle/>
          <a:p>
            <a:endParaRPr lang="id-ID"/>
          </a:p>
        </p:txBody>
      </p:sp>
      <p:sp>
        <p:nvSpPr>
          <p:cNvPr id="184333" name="Line 13"/>
          <p:cNvSpPr>
            <a:spLocks noChangeShapeType="1"/>
          </p:cNvSpPr>
          <p:nvPr/>
        </p:nvSpPr>
        <p:spPr bwMode="auto">
          <a:xfrm>
            <a:off x="5791200" y="3962400"/>
            <a:ext cx="0" cy="228600"/>
          </a:xfrm>
          <a:prstGeom prst="line">
            <a:avLst/>
          </a:prstGeom>
          <a:noFill/>
          <a:ln w="9525">
            <a:solidFill>
              <a:schemeClr val="tx1"/>
            </a:solidFill>
            <a:round/>
            <a:headEnd/>
            <a:tailEnd type="triangle" w="med" len="med"/>
          </a:ln>
        </p:spPr>
        <p:txBody>
          <a:bodyPr/>
          <a:lstStyle/>
          <a:p>
            <a:endParaRPr lang="id-ID"/>
          </a:p>
        </p:txBody>
      </p:sp>
      <p:sp>
        <p:nvSpPr>
          <p:cNvPr id="184334" name="Line 14"/>
          <p:cNvSpPr>
            <a:spLocks noChangeShapeType="1"/>
          </p:cNvSpPr>
          <p:nvPr/>
        </p:nvSpPr>
        <p:spPr bwMode="auto">
          <a:xfrm>
            <a:off x="2133600" y="2743200"/>
            <a:ext cx="0" cy="2362200"/>
          </a:xfrm>
          <a:prstGeom prst="line">
            <a:avLst/>
          </a:prstGeom>
          <a:noFill/>
          <a:ln w="9525">
            <a:solidFill>
              <a:schemeClr val="tx1"/>
            </a:solidFill>
            <a:round/>
            <a:headEnd/>
            <a:tailEnd/>
          </a:ln>
        </p:spPr>
        <p:txBody>
          <a:bodyPr/>
          <a:lstStyle/>
          <a:p>
            <a:endParaRPr lang="id-ID"/>
          </a:p>
        </p:txBody>
      </p:sp>
      <p:sp>
        <p:nvSpPr>
          <p:cNvPr id="184335" name="Line 15"/>
          <p:cNvSpPr>
            <a:spLocks noChangeShapeType="1"/>
          </p:cNvSpPr>
          <p:nvPr/>
        </p:nvSpPr>
        <p:spPr bwMode="auto">
          <a:xfrm>
            <a:off x="3810000" y="4876800"/>
            <a:ext cx="0" cy="228600"/>
          </a:xfrm>
          <a:prstGeom prst="line">
            <a:avLst/>
          </a:prstGeom>
          <a:noFill/>
          <a:ln w="9525">
            <a:solidFill>
              <a:schemeClr val="tx1"/>
            </a:solidFill>
            <a:round/>
            <a:headEnd/>
            <a:tailEnd/>
          </a:ln>
        </p:spPr>
        <p:txBody>
          <a:bodyPr/>
          <a:lstStyle/>
          <a:p>
            <a:endParaRPr lang="id-ID"/>
          </a:p>
        </p:txBody>
      </p:sp>
      <p:sp>
        <p:nvSpPr>
          <p:cNvPr id="184336" name="Line 16"/>
          <p:cNvSpPr>
            <a:spLocks noChangeShapeType="1"/>
          </p:cNvSpPr>
          <p:nvPr/>
        </p:nvSpPr>
        <p:spPr bwMode="auto">
          <a:xfrm>
            <a:off x="5943600" y="4876800"/>
            <a:ext cx="0" cy="228600"/>
          </a:xfrm>
          <a:prstGeom prst="line">
            <a:avLst/>
          </a:prstGeom>
          <a:noFill/>
          <a:ln w="9525">
            <a:solidFill>
              <a:schemeClr val="tx1"/>
            </a:solidFill>
            <a:round/>
            <a:headEnd/>
            <a:tailEnd/>
          </a:ln>
        </p:spPr>
        <p:txBody>
          <a:bodyPr/>
          <a:lstStyle/>
          <a:p>
            <a:endParaRPr lang="id-ID"/>
          </a:p>
        </p:txBody>
      </p:sp>
      <p:sp>
        <p:nvSpPr>
          <p:cNvPr id="184337" name="Line 17"/>
          <p:cNvSpPr>
            <a:spLocks noChangeShapeType="1"/>
          </p:cNvSpPr>
          <p:nvPr/>
        </p:nvSpPr>
        <p:spPr bwMode="auto">
          <a:xfrm>
            <a:off x="4610100" y="5089525"/>
            <a:ext cx="0" cy="342900"/>
          </a:xfrm>
          <a:prstGeom prst="line">
            <a:avLst/>
          </a:prstGeom>
          <a:noFill/>
          <a:ln w="9525">
            <a:solidFill>
              <a:schemeClr val="tx1"/>
            </a:solidFill>
            <a:round/>
            <a:headEnd/>
            <a:tailEnd type="triangle" w="med" len="med"/>
          </a:ln>
        </p:spPr>
        <p:txBody>
          <a:bodyPr/>
          <a:lstStyle/>
          <a:p>
            <a:endParaRPr lang="id-ID"/>
          </a:p>
        </p:txBody>
      </p:sp>
      <p:sp>
        <p:nvSpPr>
          <p:cNvPr id="184338" name="Line 18"/>
          <p:cNvSpPr>
            <a:spLocks noChangeShapeType="1"/>
          </p:cNvSpPr>
          <p:nvPr/>
        </p:nvSpPr>
        <p:spPr bwMode="auto">
          <a:xfrm>
            <a:off x="3657600" y="1828800"/>
            <a:ext cx="1371600" cy="0"/>
          </a:xfrm>
          <a:prstGeom prst="line">
            <a:avLst/>
          </a:prstGeom>
          <a:noFill/>
          <a:ln w="38100">
            <a:solidFill>
              <a:schemeClr val="tx1"/>
            </a:solidFill>
            <a:prstDash val="sysDot"/>
            <a:round/>
            <a:headEnd type="triangle" w="med" len="med"/>
            <a:tailEnd type="triangle" w="med" len="med"/>
          </a:ln>
        </p:spPr>
        <p:txBody>
          <a:bodyPr/>
          <a:lstStyle/>
          <a:p>
            <a:endParaRPr lang="id-ID"/>
          </a:p>
        </p:txBody>
      </p:sp>
      <p:sp>
        <p:nvSpPr>
          <p:cNvPr id="184339" name="Line 19"/>
          <p:cNvSpPr>
            <a:spLocks noChangeShapeType="1"/>
          </p:cNvSpPr>
          <p:nvPr/>
        </p:nvSpPr>
        <p:spPr bwMode="auto">
          <a:xfrm>
            <a:off x="5791200" y="2743200"/>
            <a:ext cx="0" cy="342900"/>
          </a:xfrm>
          <a:prstGeom prst="line">
            <a:avLst/>
          </a:prstGeom>
          <a:noFill/>
          <a:ln w="38100">
            <a:solidFill>
              <a:schemeClr val="tx1"/>
            </a:solidFill>
            <a:prstDash val="sysDot"/>
            <a:round/>
            <a:headEnd/>
            <a:tailEnd type="triangle" w="med" len="med"/>
          </a:ln>
        </p:spPr>
        <p:txBody>
          <a:bodyPr/>
          <a:lstStyle/>
          <a:p>
            <a:endParaRPr lang="id-ID"/>
          </a:p>
        </p:txBody>
      </p:sp>
      <p:sp>
        <p:nvSpPr>
          <p:cNvPr id="184340" name="Line 20"/>
          <p:cNvSpPr>
            <a:spLocks noChangeShapeType="1"/>
          </p:cNvSpPr>
          <p:nvPr/>
        </p:nvSpPr>
        <p:spPr bwMode="auto">
          <a:xfrm>
            <a:off x="2971800" y="3505200"/>
            <a:ext cx="1066800" cy="0"/>
          </a:xfrm>
          <a:prstGeom prst="line">
            <a:avLst/>
          </a:prstGeom>
          <a:noFill/>
          <a:ln w="9525">
            <a:solidFill>
              <a:schemeClr val="tx1"/>
            </a:solidFill>
            <a:round/>
            <a:headEnd/>
            <a:tailEnd type="triangle" w="med" len="med"/>
          </a:ln>
        </p:spPr>
        <p:txBody>
          <a:bodyPr/>
          <a:lstStyle/>
          <a:p>
            <a:endParaRPr lang="id-ID"/>
          </a:p>
        </p:txBody>
      </p:sp>
      <p:sp>
        <p:nvSpPr>
          <p:cNvPr id="184341" name="Line 21"/>
          <p:cNvSpPr>
            <a:spLocks noChangeShapeType="1"/>
          </p:cNvSpPr>
          <p:nvPr/>
        </p:nvSpPr>
        <p:spPr bwMode="auto">
          <a:xfrm>
            <a:off x="3657600" y="2286000"/>
            <a:ext cx="1371600" cy="0"/>
          </a:xfrm>
          <a:prstGeom prst="line">
            <a:avLst/>
          </a:prstGeom>
          <a:noFill/>
          <a:ln w="38100">
            <a:solidFill>
              <a:schemeClr val="tx1"/>
            </a:solidFill>
            <a:prstDash val="sysDot"/>
            <a:round/>
            <a:headEnd type="triangle" w="med" len="med"/>
            <a:tailEnd/>
          </a:ln>
        </p:spPr>
        <p:txBody>
          <a:bodyPr/>
          <a:lstStyle/>
          <a:p>
            <a:endParaRPr lang="id-ID"/>
          </a:p>
        </p:txBody>
      </p:sp>
      <p:sp>
        <p:nvSpPr>
          <p:cNvPr id="184342" name="Line 22"/>
          <p:cNvSpPr>
            <a:spLocks noChangeShapeType="1"/>
          </p:cNvSpPr>
          <p:nvPr/>
        </p:nvSpPr>
        <p:spPr bwMode="auto">
          <a:xfrm>
            <a:off x="2133600" y="5105400"/>
            <a:ext cx="3848100" cy="0"/>
          </a:xfrm>
          <a:prstGeom prst="line">
            <a:avLst/>
          </a:prstGeom>
          <a:noFill/>
          <a:ln w="9525">
            <a:solidFill>
              <a:schemeClr val="tx1"/>
            </a:solidFill>
            <a:round/>
            <a:headEnd/>
            <a:tailEnd/>
          </a:ln>
        </p:spPr>
        <p:txBody>
          <a:bodyPr/>
          <a:lstStyle/>
          <a:p>
            <a:endParaRPr lang="id-ID"/>
          </a:p>
        </p:txBody>
      </p:sp>
      <p:sp>
        <p:nvSpPr>
          <p:cNvPr id="184343" name="Line 23"/>
          <p:cNvSpPr>
            <a:spLocks noChangeShapeType="1"/>
          </p:cNvSpPr>
          <p:nvPr/>
        </p:nvSpPr>
        <p:spPr bwMode="auto">
          <a:xfrm>
            <a:off x="4953000" y="3810000"/>
            <a:ext cx="0" cy="152400"/>
          </a:xfrm>
          <a:prstGeom prst="line">
            <a:avLst/>
          </a:prstGeom>
          <a:noFill/>
          <a:ln w="9525">
            <a:solidFill>
              <a:schemeClr val="tx1"/>
            </a:solidFill>
            <a:round/>
            <a:headEnd/>
            <a:tailEnd/>
          </a:ln>
        </p:spPr>
        <p:txBody>
          <a:bodyPr wrap="none"/>
          <a:lstStyle/>
          <a:p>
            <a:endParaRPr lang="id-ID"/>
          </a:p>
        </p:txBody>
      </p:sp>
      <p:sp>
        <p:nvSpPr>
          <p:cNvPr id="184344" name="Line 24"/>
          <p:cNvSpPr>
            <a:spLocks noChangeShapeType="1"/>
          </p:cNvSpPr>
          <p:nvPr/>
        </p:nvSpPr>
        <p:spPr bwMode="auto">
          <a:xfrm>
            <a:off x="7696200" y="1905000"/>
            <a:ext cx="0" cy="3733800"/>
          </a:xfrm>
          <a:prstGeom prst="line">
            <a:avLst/>
          </a:prstGeom>
          <a:noFill/>
          <a:ln w="38100">
            <a:solidFill>
              <a:schemeClr val="tx1"/>
            </a:solidFill>
            <a:prstDash val="sysDot"/>
            <a:round/>
            <a:headEnd/>
            <a:tailEnd/>
          </a:ln>
        </p:spPr>
        <p:txBody>
          <a:bodyPr wrap="none"/>
          <a:lstStyle/>
          <a:p>
            <a:endParaRPr lang="id-ID"/>
          </a:p>
        </p:txBody>
      </p:sp>
      <p:sp>
        <p:nvSpPr>
          <p:cNvPr id="184345" name="Line 25"/>
          <p:cNvSpPr>
            <a:spLocks noChangeShapeType="1"/>
          </p:cNvSpPr>
          <p:nvPr/>
        </p:nvSpPr>
        <p:spPr bwMode="auto">
          <a:xfrm flipH="1" flipV="1">
            <a:off x="7086600" y="1905000"/>
            <a:ext cx="609600" cy="0"/>
          </a:xfrm>
          <a:prstGeom prst="line">
            <a:avLst/>
          </a:prstGeom>
          <a:noFill/>
          <a:ln w="38100">
            <a:solidFill>
              <a:schemeClr val="tx1"/>
            </a:solidFill>
            <a:prstDash val="sysDot"/>
            <a:round/>
            <a:headEnd/>
            <a:tailEnd/>
          </a:ln>
        </p:spPr>
        <p:txBody>
          <a:bodyPr wrap="none"/>
          <a:lstStyle/>
          <a:p>
            <a:endParaRPr lang="id-ID"/>
          </a:p>
        </p:txBody>
      </p:sp>
      <p:sp>
        <p:nvSpPr>
          <p:cNvPr id="184346" name="Line 26"/>
          <p:cNvSpPr>
            <a:spLocks noChangeShapeType="1"/>
          </p:cNvSpPr>
          <p:nvPr/>
        </p:nvSpPr>
        <p:spPr bwMode="auto">
          <a:xfrm flipH="1">
            <a:off x="6400800" y="5638800"/>
            <a:ext cx="1295400" cy="0"/>
          </a:xfrm>
          <a:prstGeom prst="line">
            <a:avLst/>
          </a:prstGeom>
          <a:noFill/>
          <a:ln w="38100">
            <a:solidFill>
              <a:schemeClr val="tx1"/>
            </a:solidFill>
            <a:prstDash val="sysDot"/>
            <a:round/>
            <a:headEnd/>
            <a:tailEnd type="triangle" w="med" len="med"/>
          </a:ln>
        </p:spPr>
        <p:txBody>
          <a:bodyPr wrap="none"/>
          <a:lstStyle/>
          <a:p>
            <a:endParaRPr lang="id-ID"/>
          </a:p>
        </p:txBody>
      </p:sp>
      <p:sp>
        <p:nvSpPr>
          <p:cNvPr id="184347" name="Text Box 27"/>
          <p:cNvSpPr txBox="1">
            <a:spLocks noChangeArrowheads="1"/>
          </p:cNvSpPr>
          <p:nvPr/>
        </p:nvSpPr>
        <p:spPr bwMode="auto">
          <a:xfrm>
            <a:off x="5105400" y="1981200"/>
            <a:ext cx="1981200" cy="590550"/>
          </a:xfrm>
          <a:prstGeom prst="rect">
            <a:avLst/>
          </a:prstGeom>
          <a:noFill/>
          <a:ln w="9525">
            <a:solidFill>
              <a:schemeClr val="tx1"/>
            </a:solidFill>
            <a:miter lim="800000"/>
            <a:headEnd/>
            <a:tailEnd/>
          </a:ln>
        </p:spPr>
        <p:txBody>
          <a:bodyPr>
            <a:spAutoFit/>
          </a:bodyPr>
          <a:lstStyle/>
          <a:p>
            <a:pPr algn="ctr">
              <a:spcBef>
                <a:spcPct val="50000"/>
              </a:spcBef>
            </a:pPr>
            <a:r>
              <a:rPr lang="en-US" sz="1600" b="1"/>
              <a:t>Otoritas Pasar (Market Authority)</a:t>
            </a:r>
          </a:p>
        </p:txBody>
      </p:sp>
      <p:sp>
        <p:nvSpPr>
          <p:cNvPr id="184348" name="Rectangle 28"/>
          <p:cNvSpPr>
            <a:spLocks noChangeArrowheads="1"/>
          </p:cNvSpPr>
          <p:nvPr/>
        </p:nvSpPr>
        <p:spPr bwMode="auto">
          <a:xfrm>
            <a:off x="2286000" y="2819400"/>
            <a:ext cx="5334000" cy="2209800"/>
          </a:xfrm>
          <a:prstGeom prst="rect">
            <a:avLst/>
          </a:prstGeom>
          <a:noFill/>
          <a:ln w="9525">
            <a:solidFill>
              <a:schemeClr val="tx1"/>
            </a:solidFill>
            <a:prstDash val="sysDot"/>
            <a:miter lim="800000"/>
            <a:headEnd/>
            <a:tailEnd/>
          </a:ln>
        </p:spPr>
        <p:txBody>
          <a:bodyPr wrap="none" anchor="ctr"/>
          <a:lstStyle/>
          <a:p>
            <a:endParaRPr lang="id-ID"/>
          </a:p>
        </p:txBody>
      </p:sp>
    </p:spTree>
    <p:extLst>
      <p:ext uri="{BB962C8B-B14F-4D97-AF65-F5344CB8AC3E}">
        <p14:creationId xmlns:p14="http://schemas.microsoft.com/office/powerpoint/2010/main" val="1107974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normAutofit fontScale="90000"/>
          </a:bodyPr>
          <a:lstStyle/>
          <a:p>
            <a:r>
              <a:rPr lang="id-ID" dirty="0"/>
              <a:t>Uang</a:t>
            </a:r>
            <a:r>
              <a:rPr lang="en-US" dirty="0"/>
              <a:t> </a:t>
            </a:r>
            <a:r>
              <a:rPr lang="en-US" dirty="0" err="1"/>
              <a:t>Kertas</a:t>
            </a:r>
            <a:r>
              <a:rPr lang="en-US" dirty="0"/>
              <a:t> </a:t>
            </a:r>
            <a:r>
              <a:rPr lang="en-US" dirty="0" err="1"/>
              <a:t>Bukan</a:t>
            </a:r>
            <a:r>
              <a:rPr lang="en-US" dirty="0"/>
              <a:t> </a:t>
            </a:r>
            <a:r>
              <a:rPr lang="en-US" dirty="0" err="1"/>
              <a:t>Uang</a:t>
            </a:r>
            <a:r>
              <a:rPr lang="en-US" dirty="0"/>
              <a:t> Yang </a:t>
            </a:r>
            <a:r>
              <a:rPr lang="en-US" dirty="0" err="1"/>
              <a:t>Sesungguhnya</a:t>
            </a:r>
            <a:endParaRPr lang="id-ID" dirty="0"/>
          </a:p>
        </p:txBody>
      </p:sp>
      <p:sp>
        <p:nvSpPr>
          <p:cNvPr id="3" name="Content Placeholder 2"/>
          <p:cNvSpPr>
            <a:spLocks noGrp="1"/>
          </p:cNvSpPr>
          <p:nvPr>
            <p:ph idx="1"/>
          </p:nvPr>
        </p:nvSpPr>
        <p:spPr>
          <a:xfrm>
            <a:off x="3809711" y="2209800"/>
            <a:ext cx="5257800" cy="3962400"/>
          </a:xfrm>
          <a:solidFill>
            <a:schemeClr val="accent5">
              <a:lumMod val="20000"/>
              <a:lumOff val="80000"/>
            </a:schemeClr>
          </a:solidFill>
        </p:spPr>
        <p:txBody>
          <a:bodyPr>
            <a:normAutofit fontScale="85000" lnSpcReduction="10000"/>
          </a:bodyPr>
          <a:lstStyle/>
          <a:p>
            <a:r>
              <a:rPr lang="en-US" dirty="0" err="1"/>
              <a:t>Jika</a:t>
            </a:r>
            <a:r>
              <a:rPr lang="en-US" dirty="0"/>
              <a:t> </a:t>
            </a:r>
            <a:r>
              <a:rPr lang="en-US" dirty="0" err="1"/>
              <a:t>kita</a:t>
            </a:r>
            <a:r>
              <a:rPr lang="en-US" dirty="0"/>
              <a:t> </a:t>
            </a:r>
            <a:r>
              <a:rPr lang="en-US" dirty="0" err="1"/>
              <a:t>mau</a:t>
            </a:r>
            <a:r>
              <a:rPr lang="en-US" dirty="0"/>
              <a:t> </a:t>
            </a:r>
            <a:r>
              <a:rPr lang="en-US" dirty="0" err="1"/>
              <a:t>menggunakan</a:t>
            </a:r>
            <a:r>
              <a:rPr lang="en-US" dirty="0"/>
              <a:t> </a:t>
            </a:r>
            <a:r>
              <a:rPr lang="en-US" dirty="0" err="1"/>
              <a:t>jenis</a:t>
            </a:r>
            <a:r>
              <a:rPr lang="en-US" dirty="0"/>
              <a:t> </a:t>
            </a:r>
            <a:r>
              <a:rPr lang="en-US" dirty="0" err="1"/>
              <a:t>uang</a:t>
            </a:r>
            <a:r>
              <a:rPr lang="en-US" dirty="0"/>
              <a:t> yang </a:t>
            </a:r>
            <a:r>
              <a:rPr lang="en-US" dirty="0" err="1"/>
              <a:t>sesungguhnya</a:t>
            </a:r>
            <a:r>
              <a:rPr lang="en-US" dirty="0"/>
              <a:t> </a:t>
            </a:r>
            <a:r>
              <a:rPr lang="id-ID" dirty="0"/>
              <a:t>mungkin tak pernah terjadi inflasi, karena </a:t>
            </a:r>
            <a:r>
              <a:rPr lang="en-US" dirty="0" err="1"/>
              <a:t>nilainya</a:t>
            </a:r>
            <a:r>
              <a:rPr lang="en-US" dirty="0"/>
              <a:t> </a:t>
            </a:r>
            <a:r>
              <a:rPr lang="en-US" dirty="0" err="1"/>
              <a:t>tak</a:t>
            </a:r>
            <a:r>
              <a:rPr lang="en-US" dirty="0"/>
              <a:t> </a:t>
            </a:r>
            <a:r>
              <a:rPr lang="en-US" dirty="0" err="1"/>
              <a:t>kan</a:t>
            </a:r>
            <a:r>
              <a:rPr lang="en-US" dirty="0"/>
              <a:t> </a:t>
            </a:r>
            <a:r>
              <a:rPr lang="en-US" dirty="0" err="1"/>
              <a:t>pernah</a:t>
            </a:r>
            <a:r>
              <a:rPr lang="en-US" dirty="0"/>
              <a:t> </a:t>
            </a:r>
            <a:r>
              <a:rPr lang="en-US" dirty="0" err="1"/>
              <a:t>tergerus</a:t>
            </a:r>
            <a:r>
              <a:rPr lang="en-US" dirty="0"/>
              <a:t> </a:t>
            </a:r>
            <a:r>
              <a:rPr lang="en-US" dirty="0" err="1"/>
              <a:t>oleh</a:t>
            </a:r>
            <a:r>
              <a:rPr lang="en-US" dirty="0"/>
              <a:t> </a:t>
            </a:r>
            <a:r>
              <a:rPr lang="en-US" dirty="0" err="1"/>
              <a:t>waktu</a:t>
            </a:r>
            <a:r>
              <a:rPr lang="id-ID" dirty="0"/>
              <a:t>.</a:t>
            </a:r>
            <a:endParaRPr lang="en-US" dirty="0"/>
          </a:p>
          <a:p>
            <a:r>
              <a:rPr lang="en-US" dirty="0" err="1"/>
              <a:t>Apa</a:t>
            </a:r>
            <a:r>
              <a:rPr lang="en-US" dirty="0"/>
              <a:t> </a:t>
            </a:r>
            <a:r>
              <a:rPr lang="en-US" dirty="0" err="1"/>
              <a:t>uang</a:t>
            </a:r>
            <a:r>
              <a:rPr lang="en-US" dirty="0"/>
              <a:t> yang </a:t>
            </a:r>
            <a:r>
              <a:rPr lang="en-US" dirty="0" err="1"/>
              <a:t>sesungguhnya</a:t>
            </a:r>
            <a:r>
              <a:rPr lang="id-ID" dirty="0"/>
              <a:t> itu</a:t>
            </a:r>
            <a:r>
              <a:rPr lang="en-US" dirty="0"/>
              <a:t>? </a:t>
            </a:r>
            <a:r>
              <a:rPr lang="en-US" dirty="0" err="1"/>
              <a:t>Yaitu</a:t>
            </a:r>
            <a:r>
              <a:rPr lang="en-US" dirty="0"/>
              <a:t> </a:t>
            </a:r>
            <a:r>
              <a:rPr lang="en-US" dirty="0" err="1"/>
              <a:t>emas</a:t>
            </a:r>
            <a:r>
              <a:rPr lang="en-US" dirty="0"/>
              <a:t> </a:t>
            </a:r>
            <a:r>
              <a:rPr lang="en-US" dirty="0" err="1"/>
              <a:t>atau</a:t>
            </a:r>
            <a:r>
              <a:rPr lang="en-US" dirty="0"/>
              <a:t> </a:t>
            </a:r>
            <a:r>
              <a:rPr lang="en-US" dirty="0" err="1"/>
              <a:t>perak</a:t>
            </a:r>
            <a:r>
              <a:rPr lang="en-US" dirty="0"/>
              <a:t>.</a:t>
            </a:r>
          </a:p>
          <a:p>
            <a:r>
              <a:rPr lang="en-US" dirty="0" err="1"/>
              <a:t>Lalu</a:t>
            </a:r>
            <a:r>
              <a:rPr lang="id-ID" dirty="0"/>
              <a:t>,</a:t>
            </a:r>
            <a:r>
              <a:rPr lang="en-US" dirty="0"/>
              <a:t> </a:t>
            </a:r>
            <a:r>
              <a:rPr lang="en-US" dirty="0" err="1"/>
              <a:t>kenapa</a:t>
            </a:r>
            <a:r>
              <a:rPr lang="en-US" dirty="0"/>
              <a:t> </a:t>
            </a:r>
            <a:r>
              <a:rPr lang="id-ID" dirty="0"/>
              <a:t>kita gunakan </a:t>
            </a:r>
            <a:r>
              <a:rPr lang="en-US" dirty="0" err="1"/>
              <a:t>uang</a:t>
            </a:r>
            <a:r>
              <a:rPr lang="en-US" dirty="0"/>
              <a:t> </a:t>
            </a:r>
            <a:r>
              <a:rPr lang="en-US" dirty="0" err="1"/>
              <a:t>kertas</a:t>
            </a:r>
            <a:r>
              <a:rPr lang="en-US" dirty="0"/>
              <a:t>? </a:t>
            </a:r>
            <a:r>
              <a:rPr lang="en-US" dirty="0" err="1"/>
              <a:t>Yaitu</a:t>
            </a:r>
            <a:r>
              <a:rPr lang="en-US" dirty="0"/>
              <a:t> </a:t>
            </a:r>
            <a:r>
              <a:rPr lang="en-US" dirty="0" err="1"/>
              <a:t>sebagai</a:t>
            </a:r>
            <a:r>
              <a:rPr lang="en-US" dirty="0"/>
              <a:t> </a:t>
            </a:r>
            <a:r>
              <a:rPr lang="en-US" dirty="0" err="1"/>
              <a:t>pengganti</a:t>
            </a:r>
            <a:r>
              <a:rPr lang="en-US" dirty="0"/>
              <a:t> </a:t>
            </a:r>
            <a:r>
              <a:rPr lang="en-US" dirty="0" err="1"/>
              <a:t>kepemilikan</a:t>
            </a:r>
            <a:r>
              <a:rPr lang="en-US" dirty="0"/>
              <a:t> </a:t>
            </a:r>
            <a:r>
              <a:rPr lang="en-US" dirty="0" err="1"/>
              <a:t>emas</a:t>
            </a:r>
            <a:r>
              <a:rPr lang="en-US" dirty="0"/>
              <a:t> (</a:t>
            </a:r>
            <a:r>
              <a:rPr lang="en-US" i="1" dirty="0"/>
              <a:t>bank note</a:t>
            </a:r>
            <a:r>
              <a:rPr lang="en-US" dirty="0"/>
              <a:t>).</a:t>
            </a:r>
            <a:endParaRPr lang="id-ID" dirty="0"/>
          </a:p>
        </p:txBody>
      </p:sp>
      <p:pic>
        <p:nvPicPr>
          <p:cNvPr id="4" name="Picture 2" descr="https://img.okezone.com/dynamic/content/2015/03/30/20/1126416/harga-bbm-naik-bi-pastikan-inflasi-ikut-naik-RS5YwjMvlQ.jpg?w=380"/>
          <p:cNvPicPr>
            <a:picLocks noChangeAspect="1" noChangeArrowheads="1"/>
          </p:cNvPicPr>
          <p:nvPr/>
        </p:nvPicPr>
        <p:blipFill>
          <a:blip r:embed="rId3"/>
          <a:srcRect/>
          <a:stretch>
            <a:fillRect/>
          </a:stretch>
        </p:blipFill>
        <p:spPr bwMode="auto">
          <a:xfrm>
            <a:off x="76200" y="2886075"/>
            <a:ext cx="3619500" cy="2524125"/>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accent6">
              <a:lumMod val="20000"/>
              <a:lumOff val="80000"/>
            </a:schemeClr>
          </a:solidFill>
        </p:spPr>
        <p:txBody>
          <a:bodyPr/>
          <a:lstStyle/>
          <a:p>
            <a:r>
              <a:rPr lang="id-ID" dirty="0">
                <a:solidFill>
                  <a:schemeClr val="tx1"/>
                </a:solidFill>
              </a:rPr>
              <a:t>Dasar Hukum Distribusi</a:t>
            </a:r>
          </a:p>
        </p:txBody>
      </p:sp>
      <p:sp>
        <p:nvSpPr>
          <p:cNvPr id="3" name="Content Placeholder 2"/>
          <p:cNvSpPr>
            <a:spLocks noGrp="1"/>
          </p:cNvSpPr>
          <p:nvPr>
            <p:ph idx="1"/>
          </p:nvPr>
        </p:nvSpPr>
        <p:spPr>
          <a:xfrm>
            <a:off x="0" y="1412776"/>
            <a:ext cx="9144000" cy="5445224"/>
          </a:xfrm>
          <a:solidFill>
            <a:schemeClr val="accent5">
              <a:lumMod val="20000"/>
              <a:lumOff val="80000"/>
            </a:schemeClr>
          </a:solidFill>
        </p:spPr>
        <p:txBody>
          <a:bodyPr>
            <a:normAutofit/>
          </a:bodyPr>
          <a:lstStyle/>
          <a:p>
            <a:pPr marL="514350" indent="-514350" algn="just">
              <a:buNone/>
            </a:pPr>
            <a:r>
              <a:rPr lang="id-ID" sz="2800" dirty="0"/>
              <a:t>QS :  Al-Hasr (59)  : 7</a:t>
            </a:r>
          </a:p>
          <a:p>
            <a:pPr marL="514350" indent="-514350" algn="r">
              <a:buNone/>
            </a:pPr>
            <a:r>
              <a:rPr lang="ar-AE" sz="3600" dirty="0"/>
              <a:t>كَيْ لا يَكُونَ دُولَةً بَيْنَ الأغْنِيَاءِ مِنْكُمْ</a:t>
            </a:r>
            <a:endParaRPr lang="id-ID" sz="3600" dirty="0"/>
          </a:p>
          <a:p>
            <a:pPr marL="0" indent="0" algn="just">
              <a:buNone/>
            </a:pPr>
            <a:endParaRPr lang="id-ID" sz="2800" dirty="0"/>
          </a:p>
          <a:p>
            <a:pPr marL="0" indent="0" algn="just">
              <a:buNone/>
            </a:pPr>
            <a:r>
              <a:rPr lang="id-ID" sz="2800" i="1" dirty="0">
                <a:latin typeface="Berlin Sans FB" panose="020E0602020502020306" pitchFamily="34" charset="0"/>
              </a:rPr>
              <a:t>Supaya harta itu jangan hanya beredar di antara orang-orang kaya saja di antara kamu.</a:t>
            </a:r>
          </a:p>
          <a:p>
            <a:pPr marL="0" indent="0" algn="just">
              <a:buNone/>
            </a:pPr>
            <a:endParaRPr lang="id-ID" sz="2800" dirty="0">
              <a:latin typeface="Berlin Sans FB" panose="020E0602020502020306" pitchFamily="34" charset="0"/>
            </a:endParaRPr>
          </a:p>
          <a:p>
            <a:pPr marL="0" indent="0" algn="just">
              <a:buNone/>
            </a:pPr>
            <a:r>
              <a:rPr lang="id-ID" sz="2800" dirty="0">
                <a:latin typeface="Berlin Sans FB" panose="020E0602020502020306" pitchFamily="34" charset="0"/>
              </a:rPr>
              <a:t>A</a:t>
            </a:r>
            <a:r>
              <a:rPr lang="en-US" sz="2800" dirty="0" err="1">
                <a:latin typeface="Berlin Sans FB" panose="020E0602020502020306" pitchFamily="34" charset="0"/>
              </a:rPr>
              <a:t>yat</a:t>
            </a:r>
            <a:r>
              <a:rPr lang="en-US" sz="2800" dirty="0">
                <a:latin typeface="Berlin Sans FB" panose="020E0602020502020306" pitchFamily="34" charset="0"/>
              </a:rPr>
              <a:t> </a:t>
            </a:r>
            <a:r>
              <a:rPr lang="en-US" sz="2800" dirty="0" err="1">
                <a:latin typeface="Berlin Sans FB" panose="020E0602020502020306" pitchFamily="34" charset="0"/>
              </a:rPr>
              <a:t>diatas</a:t>
            </a:r>
            <a:r>
              <a:rPr lang="en-US" sz="2800" dirty="0">
                <a:latin typeface="Berlin Sans FB" panose="020E0602020502020306" pitchFamily="34" charset="0"/>
              </a:rPr>
              <a:t> </a:t>
            </a:r>
            <a:r>
              <a:rPr lang="en-US" sz="2800" dirty="0" err="1">
                <a:latin typeface="Berlin Sans FB" panose="020E0602020502020306" pitchFamily="34" charset="0"/>
              </a:rPr>
              <a:t>menunjukkan</a:t>
            </a:r>
            <a:r>
              <a:rPr lang="en-US" sz="2800" dirty="0">
                <a:latin typeface="Berlin Sans FB" panose="020E0602020502020306" pitchFamily="34" charset="0"/>
              </a:rPr>
              <a:t> </a:t>
            </a:r>
            <a:r>
              <a:rPr lang="en-US" sz="2800" dirty="0" err="1">
                <a:latin typeface="Berlin Sans FB" panose="020E0602020502020306" pitchFamily="34" charset="0"/>
              </a:rPr>
              <a:t>bahwa</a:t>
            </a:r>
            <a:r>
              <a:rPr lang="en-US" sz="2800" dirty="0">
                <a:latin typeface="Berlin Sans FB" panose="020E0602020502020306" pitchFamily="34" charset="0"/>
              </a:rPr>
              <a:t> </a:t>
            </a:r>
            <a:r>
              <a:rPr lang="en-US" sz="2800" dirty="0" err="1">
                <a:latin typeface="Berlin Sans FB" panose="020E0602020502020306" pitchFamily="34" charset="0"/>
              </a:rPr>
              <a:t>islam</a:t>
            </a:r>
            <a:r>
              <a:rPr lang="en-US" sz="2800" dirty="0">
                <a:latin typeface="Berlin Sans FB" panose="020E0602020502020306" pitchFamily="34" charset="0"/>
              </a:rPr>
              <a:t> </a:t>
            </a:r>
            <a:r>
              <a:rPr lang="en-US" sz="2800" dirty="0" err="1">
                <a:latin typeface="Berlin Sans FB" panose="020E0602020502020306" pitchFamily="34" charset="0"/>
              </a:rPr>
              <a:t>mengatur</a:t>
            </a:r>
            <a:r>
              <a:rPr lang="en-US" sz="2800" dirty="0">
                <a:latin typeface="Berlin Sans FB" panose="020E0602020502020306" pitchFamily="34" charset="0"/>
              </a:rPr>
              <a:t> </a:t>
            </a:r>
            <a:r>
              <a:rPr lang="en-US" sz="2800" dirty="0" err="1">
                <a:latin typeface="Berlin Sans FB" panose="020E0602020502020306" pitchFamily="34" charset="0"/>
              </a:rPr>
              <a:t>distribusi</a:t>
            </a:r>
            <a:r>
              <a:rPr lang="en-US" sz="2800" dirty="0">
                <a:latin typeface="Berlin Sans FB" panose="020E0602020502020306" pitchFamily="34" charset="0"/>
              </a:rPr>
              <a:t> </a:t>
            </a:r>
            <a:r>
              <a:rPr lang="en-US" sz="2800" dirty="0" err="1">
                <a:latin typeface="Berlin Sans FB" panose="020E0602020502020306" pitchFamily="34" charset="0"/>
              </a:rPr>
              <a:t>harta</a:t>
            </a:r>
            <a:r>
              <a:rPr lang="en-US" sz="2800" dirty="0">
                <a:latin typeface="Berlin Sans FB" panose="020E0602020502020306" pitchFamily="34" charset="0"/>
              </a:rPr>
              <a:t> </a:t>
            </a:r>
            <a:r>
              <a:rPr lang="en-US" sz="2800" dirty="0" err="1">
                <a:latin typeface="Berlin Sans FB" panose="020E0602020502020306" pitchFamily="34" charset="0"/>
              </a:rPr>
              <a:t>kekayaan</a:t>
            </a:r>
            <a:r>
              <a:rPr lang="en-US" sz="2800" dirty="0">
                <a:latin typeface="Berlin Sans FB" panose="020E0602020502020306" pitchFamily="34" charset="0"/>
              </a:rPr>
              <a:t> </a:t>
            </a:r>
            <a:r>
              <a:rPr lang="en-US" sz="2800" dirty="0" err="1">
                <a:latin typeface="Berlin Sans FB" panose="020E0602020502020306" pitchFamily="34" charset="0"/>
              </a:rPr>
              <a:t>termasuk</a:t>
            </a:r>
            <a:r>
              <a:rPr lang="en-US" sz="2800" dirty="0">
                <a:latin typeface="Berlin Sans FB" panose="020E0602020502020306" pitchFamily="34" charset="0"/>
              </a:rPr>
              <a:t> </a:t>
            </a:r>
            <a:r>
              <a:rPr lang="en-US" sz="2800" dirty="0" err="1">
                <a:latin typeface="Berlin Sans FB" panose="020E0602020502020306" pitchFamily="34" charset="0"/>
              </a:rPr>
              <a:t>pendapatan</a:t>
            </a:r>
            <a:r>
              <a:rPr lang="en-US" sz="2800" dirty="0">
                <a:latin typeface="Berlin Sans FB" panose="020E0602020502020306" pitchFamily="34" charset="0"/>
              </a:rPr>
              <a:t> </a:t>
            </a:r>
            <a:r>
              <a:rPr lang="en-US" sz="2800" dirty="0" err="1">
                <a:latin typeface="Berlin Sans FB" panose="020E0602020502020306" pitchFamily="34" charset="0"/>
              </a:rPr>
              <a:t>kepada</a:t>
            </a:r>
            <a:r>
              <a:rPr lang="en-US" sz="2800" dirty="0">
                <a:latin typeface="Berlin Sans FB" panose="020E0602020502020306" pitchFamily="34" charset="0"/>
              </a:rPr>
              <a:t> </a:t>
            </a:r>
            <a:r>
              <a:rPr lang="en-US" sz="2800" dirty="0" err="1">
                <a:latin typeface="Berlin Sans FB" panose="020E0602020502020306" pitchFamily="34" charset="0"/>
              </a:rPr>
              <a:t>semua</a:t>
            </a:r>
            <a:r>
              <a:rPr lang="en-US" sz="2800" dirty="0">
                <a:latin typeface="Berlin Sans FB" panose="020E0602020502020306" pitchFamily="34" charset="0"/>
              </a:rPr>
              <a:t> </a:t>
            </a:r>
            <a:r>
              <a:rPr lang="en-US" sz="2800" dirty="0" err="1">
                <a:latin typeface="Berlin Sans FB" panose="020E0602020502020306" pitchFamily="34" charset="0"/>
              </a:rPr>
              <a:t>masyarakat</a:t>
            </a:r>
            <a:r>
              <a:rPr lang="en-US" sz="2800" dirty="0">
                <a:latin typeface="Berlin Sans FB" panose="020E0602020502020306" pitchFamily="34" charset="0"/>
              </a:rPr>
              <a:t> </a:t>
            </a:r>
            <a:r>
              <a:rPr lang="en-US" sz="2800" dirty="0" err="1">
                <a:latin typeface="Berlin Sans FB" panose="020E0602020502020306" pitchFamily="34" charset="0"/>
              </a:rPr>
              <a:t>dan</a:t>
            </a:r>
            <a:r>
              <a:rPr lang="en-US" sz="2800" dirty="0">
                <a:latin typeface="Berlin Sans FB" panose="020E0602020502020306" pitchFamily="34" charset="0"/>
              </a:rPr>
              <a:t> </a:t>
            </a:r>
            <a:r>
              <a:rPr lang="en-US" sz="2800" dirty="0" err="1">
                <a:latin typeface="Berlin Sans FB" panose="020E0602020502020306" pitchFamily="34" charset="0"/>
              </a:rPr>
              <a:t>tidak</a:t>
            </a:r>
            <a:r>
              <a:rPr lang="en-US" sz="2800" dirty="0">
                <a:latin typeface="Berlin Sans FB" panose="020E0602020502020306" pitchFamily="34" charset="0"/>
              </a:rPr>
              <a:t> </a:t>
            </a:r>
            <a:r>
              <a:rPr lang="en-US" sz="2800" dirty="0" err="1">
                <a:latin typeface="Berlin Sans FB" panose="020E0602020502020306" pitchFamily="34" charset="0"/>
              </a:rPr>
              <a:t>menjadi</a:t>
            </a:r>
            <a:r>
              <a:rPr lang="en-US" sz="2800" dirty="0">
                <a:latin typeface="Berlin Sans FB" panose="020E0602020502020306" pitchFamily="34" charset="0"/>
              </a:rPr>
              <a:t> </a:t>
            </a:r>
            <a:r>
              <a:rPr lang="en-US" sz="2800" dirty="0" err="1">
                <a:latin typeface="Berlin Sans FB" panose="020E0602020502020306" pitchFamily="34" charset="0"/>
              </a:rPr>
              <a:t>komoditas</a:t>
            </a:r>
            <a:r>
              <a:rPr lang="en-US" sz="2800" dirty="0">
                <a:latin typeface="Berlin Sans FB" panose="020E0602020502020306" pitchFamily="34" charset="0"/>
              </a:rPr>
              <a:t> </a:t>
            </a:r>
            <a:r>
              <a:rPr lang="en-US" sz="2800" dirty="0" err="1">
                <a:latin typeface="Berlin Sans FB" panose="020E0602020502020306" pitchFamily="34" charset="0"/>
              </a:rPr>
              <a:t>diantara</a:t>
            </a:r>
            <a:r>
              <a:rPr lang="en-US" sz="2800" dirty="0">
                <a:latin typeface="Berlin Sans FB" panose="020E0602020502020306" pitchFamily="34" charset="0"/>
              </a:rPr>
              <a:t> </a:t>
            </a:r>
            <a:r>
              <a:rPr lang="en-US" sz="2800" dirty="0" err="1">
                <a:latin typeface="Berlin Sans FB" panose="020E0602020502020306" pitchFamily="34" charset="0"/>
              </a:rPr>
              <a:t>golongan</a:t>
            </a:r>
            <a:r>
              <a:rPr lang="en-US" sz="2800" dirty="0">
                <a:latin typeface="Berlin Sans FB" panose="020E0602020502020306" pitchFamily="34" charset="0"/>
              </a:rPr>
              <a:t> kaya </a:t>
            </a:r>
            <a:r>
              <a:rPr lang="en-US" sz="2800" dirty="0" err="1">
                <a:latin typeface="Berlin Sans FB" panose="020E0602020502020306" pitchFamily="34" charset="0"/>
              </a:rPr>
              <a:t>saja</a:t>
            </a:r>
            <a:r>
              <a:rPr lang="en-US" sz="2800" dirty="0">
                <a:latin typeface="Berlin Sans FB" panose="020E0602020502020306" pitchFamily="34" charset="0"/>
              </a:rPr>
              <a:t>, </a:t>
            </a:r>
            <a:r>
              <a:rPr lang="en-US" sz="2800" dirty="0" err="1">
                <a:latin typeface="Berlin Sans FB" panose="020E0602020502020306" pitchFamily="34" charset="0"/>
              </a:rPr>
              <a:t>selain</a:t>
            </a:r>
            <a:r>
              <a:rPr lang="en-US" sz="2800" dirty="0">
                <a:latin typeface="Berlin Sans FB" panose="020E0602020502020306" pitchFamily="34" charset="0"/>
              </a:rPr>
              <a:t> </a:t>
            </a:r>
            <a:r>
              <a:rPr lang="en-US" sz="2800" dirty="0" err="1">
                <a:latin typeface="Berlin Sans FB" panose="020E0602020502020306" pitchFamily="34" charset="0"/>
              </a:rPr>
              <a:t>itu</a:t>
            </a:r>
            <a:r>
              <a:rPr lang="en-US" sz="2800" dirty="0">
                <a:latin typeface="Berlin Sans FB" panose="020E0602020502020306" pitchFamily="34" charset="0"/>
              </a:rPr>
              <a:t>, </a:t>
            </a:r>
            <a:r>
              <a:rPr lang="en-US" sz="2800" dirty="0" err="1">
                <a:latin typeface="Berlin Sans FB" panose="020E0602020502020306" pitchFamily="34" charset="0"/>
              </a:rPr>
              <a:t>untuk</a:t>
            </a:r>
            <a:r>
              <a:rPr lang="en-US" sz="2800" dirty="0">
                <a:latin typeface="Berlin Sans FB" panose="020E0602020502020306" pitchFamily="34" charset="0"/>
              </a:rPr>
              <a:t> </a:t>
            </a:r>
            <a:r>
              <a:rPr lang="en-US" sz="2800" dirty="0" err="1">
                <a:latin typeface="Berlin Sans FB" panose="020E0602020502020306" pitchFamily="34" charset="0"/>
              </a:rPr>
              <a:t>mencapai</a:t>
            </a:r>
            <a:r>
              <a:rPr lang="en-US" sz="2800" dirty="0">
                <a:latin typeface="Berlin Sans FB" panose="020E0602020502020306" pitchFamily="34" charset="0"/>
              </a:rPr>
              <a:t> </a:t>
            </a:r>
            <a:r>
              <a:rPr lang="en-US" sz="2800" dirty="0" err="1">
                <a:latin typeface="Berlin Sans FB" panose="020E0602020502020306" pitchFamily="34" charset="0"/>
              </a:rPr>
              <a:t>pemerataan</a:t>
            </a:r>
            <a:r>
              <a:rPr lang="en-US" sz="2800" dirty="0">
                <a:latin typeface="Berlin Sans FB" panose="020E0602020502020306" pitchFamily="34" charset="0"/>
              </a:rPr>
              <a:t> </a:t>
            </a:r>
            <a:r>
              <a:rPr lang="en-US" sz="2800" dirty="0" err="1">
                <a:latin typeface="Berlin Sans FB" panose="020E0602020502020306" pitchFamily="34" charset="0"/>
              </a:rPr>
              <a:t>pendapatan</a:t>
            </a:r>
            <a:r>
              <a:rPr lang="en-US" sz="2800" dirty="0">
                <a:latin typeface="Berlin Sans FB" panose="020E0602020502020306" pitchFamily="34" charset="0"/>
              </a:rPr>
              <a:t> </a:t>
            </a:r>
            <a:r>
              <a:rPr lang="en-US" sz="2800" dirty="0" err="1">
                <a:latin typeface="Berlin Sans FB" panose="020E0602020502020306" pitchFamily="34" charset="0"/>
              </a:rPr>
              <a:t>kepada</a:t>
            </a:r>
            <a:r>
              <a:rPr lang="en-US" sz="2800" dirty="0">
                <a:latin typeface="Berlin Sans FB" panose="020E0602020502020306" pitchFamily="34" charset="0"/>
              </a:rPr>
              <a:t> </a:t>
            </a:r>
            <a:r>
              <a:rPr lang="en-US" sz="2800" dirty="0" err="1">
                <a:latin typeface="Berlin Sans FB" panose="020E0602020502020306" pitchFamily="34" charset="0"/>
              </a:rPr>
              <a:t>masyarakat</a:t>
            </a:r>
            <a:r>
              <a:rPr lang="en-US" sz="2800" dirty="0">
                <a:latin typeface="Berlin Sans FB" panose="020E0602020502020306" pitchFamily="34" charset="0"/>
              </a:rPr>
              <a:t> </a:t>
            </a:r>
            <a:r>
              <a:rPr lang="en-US" sz="2800" dirty="0" err="1">
                <a:latin typeface="Berlin Sans FB" panose="020E0602020502020306" pitchFamily="34" charset="0"/>
              </a:rPr>
              <a:t>secara</a:t>
            </a:r>
            <a:r>
              <a:rPr lang="en-US" sz="2800" dirty="0">
                <a:latin typeface="Berlin Sans FB" panose="020E0602020502020306" pitchFamily="34" charset="0"/>
              </a:rPr>
              <a:t> </a:t>
            </a:r>
            <a:r>
              <a:rPr lang="en-US" sz="2800" dirty="0" err="1">
                <a:latin typeface="Berlin Sans FB" panose="020E0602020502020306" pitchFamily="34" charset="0"/>
              </a:rPr>
              <a:t>oby</a:t>
            </a:r>
            <a:r>
              <a:rPr lang="id-ID" sz="2800" dirty="0">
                <a:latin typeface="Berlin Sans FB" panose="020E0602020502020306" pitchFamily="34" charset="0"/>
              </a:rPr>
              <a:t>e</a:t>
            </a:r>
            <a:r>
              <a:rPr lang="en-US" sz="2800" dirty="0" err="1">
                <a:latin typeface="Berlin Sans FB" panose="020E0602020502020306" pitchFamily="34" charset="0"/>
              </a:rPr>
              <a:t>ktif</a:t>
            </a:r>
            <a:r>
              <a:rPr lang="id-ID" sz="2800" dirty="0">
                <a:latin typeface="Berlin Sans FB" panose="020E0602020502020306" pitchFamily="34" charset="0"/>
              </a:rPr>
              <a:t>.</a:t>
            </a:r>
            <a:endParaRPr lang="en-US" sz="2800" dirty="0">
              <a:latin typeface="Berlin Sans FB" panose="020E0602020502020306" pitchFamily="34" charset="0"/>
            </a:endParaRPr>
          </a:p>
          <a:p>
            <a:pPr marL="0" indent="0" algn="just"/>
            <a:endParaRPr lang="id-ID" sz="2800" dirty="0"/>
          </a:p>
        </p:txBody>
      </p:sp>
    </p:spTree>
    <p:extLst>
      <p:ext uri="{BB962C8B-B14F-4D97-AF65-F5344CB8AC3E}">
        <p14:creationId xmlns:p14="http://schemas.microsoft.com/office/powerpoint/2010/main" val="2632918680"/>
      </p:ext>
    </p:extLst>
  </p:cSld>
  <p:clrMapOvr>
    <a:masterClrMapping/>
  </p:clrMapOvr>
  <p:transition>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normAutofit fontScale="90000"/>
          </a:bodyPr>
          <a:lstStyle/>
          <a:p>
            <a:r>
              <a:rPr lang="id-ID" dirty="0"/>
              <a:t>BMT, Koperasi, BPRS Ekonomi Komunitas</a:t>
            </a:r>
          </a:p>
        </p:txBody>
      </p:sp>
      <p:sp>
        <p:nvSpPr>
          <p:cNvPr id="3" name="Content Placeholder 2"/>
          <p:cNvSpPr>
            <a:spLocks noGrp="1"/>
          </p:cNvSpPr>
          <p:nvPr>
            <p:ph idx="1"/>
          </p:nvPr>
        </p:nvSpPr>
        <p:spPr>
          <a:xfrm>
            <a:off x="457200" y="1600200"/>
            <a:ext cx="8229600" cy="5105400"/>
          </a:xfrm>
          <a:solidFill>
            <a:schemeClr val="accent5">
              <a:lumMod val="20000"/>
              <a:lumOff val="80000"/>
            </a:schemeClr>
          </a:solidFill>
        </p:spPr>
        <p:txBody>
          <a:bodyPr>
            <a:normAutofit fontScale="85000" lnSpcReduction="10000"/>
          </a:bodyPr>
          <a:lstStyle/>
          <a:p>
            <a:r>
              <a:rPr lang="id-ID" dirty="0"/>
              <a:t>Jika anda memiliki uang dan di tabungkan di bank konevnsional maka uang itu menguap ke konglomerat.</a:t>
            </a:r>
          </a:p>
          <a:p>
            <a:r>
              <a:rPr lang="id-ID" dirty="0"/>
              <a:t>Jika anda memiliki uang dan di tabungkan pada BMT atau BPRS berarti anda menambah sirkulasi moneter pada komunitas anda sendiri, sehingga memiliki multiflier effect pada masyarakat setempat.</a:t>
            </a:r>
          </a:p>
          <a:p>
            <a:r>
              <a:rPr lang="id-ID" dirty="0"/>
              <a:t>Jangan berfikir bahwa perbedaan bank konvensional dengan bank syariah hanya terletak pada variabel bunga.</a:t>
            </a:r>
          </a:p>
          <a:p>
            <a:r>
              <a:rPr lang="id-ID" dirty="0"/>
              <a:t>Lebih luas perbedaannya adalah terletak pada sistem moneter.</a:t>
            </a:r>
          </a:p>
        </p:txBody>
      </p:sp>
    </p:spTree>
    <p:extLst>
      <p:ext uri="{BB962C8B-B14F-4D97-AF65-F5344CB8AC3E}">
        <p14:creationId xmlns:p14="http://schemas.microsoft.com/office/powerpoint/2010/main" val="33620486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r>
              <a:rPr lang="id-ID" dirty="0"/>
              <a:t>Kemandirian Ekonomi</a:t>
            </a:r>
          </a:p>
        </p:txBody>
      </p:sp>
      <p:sp>
        <p:nvSpPr>
          <p:cNvPr id="3" name="Content Placeholder 2"/>
          <p:cNvSpPr>
            <a:spLocks noGrp="1"/>
          </p:cNvSpPr>
          <p:nvPr>
            <p:ph idx="1"/>
          </p:nvPr>
        </p:nvSpPr>
        <p:spPr>
          <a:solidFill>
            <a:schemeClr val="accent5">
              <a:lumMod val="20000"/>
              <a:lumOff val="80000"/>
            </a:schemeClr>
          </a:solidFill>
        </p:spPr>
        <p:txBody>
          <a:bodyPr/>
          <a:lstStyle/>
          <a:p>
            <a:r>
              <a:rPr lang="id-ID" dirty="0"/>
              <a:t>Kenapa nabung malah di bank besar, padahal uang yang sudah terkumpul di bawa konglomerat.</a:t>
            </a:r>
          </a:p>
          <a:p>
            <a:r>
              <a:rPr lang="id-ID" dirty="0"/>
              <a:t>Kenapa utang kok malah di BMT, padahal uangnya hanya sedikit.</a:t>
            </a:r>
          </a:p>
          <a:p>
            <a:r>
              <a:rPr lang="id-ID" dirty="0"/>
              <a:t>Kemadirian ekonomi masyarakat terletak pada sirkulasi moneter yang tangguh di komunitas masyarakat itu sendiri.</a:t>
            </a:r>
          </a:p>
        </p:txBody>
      </p:sp>
    </p:spTree>
    <p:extLst>
      <p:ext uri="{BB962C8B-B14F-4D97-AF65-F5344CB8AC3E}">
        <p14:creationId xmlns:p14="http://schemas.microsoft.com/office/powerpoint/2010/main" val="9982417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3" cstate="print"/>
          <a:srcRect/>
          <a:stretch>
            <a:fillRect/>
          </a:stretch>
        </p:blipFill>
        <p:spPr bwMode="auto">
          <a:xfrm>
            <a:off x="0" y="0"/>
            <a:ext cx="9144000" cy="4286250"/>
          </a:xfrm>
          <a:prstGeom prst="rect">
            <a:avLst/>
          </a:prstGeom>
          <a:noFill/>
          <a:ln w="9525">
            <a:noFill/>
            <a:miter lim="800000"/>
            <a:headEnd/>
            <a:tailEnd/>
          </a:ln>
        </p:spPr>
      </p:pic>
      <p:sp>
        <p:nvSpPr>
          <p:cNvPr id="3" name="Rectangle 2"/>
          <p:cNvSpPr/>
          <p:nvPr/>
        </p:nvSpPr>
        <p:spPr>
          <a:xfrm>
            <a:off x="0" y="4292600"/>
            <a:ext cx="9144000" cy="256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4800" b="1" dirty="0">
                <a:solidFill>
                  <a:schemeClr val="tx1"/>
                </a:solidFill>
              </a:rPr>
              <a:t>واَلسَّـلَامُ عَـَليْكُمْ وَ رَحْمَـةُ الـَّلـهِ وَ بَرَكَاتُه</a:t>
            </a:r>
            <a:endParaRPr lang="id-ID" sz="4800" dirty="0">
              <a:solidFill>
                <a:schemeClr val="tx1"/>
              </a:solidFill>
            </a:endParaRPr>
          </a:p>
        </p:txBody>
      </p:sp>
    </p:spTree>
    <p:extLst>
      <p:ext uri="{BB962C8B-B14F-4D97-AF65-F5344CB8AC3E}">
        <p14:creationId xmlns:p14="http://schemas.microsoft.com/office/powerpoint/2010/main" val="1432858877"/>
      </p:ext>
    </p:extLst>
  </p:cSld>
  <p:clrMapOvr>
    <a:masterClrMapping/>
  </p:clrMapOvr>
  <p:transition>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7890"/>
                                        </p:tgtEl>
                                        <p:attrNameLst>
                                          <p:attrName>style.visibility</p:attrName>
                                        </p:attrNameLst>
                                      </p:cBhvr>
                                      <p:to>
                                        <p:strVal val="visible"/>
                                      </p:to>
                                    </p:set>
                                    <p:anim calcmode="lin" valueType="num">
                                      <p:cBhvr additive="base">
                                        <p:cTn id="13" dur="500" fill="hold"/>
                                        <p:tgtEl>
                                          <p:spTgt spid="37890"/>
                                        </p:tgtEl>
                                        <p:attrNameLst>
                                          <p:attrName>ppt_x</p:attrName>
                                        </p:attrNameLst>
                                      </p:cBhvr>
                                      <p:tavLst>
                                        <p:tav tm="0">
                                          <p:val>
                                            <p:strVal val="#ppt_x"/>
                                          </p:val>
                                        </p:tav>
                                        <p:tav tm="100000">
                                          <p:val>
                                            <p:strVal val="#ppt_x"/>
                                          </p:val>
                                        </p:tav>
                                      </p:tavLst>
                                    </p:anim>
                                    <p:anim calcmode="lin" valueType="num">
                                      <p:cBhvr additive="base">
                                        <p:cTn id="14" dur="500" fill="hold"/>
                                        <p:tgtEl>
                                          <p:spTgt spid="3789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0"/>
            <a:ext cx="8229600" cy="1143000"/>
          </a:xfrm>
        </p:spPr>
        <p:txBody>
          <a:bodyPr/>
          <a:lstStyle/>
          <a:p>
            <a:r>
              <a:rPr lang="id-ID" dirty="0"/>
              <a:t>Terima Kasih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5EFD0-AB33-45DA-A61F-57FE0E81F36B}"/>
              </a:ext>
            </a:extLst>
          </p:cNvPr>
          <p:cNvSpPr>
            <a:spLocks noGrp="1"/>
          </p:cNvSpPr>
          <p:nvPr>
            <p:ph type="title"/>
          </p:nvPr>
        </p:nvSpPr>
        <p:spPr/>
        <p:txBody>
          <a:bodyPr/>
          <a:lstStyle/>
          <a:p>
            <a:r>
              <a:rPr lang="id-ID" dirty="0"/>
              <a:t>Tanggapan </a:t>
            </a:r>
          </a:p>
        </p:txBody>
      </p:sp>
      <p:sp>
        <p:nvSpPr>
          <p:cNvPr id="3" name="Content Placeholder 2">
            <a:extLst>
              <a:ext uri="{FF2B5EF4-FFF2-40B4-BE49-F238E27FC236}">
                <a16:creationId xmlns:a16="http://schemas.microsoft.com/office/drawing/2014/main" id="{18FE64C5-E96E-433C-92DD-A50EAB3F5310}"/>
              </a:ext>
            </a:extLst>
          </p:cNvPr>
          <p:cNvSpPr>
            <a:spLocks noGrp="1"/>
          </p:cNvSpPr>
          <p:nvPr>
            <p:ph idx="1"/>
          </p:nvPr>
        </p:nvSpPr>
        <p:spPr/>
        <p:txBody>
          <a:bodyPr>
            <a:normAutofit fontScale="92500" lnSpcReduction="20000"/>
          </a:bodyPr>
          <a:lstStyle/>
          <a:p>
            <a:r>
              <a:rPr lang="id-ID" dirty="0"/>
              <a:t>Ibu Aminah: utang adalah uang, akadnya juga uang. Bagaimana tambahan itu berupa uang? Ijarah pada lab kita. Akad ijarah ijarah? Biaya alat, biaya obat. Konteks bekerja untuk memenuhi takaran. Bagaimana jika ijin.</a:t>
            </a:r>
          </a:p>
          <a:p>
            <a:r>
              <a:rPr lang="id-ID" dirty="0"/>
              <a:t>Ibu Eny: riba juga bisa terjadi akibat kontrak kerja, bagaimana sistemtika kerja di Unimus?</a:t>
            </a:r>
          </a:p>
          <a:p>
            <a:r>
              <a:rPr lang="id-ID" dirty="0"/>
              <a:t>Bpk Nurrahman: Kesetaraan nilai, bagamana bank konevn dan syariah. Kemungkinan nilai uang tetap, naik atau menurun. Bank sebagai baitul mal, bank sebagai intitusi bisnis swasta.</a:t>
            </a:r>
          </a:p>
        </p:txBody>
      </p:sp>
    </p:spTree>
    <p:extLst>
      <p:ext uri="{BB962C8B-B14F-4D97-AF65-F5344CB8AC3E}">
        <p14:creationId xmlns:p14="http://schemas.microsoft.com/office/powerpoint/2010/main" val="1857282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lstStyle/>
          <a:p>
            <a:r>
              <a:rPr lang="id-ID" dirty="0"/>
              <a:t>Mana Uang Yang Lebih Bagus</a:t>
            </a:r>
          </a:p>
        </p:txBody>
      </p:sp>
      <p:sp>
        <p:nvSpPr>
          <p:cNvPr id="3074" name="AutoShape 2" descr="Ini Efeknya Jika Rupiah Terus Bertahan di 13 Ribu per Dolar 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3076" name="Picture 4" descr="Ini Efeknya Jika Rupiah Terus Bertahan di 13 Ribu per Dolar AS"/>
          <p:cNvPicPr>
            <a:picLocks noChangeAspect="1" noChangeArrowheads="1"/>
          </p:cNvPicPr>
          <p:nvPr/>
        </p:nvPicPr>
        <p:blipFill>
          <a:blip r:embed="rId3"/>
          <a:srcRect/>
          <a:stretch>
            <a:fillRect/>
          </a:stretch>
        </p:blipFill>
        <p:spPr bwMode="auto">
          <a:xfrm>
            <a:off x="155575" y="1828800"/>
            <a:ext cx="8885089" cy="492442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6391F-EDA7-4718-A9BF-C9CEAA7D2184}"/>
              </a:ext>
            </a:extLst>
          </p:cNvPr>
          <p:cNvSpPr>
            <a:spLocks noGrp="1"/>
          </p:cNvSpPr>
          <p:nvPr>
            <p:ph type="title"/>
          </p:nvPr>
        </p:nvSpPr>
        <p:spPr>
          <a:solidFill>
            <a:schemeClr val="accent6">
              <a:lumMod val="20000"/>
              <a:lumOff val="80000"/>
            </a:schemeClr>
          </a:solidFill>
        </p:spPr>
        <p:txBody>
          <a:bodyPr/>
          <a:lstStyle/>
          <a:p>
            <a:r>
              <a:rPr lang="id-ID" dirty="0"/>
              <a:t>Apakah Riba = Bunga</a:t>
            </a:r>
          </a:p>
        </p:txBody>
      </p:sp>
      <p:sp>
        <p:nvSpPr>
          <p:cNvPr id="3" name="Content Placeholder 2">
            <a:extLst>
              <a:ext uri="{FF2B5EF4-FFF2-40B4-BE49-F238E27FC236}">
                <a16:creationId xmlns:a16="http://schemas.microsoft.com/office/drawing/2014/main" id="{B1D34B25-989C-4022-A3FA-E32BFD6802D6}"/>
              </a:ext>
            </a:extLst>
          </p:cNvPr>
          <p:cNvSpPr>
            <a:spLocks noGrp="1"/>
          </p:cNvSpPr>
          <p:nvPr>
            <p:ph idx="1"/>
          </p:nvPr>
        </p:nvSpPr>
        <p:spPr>
          <a:xfrm>
            <a:off x="457200" y="1600200"/>
            <a:ext cx="8229600" cy="5105400"/>
          </a:xfrm>
          <a:solidFill>
            <a:schemeClr val="accent5">
              <a:lumMod val="20000"/>
              <a:lumOff val="80000"/>
            </a:schemeClr>
          </a:solidFill>
        </p:spPr>
        <p:txBody>
          <a:bodyPr>
            <a:normAutofit/>
          </a:bodyPr>
          <a:lstStyle/>
          <a:p>
            <a:r>
              <a:rPr lang="id-ID" dirty="0"/>
              <a:t>Pertanyaan mendasar, apakah bunga bank otomatis </a:t>
            </a:r>
            <a:r>
              <a:rPr lang="id-ID" i="1" dirty="0"/>
              <a:t>riba</a:t>
            </a:r>
            <a:r>
              <a:rPr lang="id-ID" dirty="0"/>
              <a:t>? </a:t>
            </a:r>
          </a:p>
          <a:p>
            <a:r>
              <a:rPr lang="id-ID" dirty="0"/>
              <a:t>Bisa jadi </a:t>
            </a:r>
            <a:r>
              <a:rPr lang="id-ID" i="1" dirty="0"/>
              <a:t>riba</a:t>
            </a:r>
            <a:r>
              <a:rPr lang="id-ID" dirty="0"/>
              <a:t> tidak otomatis bunga bank, dan bunga bank juga tidak otomatis </a:t>
            </a:r>
            <a:r>
              <a:rPr lang="id-ID" i="1" dirty="0"/>
              <a:t>riba</a:t>
            </a:r>
            <a:r>
              <a:rPr lang="id-ID" dirty="0"/>
              <a:t>.</a:t>
            </a:r>
          </a:p>
          <a:p>
            <a:r>
              <a:rPr lang="id-ID" dirty="0"/>
              <a:t>Riba yang diharamkan berdasar Al qur’an surat Al Baqarah ayat 275.</a:t>
            </a:r>
          </a:p>
          <a:p>
            <a:pPr marL="0" indent="0" algn="ctr">
              <a:buNone/>
            </a:pPr>
            <a:r>
              <a:rPr lang="ar-SA" dirty="0"/>
              <a:t>وَأَحَلَّ اللّهُ الْبَيْعَ وَحَرَّمَ الرِّبَا</a:t>
            </a:r>
            <a:endParaRPr lang="id-ID" dirty="0"/>
          </a:p>
          <a:p>
            <a:r>
              <a:rPr lang="id-ID" i="1" dirty="0"/>
              <a:t>Allah telah menghalalkan jual beli dan mengharamkan riba. </a:t>
            </a:r>
            <a:r>
              <a:rPr lang="id-ID" dirty="0"/>
              <a:t>(QS. Al-Baqoroh: 275)</a:t>
            </a:r>
          </a:p>
          <a:p>
            <a:pPr marL="0" indent="0">
              <a:buNone/>
            </a:pPr>
            <a:endParaRPr lang="id-ID" dirty="0"/>
          </a:p>
        </p:txBody>
      </p:sp>
    </p:spTree>
    <p:extLst>
      <p:ext uri="{BB962C8B-B14F-4D97-AF65-F5344CB8AC3E}">
        <p14:creationId xmlns:p14="http://schemas.microsoft.com/office/powerpoint/2010/main" val="2413312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838200"/>
          </a:xfrm>
          <a:solidFill>
            <a:schemeClr val="accent5">
              <a:lumMod val="20000"/>
              <a:lumOff val="80000"/>
            </a:schemeClr>
          </a:solidFill>
        </p:spPr>
        <p:txBody>
          <a:bodyPr/>
          <a:lstStyle/>
          <a:p>
            <a:r>
              <a:rPr lang="en-US" dirty="0" err="1"/>
              <a:t>Bunga</a:t>
            </a:r>
            <a:r>
              <a:rPr lang="en-US" dirty="0"/>
              <a:t> </a:t>
            </a:r>
            <a:r>
              <a:rPr lang="en-US" dirty="0" err="1"/>
              <a:t>apa</a:t>
            </a:r>
            <a:r>
              <a:rPr lang="en-US" dirty="0"/>
              <a:t> </a:t>
            </a:r>
            <a:r>
              <a:rPr lang="en-US" dirty="0" err="1"/>
              <a:t>Otomatis</a:t>
            </a:r>
            <a:r>
              <a:rPr lang="en-US" dirty="0"/>
              <a:t> </a:t>
            </a:r>
            <a:r>
              <a:rPr lang="en-US" dirty="0" err="1"/>
              <a:t>Riba</a:t>
            </a:r>
            <a:r>
              <a:rPr lang="en-US" dirty="0"/>
              <a:t>?</a:t>
            </a:r>
            <a:endParaRPr lang="id-ID" dirty="0"/>
          </a:p>
        </p:txBody>
      </p:sp>
      <p:sp>
        <p:nvSpPr>
          <p:cNvPr id="819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grpSp>
        <p:nvGrpSpPr>
          <p:cNvPr id="4" name="Group 1"/>
          <p:cNvGrpSpPr>
            <a:grpSpLocks noChangeAspect="1"/>
          </p:cNvGrpSpPr>
          <p:nvPr/>
        </p:nvGrpSpPr>
        <p:grpSpPr bwMode="auto">
          <a:xfrm>
            <a:off x="228600" y="1295400"/>
            <a:ext cx="8686800" cy="5465054"/>
            <a:chOff x="2361" y="5155"/>
            <a:chExt cx="6849" cy="3948"/>
          </a:xfrm>
        </p:grpSpPr>
        <p:sp>
          <p:nvSpPr>
            <p:cNvPr id="8195" name="AutoShape 3"/>
            <p:cNvSpPr>
              <a:spLocks noChangeAspect="1" noChangeArrowheads="1" noTextEdit="1"/>
            </p:cNvSpPr>
            <p:nvPr/>
          </p:nvSpPr>
          <p:spPr bwMode="auto">
            <a:xfrm>
              <a:off x="2361" y="5155"/>
              <a:ext cx="6849" cy="3948"/>
            </a:xfrm>
            <a:prstGeom prst="rect">
              <a:avLst/>
            </a:prstGeom>
            <a:solidFill>
              <a:srgbClr val="00B0F0"/>
            </a:solidFill>
          </p:spPr>
          <p:txBody>
            <a:bodyPr vert="horz" wrap="square" lIns="91440" tIns="45720" rIns="91440" bIns="45720" numCol="1" anchor="t" anchorCtr="0" compatLnSpc="1">
              <a:prstTxWarp prst="textNoShape">
                <a:avLst/>
              </a:prstTxWarp>
            </a:bodyPr>
            <a:lstStyle/>
            <a:p>
              <a:endParaRPr lang="id-ID"/>
            </a:p>
          </p:txBody>
        </p:sp>
        <p:sp>
          <p:nvSpPr>
            <p:cNvPr id="8194" name="Text Box 2"/>
            <p:cNvSpPr txBox="1">
              <a:spLocks noChangeArrowheads="1"/>
            </p:cNvSpPr>
            <p:nvPr/>
          </p:nvSpPr>
          <p:spPr bwMode="auto">
            <a:xfrm>
              <a:off x="2481" y="5265"/>
              <a:ext cx="6609" cy="3743"/>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rPr>
                <a:t>Si A hutang Rp. 1.000.000,- setara dengan  2 gram mas, dan sanggup mengembalikan satu tahun berikutnya.</a:t>
              </a:r>
            </a:p>
            <a:p>
              <a:pPr marL="0" marR="0" lvl="0" indent="6350" algn="l" defTabSz="914400" rtl="0" eaLnBrk="0" fontAlgn="base" latinLnBrk="0" hangingPunct="0">
                <a:lnSpc>
                  <a:spcPct val="100000"/>
                </a:lnSpc>
                <a:spcBef>
                  <a:spcPct val="0"/>
                </a:spcBef>
                <a:spcAft>
                  <a:spcPct val="0"/>
                </a:spcAft>
                <a:buClrTx/>
                <a:buSzTx/>
                <a:buFontTx/>
                <a:buNone/>
                <a:tabLst/>
              </a:pP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endParaRP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Satu tahun berikutnya 1 gram emas Rp. 600.000,- </a:t>
              </a: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Maka si A mengembalikan </a:t>
              </a: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endParaRP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Rp. 1.200.000,- karena</a:t>
              </a:r>
              <a:r>
                <a:rPr kumimoji="0" lang="id-ID" sz="2800" b="0" i="0" u="none" strike="noStrike" cap="none" normalizeH="0" dirty="0">
                  <a:ln>
                    <a:noFill/>
                  </a:ln>
                  <a:solidFill>
                    <a:schemeClr val="tx1"/>
                  </a:solidFill>
                  <a:effectLst/>
                  <a:latin typeface="Berlin Sans FB" panose="020E0602020502020306" pitchFamily="34" charset="0"/>
                  <a:ea typeface="Times New Roman" pitchFamily="18" charset="0"/>
                  <a:cs typeface="Times New Roman" pitchFamily="18" charset="0"/>
                </a:rPr>
                <a:t> setara dengan 2 gram emas.</a:t>
              </a: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endParaRPr>
            </a:p>
            <a:p>
              <a:pPr marL="0" marR="0" lvl="0" indent="6350" algn="l" defTabSz="914400" rtl="0" eaLnBrk="0" fontAlgn="base" latinLnBrk="0" hangingPunct="0">
                <a:lnSpc>
                  <a:spcPct val="100000"/>
                </a:lnSpc>
                <a:spcBef>
                  <a:spcPct val="0"/>
                </a:spcBef>
                <a:spcAft>
                  <a:spcPct val="0"/>
                </a:spcAft>
                <a:buClrTx/>
                <a:buSzTx/>
                <a:buFontTx/>
                <a:buNone/>
                <a:tabLst/>
              </a:pP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endParaRPr>
            </a:p>
            <a:p>
              <a:pPr marL="0" marR="0" lvl="0" indent="6350" algn="l" defTabSz="914400" rtl="0" eaLnBrk="0" fontAlgn="base" latinLnBrk="0" hangingPunct="0">
                <a:lnSpc>
                  <a:spcPct val="100000"/>
                </a:lnSpc>
                <a:spcBef>
                  <a:spcPct val="0"/>
                </a:spcBef>
                <a:spcAft>
                  <a:spcPct val="0"/>
                </a:spcAft>
                <a:buClrTx/>
                <a:buSzTx/>
                <a:buFontTx/>
                <a:buNone/>
                <a:tabLst/>
              </a:pPr>
              <a:r>
                <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Times New Roman" pitchFamily="18" charset="0"/>
                </a:rPr>
                <a:t>Oleh karena itu 200.000 rupiah bukan riba tetapi angka untuk menyetarakan nilai tukar yang sama.</a:t>
              </a:r>
              <a:endParaRPr kumimoji="0" lang="id-ID" sz="2800" b="0" i="0" u="none" strike="noStrike" cap="none" normalizeH="0" baseline="0" dirty="0">
                <a:ln>
                  <a:noFill/>
                </a:ln>
                <a:solidFill>
                  <a:schemeClr val="tx1"/>
                </a:solidFill>
                <a:effectLst/>
                <a:latin typeface="Berlin Sans FB" panose="020E0602020502020306" pitchFamily="34" charset="0"/>
                <a:ea typeface="Times New Roman" pitchFamily="18" charset="0"/>
                <a:cs typeface="Arial" pitchFamily="34" charset="0"/>
              </a:endParaRPr>
            </a:p>
            <a:p>
              <a:pPr marL="0" marR="0" lvl="0" indent="6350" algn="l" defTabSz="914400" rtl="0" eaLnBrk="0" fontAlgn="base" latinLnBrk="0" hangingPunct="0">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461325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E7DD4-6078-4845-986F-4574D12CE785}"/>
              </a:ext>
            </a:extLst>
          </p:cNvPr>
          <p:cNvSpPr>
            <a:spLocks noGrp="1"/>
          </p:cNvSpPr>
          <p:nvPr>
            <p:ph type="title"/>
          </p:nvPr>
        </p:nvSpPr>
        <p:spPr>
          <a:solidFill>
            <a:schemeClr val="accent6">
              <a:lumMod val="20000"/>
              <a:lumOff val="80000"/>
            </a:schemeClr>
          </a:solidFill>
        </p:spPr>
        <p:txBody>
          <a:bodyPr/>
          <a:lstStyle/>
          <a:p>
            <a:r>
              <a:rPr lang="id-ID" dirty="0"/>
              <a:t>Cermati nilai riilnya</a:t>
            </a:r>
          </a:p>
        </p:txBody>
      </p:sp>
      <p:sp>
        <p:nvSpPr>
          <p:cNvPr id="3" name="Content Placeholder 2">
            <a:extLst>
              <a:ext uri="{FF2B5EF4-FFF2-40B4-BE49-F238E27FC236}">
                <a16:creationId xmlns:a16="http://schemas.microsoft.com/office/drawing/2014/main" id="{AD49D1B0-3306-469D-B4CA-52EBC7146E2F}"/>
              </a:ext>
            </a:extLst>
          </p:cNvPr>
          <p:cNvSpPr>
            <a:spLocks noGrp="1"/>
          </p:cNvSpPr>
          <p:nvPr>
            <p:ph idx="1"/>
          </p:nvPr>
        </p:nvSpPr>
        <p:spPr>
          <a:solidFill>
            <a:schemeClr val="accent5">
              <a:lumMod val="20000"/>
              <a:lumOff val="80000"/>
            </a:schemeClr>
          </a:solidFill>
        </p:spPr>
        <p:txBody>
          <a:bodyPr>
            <a:normAutofit/>
          </a:bodyPr>
          <a:lstStyle/>
          <a:p>
            <a:pPr lvl="0"/>
            <a:r>
              <a:rPr lang="id-ID" dirty="0"/>
              <a:t>Jika dilihat dari kenaikan nominal seakan akan ada kenaikan nilai dari satu juta rupiah menjadi satu juta dua ratus ribu rupiah. </a:t>
            </a:r>
          </a:p>
          <a:p>
            <a:pPr lvl="0"/>
            <a:r>
              <a:rPr lang="id-ID" dirty="0"/>
              <a:t>Jika si penghutang mengembalikan hutang sebesar satu juta rupiah tentu merugikan bagi pemberi hutang, karena nilai uang menurun. Jika disetarakan emas tidak mendapatkan dua gram emas. </a:t>
            </a:r>
          </a:p>
        </p:txBody>
      </p:sp>
    </p:spTree>
    <p:extLst>
      <p:ext uri="{BB962C8B-B14F-4D97-AF65-F5344CB8AC3E}">
        <p14:creationId xmlns:p14="http://schemas.microsoft.com/office/powerpoint/2010/main" val="1914264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511EE-24A8-426A-AAB9-622FC7F74EF3}"/>
              </a:ext>
            </a:extLst>
          </p:cNvPr>
          <p:cNvSpPr>
            <a:spLocks noGrp="1"/>
          </p:cNvSpPr>
          <p:nvPr>
            <p:ph type="title"/>
          </p:nvPr>
        </p:nvSpPr>
        <p:spPr>
          <a:xfrm>
            <a:off x="76200" y="76200"/>
            <a:ext cx="8915400" cy="1143000"/>
          </a:xfrm>
          <a:solidFill>
            <a:schemeClr val="accent6">
              <a:lumMod val="20000"/>
              <a:lumOff val="80000"/>
            </a:schemeClr>
          </a:solidFill>
        </p:spPr>
        <p:txBody>
          <a:bodyPr/>
          <a:lstStyle/>
          <a:p>
            <a:r>
              <a:rPr lang="id-ID" dirty="0"/>
              <a:t>Riba adalah tambahan Nilai Riil</a:t>
            </a:r>
          </a:p>
        </p:txBody>
      </p:sp>
      <p:sp>
        <p:nvSpPr>
          <p:cNvPr id="3" name="Content Placeholder 2">
            <a:extLst>
              <a:ext uri="{FF2B5EF4-FFF2-40B4-BE49-F238E27FC236}">
                <a16:creationId xmlns:a16="http://schemas.microsoft.com/office/drawing/2014/main" id="{1A631CCA-8D35-4792-9C25-B6D8085445AE}"/>
              </a:ext>
            </a:extLst>
          </p:cNvPr>
          <p:cNvSpPr>
            <a:spLocks noGrp="1"/>
          </p:cNvSpPr>
          <p:nvPr>
            <p:ph idx="1"/>
          </p:nvPr>
        </p:nvSpPr>
        <p:spPr>
          <a:xfrm>
            <a:off x="76200" y="1295400"/>
            <a:ext cx="8915400" cy="5410200"/>
          </a:xfrm>
          <a:solidFill>
            <a:schemeClr val="accent5">
              <a:lumMod val="20000"/>
              <a:lumOff val="80000"/>
            </a:schemeClr>
          </a:solidFill>
        </p:spPr>
        <p:txBody>
          <a:bodyPr>
            <a:noAutofit/>
          </a:bodyPr>
          <a:lstStyle/>
          <a:p>
            <a:r>
              <a:rPr lang="id-ID" sz="2300" dirty="0"/>
              <a:t>Abu Said Al Khudari berkata, "Rasulullah bersabda : "</a:t>
            </a:r>
            <a:r>
              <a:rPr lang="id-ID" sz="2300" i="1" dirty="0"/>
              <a:t>Emas dengan emas, perak dengan perak, bur dengan bur, syair dengan syair, korma dengan korma dan garam dengan garam dipertukarkan dengan sama, segenggam dengan segenggam. Siapa yang manambah atau minta tambah maka ia telah malakukan praktek riba, baik yang meminta maupun yang memberi, dalam hal itu sama saja.</a:t>
            </a:r>
            <a:r>
              <a:rPr lang="id-ID" sz="2300" dirty="0"/>
              <a:t> HR. Asy Syaikhan</a:t>
            </a:r>
          </a:p>
          <a:p>
            <a:r>
              <a:rPr lang="id-ID" sz="2300" dirty="0"/>
              <a:t>Dari Abu Said Al Khudari, katanya, </a:t>
            </a:r>
            <a:r>
              <a:rPr lang="id-ID" sz="2300" i="1" dirty="0"/>
              <a:t>"Bilal datang kepada Rasulullah SAW dengan membawa korma kualitas Barni. Lalu Rasulullah SAW bertanya kepadanya, "Dari mana korma itu?". Ia menjawab, "Kami punya korma yang buruk lalu kami jual barter dua liter dengan satu liter".</a:t>
            </a:r>
            <a:r>
              <a:rPr lang="id-ID" sz="2300" dirty="0"/>
              <a:t> Maka Rasulullah bersabda: </a:t>
            </a:r>
            <a:r>
              <a:rPr lang="id-ID" sz="2300" i="1" dirty="0"/>
              <a:t>"Masya Allah, itu juga adalah perbuatan riba. Jangan kau lakukan. Jika kamu mau membeli, juallah dahulu kormamu itu kemudian kamu beli korma yang kamu inginkan.</a:t>
            </a:r>
            <a:r>
              <a:rPr lang="id-ID" sz="2300" dirty="0"/>
              <a:t> Muttafaq 'alaih.</a:t>
            </a:r>
          </a:p>
        </p:txBody>
      </p:sp>
    </p:spTree>
    <p:extLst>
      <p:ext uri="{BB962C8B-B14F-4D97-AF65-F5344CB8AC3E}">
        <p14:creationId xmlns:p14="http://schemas.microsoft.com/office/powerpoint/2010/main" val="1640130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A7506-FDC5-4C16-8975-ECB4A3D8A7D6}"/>
              </a:ext>
            </a:extLst>
          </p:cNvPr>
          <p:cNvSpPr>
            <a:spLocks noGrp="1"/>
          </p:cNvSpPr>
          <p:nvPr>
            <p:ph type="title"/>
          </p:nvPr>
        </p:nvSpPr>
        <p:spPr>
          <a:solidFill>
            <a:schemeClr val="accent6">
              <a:lumMod val="20000"/>
              <a:lumOff val="80000"/>
            </a:schemeClr>
          </a:solidFill>
        </p:spPr>
        <p:txBody>
          <a:bodyPr/>
          <a:lstStyle/>
          <a:p>
            <a:r>
              <a:rPr lang="id-ID" dirty="0"/>
              <a:t>Ukuran Riba</a:t>
            </a:r>
          </a:p>
        </p:txBody>
      </p:sp>
      <p:sp>
        <p:nvSpPr>
          <p:cNvPr id="3" name="Content Placeholder 2">
            <a:extLst>
              <a:ext uri="{FF2B5EF4-FFF2-40B4-BE49-F238E27FC236}">
                <a16:creationId xmlns:a16="http://schemas.microsoft.com/office/drawing/2014/main" id="{CECE4751-F30C-456F-97B4-774308EBB100}"/>
              </a:ext>
            </a:extLst>
          </p:cNvPr>
          <p:cNvSpPr>
            <a:spLocks noGrp="1"/>
          </p:cNvSpPr>
          <p:nvPr>
            <p:ph idx="1"/>
          </p:nvPr>
        </p:nvSpPr>
        <p:spPr>
          <a:solidFill>
            <a:schemeClr val="accent5">
              <a:lumMod val="20000"/>
              <a:lumOff val="80000"/>
            </a:schemeClr>
          </a:solidFill>
        </p:spPr>
        <p:txBody>
          <a:bodyPr/>
          <a:lstStyle/>
          <a:p>
            <a:pPr marL="0" indent="0">
              <a:buNone/>
            </a:pPr>
            <a:r>
              <a:rPr lang="id-ID" dirty="0"/>
              <a:t>Ringan atau berat </a:t>
            </a:r>
            <a:r>
              <a:rPr lang="en-US" dirty="0" err="1"/>
              <a:t>suatu</a:t>
            </a:r>
            <a:r>
              <a:rPr lang="en-US" dirty="0"/>
              <a:t> </a:t>
            </a:r>
            <a:r>
              <a:rPr lang="en-US" dirty="0" err="1"/>
              <a:t>riba</a:t>
            </a:r>
            <a:r>
              <a:rPr lang="en-US" dirty="0"/>
              <a:t> </a:t>
            </a:r>
            <a:r>
              <a:rPr lang="id-ID" dirty="0"/>
              <a:t>tidak bisa diukur dengan berapa persen bunga di tetapkan </a:t>
            </a:r>
            <a:r>
              <a:rPr lang="en-US" dirty="0" err="1"/>
              <a:t>dari</a:t>
            </a:r>
            <a:r>
              <a:rPr lang="en-US" dirty="0"/>
              <a:t> </a:t>
            </a:r>
            <a:r>
              <a:rPr lang="en-US" dirty="0" err="1"/>
              <a:t>nilai</a:t>
            </a:r>
            <a:r>
              <a:rPr lang="en-US" dirty="0"/>
              <a:t> nominal</a:t>
            </a:r>
            <a:r>
              <a:rPr lang="id-ID" dirty="0"/>
              <a:t>. Hal ini terkait dengan perubahan nilai mata uang yang digunakan untuk transaksi. Artinya bahwa jika yang digunakan alat tukar adalah </a:t>
            </a:r>
            <a:r>
              <a:rPr lang="id-ID" i="1" dirty="0"/>
              <a:t>fiat money</a:t>
            </a:r>
            <a:r>
              <a:rPr lang="id-ID" dirty="0"/>
              <a:t> maka harus dikonversikan dengan alat tukar riil sebagaimana barang barang yang disebutkan dalam hadist di atas.</a:t>
            </a:r>
          </a:p>
        </p:txBody>
      </p:sp>
    </p:spTree>
    <p:extLst>
      <p:ext uri="{BB962C8B-B14F-4D97-AF65-F5344CB8AC3E}">
        <p14:creationId xmlns:p14="http://schemas.microsoft.com/office/powerpoint/2010/main" val="4035800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TotalTime>
  <Words>1849</Words>
  <Application>Microsoft Office PowerPoint</Application>
  <PresentationFormat>On-screen Show (4:3)</PresentationFormat>
  <Paragraphs>176</Paragraphs>
  <Slides>35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Berlin Sans FB</vt:lpstr>
      <vt:lpstr>Calibri</vt:lpstr>
      <vt:lpstr>Times New Roman</vt:lpstr>
      <vt:lpstr>Wingdings</vt:lpstr>
      <vt:lpstr>Office Theme</vt:lpstr>
      <vt:lpstr>Mendeteksi Riba</vt:lpstr>
      <vt:lpstr>Data Diri Dekan FE Universitas Muhammadiyah Semarang Anggota Majlis Tablig dan Dakwah Khusus P W M Jawa Tengah  Pendiri dan Pengurus Masyarakat Ekonomi Syari’ah Dewan Pakar Ikatan Cendekiawan Muslim Indonesia Jawa Tengah Pengurus Ikatan Sarjana Ekonomi Indonesia Cabang Semarang Email: hardiwinoto@unimus.ac.id   Web: hardiwinoto.com   HP: 085865351802  Tlp. 024 76743566 Alamat: Jl. Pucang Adi IX / No. 10, Pucang Gading, Mranggen, Demak.</vt:lpstr>
      <vt:lpstr>Uang Kertas Bukan Uang Yang Sesungguhnya</vt:lpstr>
      <vt:lpstr>Mana Uang Yang Lebih Bagus</vt:lpstr>
      <vt:lpstr>Apakah Riba = Bunga</vt:lpstr>
      <vt:lpstr>Bunga apa Otomatis Riba?</vt:lpstr>
      <vt:lpstr>Cermati nilai riilnya</vt:lpstr>
      <vt:lpstr>Riba adalah tambahan Nilai Riil</vt:lpstr>
      <vt:lpstr>Ukuran Riba</vt:lpstr>
      <vt:lpstr>Riba Dapat Dideteksi</vt:lpstr>
      <vt:lpstr>Jenis Barang Ribawi</vt:lpstr>
      <vt:lpstr>Mendeteksi Riba Pada Bank Syariah</vt:lpstr>
      <vt:lpstr>PowerPoint Presentation</vt:lpstr>
      <vt:lpstr>PowerPoint Presentation</vt:lpstr>
      <vt:lpstr>Contoh jika terjadi hiperinflasi</vt:lpstr>
      <vt:lpstr>Biang Inflasi</vt:lpstr>
      <vt:lpstr>Sempurnakan Takaran</vt:lpstr>
      <vt:lpstr>Konteks Bekerja</vt:lpstr>
      <vt:lpstr>Pertanyaan mendasar?</vt:lpstr>
      <vt:lpstr>Bank sebagai Instrumen</vt:lpstr>
      <vt:lpstr>PowerPoint Presentation</vt:lpstr>
      <vt:lpstr>PowerPoint Presentation</vt:lpstr>
      <vt:lpstr>Ekonomi Islam</vt:lpstr>
      <vt:lpstr>Kualitas Produk</vt:lpstr>
      <vt:lpstr>Kebenaran Informasi</vt:lpstr>
      <vt:lpstr>PowerPoint Presentation</vt:lpstr>
      <vt:lpstr>Skema Implikasi</vt:lpstr>
      <vt:lpstr>PowerPoint Presentation</vt:lpstr>
      <vt:lpstr>PowerPoint Presentation</vt:lpstr>
      <vt:lpstr>Dasar Hukum Distribusi</vt:lpstr>
      <vt:lpstr>BMT, Koperasi, BPRS Ekonomi Komunitas</vt:lpstr>
      <vt:lpstr>Kemandirian Ekonomi</vt:lpstr>
      <vt:lpstr>PowerPoint Presentation</vt:lpstr>
      <vt:lpstr>Terima Kasih</vt:lpstr>
      <vt:lpstr>Tanggapan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dm_1</dc:creator>
  <cp:lastModifiedBy>User</cp:lastModifiedBy>
  <cp:revision>50</cp:revision>
  <dcterms:created xsi:type="dcterms:W3CDTF">2006-08-16T00:00:00Z</dcterms:created>
  <dcterms:modified xsi:type="dcterms:W3CDTF">2017-12-28T03:23:53Z</dcterms:modified>
</cp:coreProperties>
</file>