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74" r:id="rId3"/>
    <p:sldId id="276" r:id="rId4"/>
    <p:sldId id="275" r:id="rId5"/>
    <p:sldId id="284" r:id="rId6"/>
    <p:sldId id="285" r:id="rId7"/>
    <p:sldId id="269" r:id="rId8"/>
    <p:sldId id="270" r:id="rId9"/>
    <p:sldId id="271" r:id="rId10"/>
    <p:sldId id="281" r:id="rId11"/>
    <p:sldId id="282" r:id="rId12"/>
    <p:sldId id="283" r:id="rId13"/>
    <p:sldId id="273" r:id="rId14"/>
  </p:sldIdLst>
  <p:sldSz cx="9144000" cy="6858000" type="screen4x3"/>
  <p:notesSz cx="7105650" cy="10239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D3F2B-C3D6-4BDE-B370-157A1753315D}" type="datetimeFigureOut">
              <a:rPr lang="id-ID" smtClean="0"/>
              <a:t>19/06/2017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5025"/>
            <a:ext cx="3079750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A05F5-4CF6-47E3-99EA-7FB9C184E42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1710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891" y="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/>
          <a:lstStyle>
            <a:lvl1pPr algn="r">
              <a:defRPr sz="1300"/>
            </a:lvl1pPr>
          </a:lstStyle>
          <a:p>
            <a:fld id="{FE05F150-3C86-477F-8CB6-023D7625CBB5}" type="datetimeFigureOut">
              <a:rPr lang="id-ID" smtClean="0"/>
              <a:pPr/>
              <a:t>19/06/2017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98" tIns="49548" rIns="99098" bIns="4954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66" y="4863703"/>
            <a:ext cx="5684519" cy="4607720"/>
          </a:xfrm>
          <a:prstGeom prst="rect">
            <a:avLst/>
          </a:prstGeom>
        </p:spPr>
        <p:txBody>
          <a:bodyPr vert="horz" lIns="99098" tIns="49548" rIns="99098" bIns="495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563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891" y="9725631"/>
            <a:ext cx="3079115" cy="511968"/>
          </a:xfrm>
          <a:prstGeom prst="rect">
            <a:avLst/>
          </a:prstGeom>
        </p:spPr>
        <p:txBody>
          <a:bodyPr vert="horz" lIns="99098" tIns="49548" rIns="99098" bIns="49548" rtlCol="0" anchor="b"/>
          <a:lstStyle>
            <a:lvl1pPr algn="r">
              <a:defRPr sz="1300"/>
            </a:lvl1pPr>
          </a:lstStyle>
          <a:p>
            <a:fld id="{7F74FDF4-DEBD-4A91-8185-DA524667ADF3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781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Harapan</a:t>
            </a:r>
            <a:endParaRPr lang="id-ID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8200" y="1371601"/>
            <a:ext cx="4419600" cy="5334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d-ID" sz="2800" dirty="0" smtClean="0"/>
              <a:t>M</a:t>
            </a:r>
            <a:r>
              <a:rPr lang="en-US" sz="2800" dirty="0" err="1" smtClean="0"/>
              <a:t>enyelenggarakan</a:t>
            </a:r>
            <a:r>
              <a:rPr lang="en-US" sz="2800" dirty="0" smtClean="0"/>
              <a:t> </a:t>
            </a:r>
            <a:r>
              <a:rPr lang="en-US" sz="2800" dirty="0" err="1"/>
              <a:t>pendidikan</a:t>
            </a:r>
            <a:r>
              <a:rPr lang="en-US" sz="2800" dirty="0"/>
              <a:t> </a:t>
            </a:r>
            <a:r>
              <a:rPr lang="en-US" sz="2800" dirty="0" err="1" smtClean="0"/>
              <a:t>berkualitas</a:t>
            </a:r>
            <a:r>
              <a:rPr lang="id-ID" sz="2800" dirty="0" smtClean="0"/>
              <a:t> untuk </a:t>
            </a:r>
            <a:r>
              <a:rPr lang="en-US" sz="2800" dirty="0" err="1" smtClean="0"/>
              <a:t>prodi</a:t>
            </a:r>
            <a:r>
              <a:rPr lang="en-US" sz="2800" dirty="0" smtClean="0"/>
              <a:t> </a:t>
            </a:r>
            <a:r>
              <a:rPr lang="en-US" sz="2800" dirty="0" err="1" smtClean="0"/>
              <a:t>akuntansi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manajemen</a:t>
            </a:r>
            <a:r>
              <a:rPr lang="en-US" sz="2800" dirty="0" smtClean="0"/>
              <a:t>.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 err="1"/>
              <a:t>Karya</a:t>
            </a:r>
            <a:r>
              <a:rPr lang="en-US" sz="2800" dirty="0"/>
              <a:t> </a:t>
            </a:r>
            <a:r>
              <a:rPr lang="en-US" sz="2800" dirty="0" err="1"/>
              <a:t>ilmiah</a:t>
            </a:r>
            <a:r>
              <a:rPr lang="en-US" sz="2800" dirty="0"/>
              <a:t> </a:t>
            </a:r>
            <a:r>
              <a:rPr lang="en-US" sz="2800" dirty="0" err="1"/>
              <a:t>dosen</a:t>
            </a:r>
            <a:r>
              <a:rPr lang="en-US" sz="2800" dirty="0"/>
              <a:t> </a:t>
            </a:r>
            <a:r>
              <a:rPr lang="id-ID" sz="2800" dirty="0" smtClean="0"/>
              <a:t>dan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 </a:t>
            </a:r>
            <a:r>
              <a:rPr lang="en-US" sz="2800" dirty="0" err="1"/>
              <a:t>dirujuk</a:t>
            </a:r>
            <a:r>
              <a:rPr lang="en-US" sz="2800" dirty="0"/>
              <a:t> </a:t>
            </a:r>
            <a:r>
              <a:rPr lang="id-ID" sz="2800" dirty="0" smtClean="0"/>
              <a:t>dan </a:t>
            </a:r>
            <a:r>
              <a:rPr lang="en-US" sz="2800" dirty="0" err="1" smtClean="0"/>
              <a:t>dimanfaatkan</a:t>
            </a:r>
            <a:r>
              <a:rPr lang="en-US" sz="2800" dirty="0" smtClean="0"/>
              <a:t> </a:t>
            </a:r>
            <a:r>
              <a:rPr lang="id-ID" sz="2800" dirty="0" smtClean="0"/>
              <a:t>oleh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ilmiah</a:t>
            </a:r>
            <a:r>
              <a:rPr lang="en-US" sz="2800" dirty="0" smtClean="0"/>
              <a:t>,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jurnal</a:t>
            </a:r>
            <a:r>
              <a:rPr lang="en-US" sz="2800" dirty="0"/>
              <a:t>, </a:t>
            </a:r>
            <a:r>
              <a:rPr lang="en-US" sz="2800" dirty="0" err="1" smtClean="0"/>
              <a:t>buku</a:t>
            </a:r>
            <a:r>
              <a:rPr lang="en-US" sz="2800" dirty="0" smtClean="0"/>
              <a:t> ajar, </a:t>
            </a:r>
            <a:r>
              <a:rPr lang="id-ID" sz="2800" dirty="0" smtClean="0"/>
              <a:t>maupun </a:t>
            </a:r>
            <a:r>
              <a:rPr lang="en-US" sz="2800" dirty="0" smtClean="0"/>
              <a:t>paten</a:t>
            </a:r>
            <a:r>
              <a:rPr lang="en-US" sz="2800" dirty="0"/>
              <a:t>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 err="1"/>
              <a:t>Lulusan</a:t>
            </a:r>
            <a:r>
              <a:rPr lang="en-US" sz="2800" dirty="0"/>
              <a:t> </a:t>
            </a:r>
            <a:r>
              <a:rPr lang="id-ID" sz="2800" dirty="0" smtClean="0"/>
              <a:t>mampu 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/>
              <a:t>di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 smtClean="0"/>
              <a:t>institusi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mampu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entrepreneur</a:t>
            </a:r>
            <a:r>
              <a:rPr lang="id-ID" sz="2800" dirty="0" smtClean="0"/>
              <a:t>.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 err="1" smtClean="0"/>
              <a:t>Nilai-nilai</a:t>
            </a:r>
            <a:r>
              <a:rPr lang="en-US" sz="2800" dirty="0" smtClean="0"/>
              <a:t> </a:t>
            </a:r>
            <a:r>
              <a:rPr lang="en-US" sz="2800" dirty="0"/>
              <a:t>Islam </a:t>
            </a:r>
            <a:r>
              <a:rPr lang="en-US" sz="2800" dirty="0" err="1"/>
              <a:t>diimplementasikan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kehidupan</a:t>
            </a:r>
            <a:r>
              <a:rPr lang="en-US" sz="2800" dirty="0"/>
              <a:t> </a:t>
            </a:r>
            <a:r>
              <a:rPr lang="en-US" sz="2800" dirty="0" err="1"/>
              <a:t>sehari-hari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sivitas</a:t>
            </a:r>
            <a:r>
              <a:rPr lang="en-US" sz="2800" dirty="0"/>
              <a:t> </a:t>
            </a:r>
            <a:r>
              <a:rPr lang="en-US" sz="2800" dirty="0" err="1"/>
              <a:t>akademika</a:t>
            </a:r>
            <a:r>
              <a:rPr lang="en-US" sz="2800" dirty="0"/>
              <a:t> </a:t>
            </a:r>
            <a:endParaRPr lang="id-ID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4652493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/>
              <a:t>V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Unimus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yang </a:t>
            </a:r>
            <a:r>
              <a:rPr lang="en-US" dirty="0" err="1"/>
              <a:t>unggul</a:t>
            </a:r>
            <a:r>
              <a:rPr lang="en-US" dirty="0"/>
              <a:t>, </a:t>
            </a:r>
            <a:r>
              <a:rPr lang="en-US" dirty="0" err="1"/>
              <a:t>berkarakter</a:t>
            </a:r>
            <a:r>
              <a:rPr lang="en-US" dirty="0"/>
              <a:t> </a:t>
            </a:r>
            <a:r>
              <a:rPr lang="en-US" dirty="0" smtClean="0"/>
              <a:t>entrepreneur </a:t>
            </a:r>
            <a:r>
              <a:rPr lang="en-US" dirty="0" err="1" smtClean="0"/>
              <a:t>islami</a:t>
            </a:r>
            <a:r>
              <a:rPr lang="en-US" dirty="0"/>
              <a:t>,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berwawasan</a:t>
            </a:r>
            <a:r>
              <a:rPr lang="en-US" dirty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29000"/>
            <a:ext cx="5715000" cy="33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71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err="1"/>
              <a:t>Misi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Unimus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76" y="1417638"/>
            <a:ext cx="8458200" cy="528796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Menyelenggarakan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akademik</a:t>
            </a:r>
            <a:r>
              <a:rPr lang="en-US" dirty="0" smtClean="0"/>
              <a:t> yang professional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Menyelenggarakan</a:t>
            </a:r>
            <a:r>
              <a:rPr lang="en-US" dirty="0" smtClean="0"/>
              <a:t> </a:t>
            </a:r>
            <a:r>
              <a:rPr lang="en-US" dirty="0" err="1" smtClean="0"/>
              <a:t>caturdharma</a:t>
            </a:r>
            <a:r>
              <a:rPr lang="en-US" dirty="0" smtClean="0"/>
              <a:t> </a:t>
            </a:r>
            <a:r>
              <a:rPr lang="en-US" dirty="0" err="1" smtClean="0"/>
              <a:t>perguruan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penelitian</a:t>
            </a:r>
            <a:r>
              <a:rPr lang="en-US" dirty="0" smtClean="0"/>
              <a:t>, </a:t>
            </a:r>
            <a:r>
              <a:rPr lang="en-US" dirty="0" err="1" smtClean="0"/>
              <a:t>pengabdian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penanaman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keislaman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kemuhammadiyahan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Mengembangak</a:t>
            </a:r>
            <a:r>
              <a:rPr lang="id-ID" dirty="0" smtClean="0"/>
              <a:t>a</a:t>
            </a:r>
            <a:r>
              <a:rPr lang="en-US" dirty="0" smtClean="0"/>
              <a:t>n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(IPTEK)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keunggulan</a:t>
            </a:r>
            <a:r>
              <a:rPr lang="id-ID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berdaya</a:t>
            </a:r>
            <a:r>
              <a:rPr lang="en-US" dirty="0" smtClean="0"/>
              <a:t> </a:t>
            </a:r>
            <a:r>
              <a:rPr lang="en-US" dirty="0" err="1" smtClean="0"/>
              <a:t>saing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Menyelenggarakan</a:t>
            </a:r>
            <a:r>
              <a:rPr lang="en-US" dirty="0" smtClean="0"/>
              <a:t> program </a:t>
            </a:r>
            <a:r>
              <a:rPr lang="en-US" dirty="0" err="1" smtClean="0"/>
              <a:t>pengabdian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, </a:t>
            </a:r>
            <a:r>
              <a:rPr lang="en-US" dirty="0" err="1" smtClean="0"/>
              <a:t>bisnis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akuntansi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kerjasama</a:t>
            </a:r>
            <a:r>
              <a:rPr lang="en-US" dirty="0" smtClean="0"/>
              <a:t> </a:t>
            </a:r>
            <a:r>
              <a:rPr lang="en-US" dirty="0" err="1" smtClean="0"/>
              <a:t>institusional</a:t>
            </a:r>
            <a:r>
              <a:rPr lang="en-US" dirty="0" smtClean="0"/>
              <a:t>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keislaman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kemuhammadiyahan</a:t>
            </a:r>
            <a:r>
              <a:rPr lang="en-US" dirty="0" smtClean="0"/>
              <a:t> di </a:t>
            </a:r>
            <a:r>
              <a:rPr lang="en-US" dirty="0" err="1" smtClean="0"/>
              <a:t>kampus</a:t>
            </a:r>
            <a:r>
              <a:rPr lang="en-US" dirty="0" smtClean="0"/>
              <a:t> FE </a:t>
            </a:r>
            <a:r>
              <a:rPr lang="en-US" dirty="0" err="1" smtClean="0"/>
              <a:t>Unimus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83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id-ID" dirty="0" smtClean="0"/>
              <a:t>Jangka Panjang</a:t>
            </a:r>
            <a:endParaRPr lang="en-US" dirty="0"/>
          </a:p>
        </p:txBody>
      </p:sp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152399" y="1524000"/>
            <a:ext cx="8875059" cy="5029200"/>
            <a:chOff x="1929" y="990"/>
            <a:chExt cx="8401" cy="4760"/>
          </a:xfrm>
        </p:grpSpPr>
        <p:sp>
          <p:nvSpPr>
            <p:cNvPr id="6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929" y="990"/>
              <a:ext cx="8401" cy="4760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rgbClr val="4E6128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 rot="-1188546">
              <a:off x="2305" y="2599"/>
              <a:ext cx="7789" cy="1109"/>
            </a:xfrm>
            <a:prstGeom prst="rightArrow">
              <a:avLst>
                <a:gd name="adj1" fmla="val 50000"/>
                <a:gd name="adj2" fmla="val 175586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429" y="2795"/>
              <a:ext cx="1619" cy="91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2005 - 2009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ersiapan dan peningkatan kapasitas institusi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059" y="4627"/>
              <a:ext cx="1403" cy="821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1999 - 2004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enguatan internal institusi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4047" y="4156"/>
              <a:ext cx="1619" cy="91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2010 - 2014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encapaian kapasitas institusi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4394" y="2107"/>
              <a:ext cx="1619" cy="913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2015 - 2019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engembangan kapasitas institusi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6315" y="1340"/>
              <a:ext cx="1619" cy="1006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2025 - 2029 Pencapaian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Fakultas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Unggul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6115" y="3343"/>
              <a:ext cx="1619" cy="978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2020 - 2024 Persiapan Menuju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Fakultas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Unggul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8475" y="2497"/>
              <a:ext cx="1619" cy="987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2030 - 2034 Pengembangan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Fakultas</a:t>
              </a:r>
              <a:r>
                <a:rPr kumimoji="0" lang="en-US" sz="1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4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Ekonomi</a:t>
              </a:r>
              <a:r>
                <a:rPr kumimoji="0" lang="en-US" sz="1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Unggul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804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Capaian Yang diharapkan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105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id-ID" dirty="0" smtClean="0"/>
              <a:t>Tahun 2016	: Konsolidasi Organisasi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 smtClean="0"/>
              <a:t>	  Menjalin Kerjasama (IAI, ISEI, HRD, DPKAD, PT  Semen Indonesia)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 smtClean="0"/>
              <a:t>	  Meningkatkan Jumlah  Mahasiswa </a:t>
            </a:r>
          </a:p>
          <a:p>
            <a:pPr marL="0" indent="0">
              <a:buNone/>
            </a:pPr>
            <a:endParaRPr lang="id-ID" dirty="0" smtClean="0"/>
          </a:p>
          <a:p>
            <a:r>
              <a:rPr lang="id-ID" dirty="0" smtClean="0"/>
              <a:t>Tahun 2017	: Memperkuat Organisasi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</a:t>
            </a:r>
            <a:r>
              <a:rPr lang="id-ID" dirty="0"/>
              <a:t>Memperkuat </a:t>
            </a:r>
            <a:r>
              <a:rPr lang="id-ID" dirty="0" smtClean="0"/>
              <a:t>Kerjasama (</a:t>
            </a:r>
            <a:r>
              <a:rPr lang="id-ID" dirty="0"/>
              <a:t>IAI, ISEI, HRD, DPKAD, </a:t>
            </a:r>
            <a:r>
              <a:rPr lang="id-ID" dirty="0" smtClean="0"/>
              <a:t>PT </a:t>
            </a:r>
            <a:r>
              <a:rPr lang="id-ID" dirty="0"/>
              <a:t>Semen Indonesia</a:t>
            </a:r>
            <a:r>
              <a:rPr lang="id-ID" dirty="0" smtClean="0"/>
              <a:t>)</a:t>
            </a:r>
          </a:p>
          <a:p>
            <a:pPr marL="0" indent="0">
              <a:buNone/>
            </a:pPr>
            <a:r>
              <a:rPr lang="id-ID" dirty="0"/>
              <a:t>	 </a:t>
            </a:r>
            <a:r>
              <a:rPr lang="id-ID" dirty="0" smtClean="0"/>
              <a:t>                  Meningkatkan Jumlah Mahasiswa</a:t>
            </a:r>
            <a:endParaRPr lang="id-ID" dirty="0"/>
          </a:p>
          <a:p>
            <a:endParaRPr lang="id-ID" dirty="0" smtClean="0"/>
          </a:p>
          <a:p>
            <a:r>
              <a:rPr lang="id-ID" dirty="0" smtClean="0"/>
              <a:t>Tahun 2018	: Pengembangan </a:t>
            </a:r>
            <a:r>
              <a:rPr lang="id-ID" dirty="0"/>
              <a:t>Organisasi</a:t>
            </a:r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Memperluas Kerjasama </a:t>
            </a:r>
            <a:r>
              <a:rPr lang="id-ID" dirty="0"/>
              <a:t>(IAI, ISEI, HRD, DPKAD, PT </a:t>
            </a:r>
            <a:r>
              <a:rPr lang="id-ID" dirty="0" smtClean="0"/>
              <a:t>Semen </a:t>
            </a:r>
            <a:r>
              <a:rPr lang="id-ID" dirty="0"/>
              <a:t>Indonesia)</a:t>
            </a:r>
          </a:p>
          <a:p>
            <a:pPr marL="0" indent="0">
              <a:buNone/>
            </a:pPr>
            <a:r>
              <a:rPr lang="id-ID" dirty="0" smtClean="0"/>
              <a:t>		</a:t>
            </a:r>
            <a:r>
              <a:rPr lang="id-ID" dirty="0"/>
              <a:t> </a:t>
            </a:r>
            <a:r>
              <a:rPr lang="id-ID" dirty="0" smtClean="0"/>
              <a:t> Meningkatkan </a:t>
            </a:r>
            <a:r>
              <a:rPr lang="id-ID" dirty="0"/>
              <a:t>Jumlah </a:t>
            </a:r>
            <a:r>
              <a:rPr lang="id-ID" dirty="0" smtClean="0"/>
              <a:t>Mahasiswa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 smtClean="0"/>
              <a:t>	  Melakukan reagreditasi Prodi Akuntansi dan Manajemen</a:t>
            </a:r>
            <a:endParaRPr lang="id-ID" dirty="0"/>
          </a:p>
          <a:p>
            <a:endParaRPr lang="id-ID" dirty="0" smtClean="0"/>
          </a:p>
          <a:p>
            <a:r>
              <a:rPr lang="id-ID" dirty="0" smtClean="0"/>
              <a:t>Tahun 2019	: Meningkatkan jalinan kerjasama ke luar negeri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Memperluas Kerjasama </a:t>
            </a:r>
            <a:r>
              <a:rPr lang="id-ID" dirty="0"/>
              <a:t>(IAI, ISEI, HRD, DPKAD, PT </a:t>
            </a:r>
            <a:r>
              <a:rPr lang="id-ID" dirty="0" smtClean="0"/>
              <a:t>Semen </a:t>
            </a:r>
            <a:r>
              <a:rPr lang="id-ID" dirty="0"/>
              <a:t>Indonesia</a:t>
            </a:r>
            <a:r>
              <a:rPr lang="id-ID" dirty="0" smtClean="0"/>
              <a:t>)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 smtClean="0"/>
              <a:t>	  Mempersiapkan Prodi Strata Pasca Sarjana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4501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Program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Kedepan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Konsolidasi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Penguatan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Peneguhan</a:t>
            </a:r>
            <a:r>
              <a:rPr lang="en-US" dirty="0" smtClean="0"/>
              <a:t> </a:t>
            </a:r>
            <a:r>
              <a:rPr lang="en-US" dirty="0" err="1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Keislaman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Kemuhammadiyahan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di FE </a:t>
            </a:r>
            <a:r>
              <a:rPr lang="en-US" dirty="0" err="1" smtClean="0"/>
              <a:t>Unimus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kualifikasi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kepangkatan</a:t>
            </a:r>
            <a:r>
              <a:rPr lang="en-US" dirty="0" smtClean="0"/>
              <a:t> </a:t>
            </a:r>
            <a:r>
              <a:rPr lang="en-US" dirty="0" err="1" smtClean="0"/>
              <a:t>akademik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Penguatan</a:t>
            </a:r>
            <a:r>
              <a:rPr lang="en-US" dirty="0" smtClean="0"/>
              <a:t> </a:t>
            </a:r>
            <a:r>
              <a:rPr lang="en-US" dirty="0" err="1" smtClean="0"/>
              <a:t>kerjasama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personal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memperkuat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Membangun</a:t>
            </a:r>
            <a:r>
              <a:rPr lang="en-US" dirty="0" smtClean="0"/>
              <a:t> branding </a:t>
            </a:r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.</a:t>
            </a:r>
          </a:p>
          <a:p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publikasi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ajar </a:t>
            </a:r>
            <a:r>
              <a:rPr lang="en-US" dirty="0" err="1"/>
              <a:t>dan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 smtClean="0"/>
              <a:t>.</a:t>
            </a:r>
          </a:p>
          <a:p>
            <a:r>
              <a:rPr lang="en-US" dirty="0" err="1"/>
              <a:t>Pendirian</a:t>
            </a:r>
            <a:r>
              <a:rPr lang="en-US" dirty="0"/>
              <a:t> Prodi Strata </a:t>
            </a:r>
            <a:r>
              <a:rPr lang="en-US" dirty="0" err="1"/>
              <a:t>dua</a:t>
            </a:r>
            <a:r>
              <a:rPr lang="en-US" dirty="0"/>
              <a:t> (Magister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Magister </a:t>
            </a:r>
            <a:r>
              <a:rPr lang="en-US" dirty="0" err="1"/>
              <a:t>Manajemen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Perubahan Paradigma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191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1. Paradigma Keuangan: bahwa efisiensi adalah bagaimana meningkatkan pendapatan bukan bagaimana mengurangi pengeluaran. Ketika tambahan biaya akan menyebabkan tambahan pendapatan maka tambahan biaya tersebut boleh dilakukan.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709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Perubahan Paradigma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3581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2. Paradigma Sumber Daya Manusia (SDM): Semakin besar daya jangkau </a:t>
            </a:r>
            <a:r>
              <a:rPr lang="en-US" dirty="0" err="1" smtClean="0"/>
              <a:t>kepemimpinan</a:t>
            </a:r>
            <a:r>
              <a:rPr lang="en-US" dirty="0" smtClean="0"/>
              <a:t> </a:t>
            </a:r>
            <a:r>
              <a:rPr lang="en-US" dirty="0" err="1" smtClean="0"/>
              <a:t>publik</a:t>
            </a:r>
            <a:r>
              <a:rPr lang="en-US" dirty="0" smtClean="0"/>
              <a:t> </a:t>
            </a:r>
            <a:r>
              <a:rPr lang="id-ID" dirty="0" smtClean="0"/>
              <a:t>SDM akan memperbesar kapasitas </a:t>
            </a:r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id-ID" dirty="0" smtClean="0"/>
              <a:t>. SDM diberi keleluasaan berkiprah di luar kampus dalam rangka </a:t>
            </a:r>
            <a:r>
              <a:rPr lang="id-ID" i="1" dirty="0" smtClean="0"/>
              <a:t>Catur Darma</a:t>
            </a:r>
            <a:r>
              <a:rPr lang="id-ID" dirty="0" smtClean="0"/>
              <a:t> perguruan tinggi dan </a:t>
            </a:r>
            <a:r>
              <a:rPr lang="en-US" dirty="0" err="1" smtClean="0"/>
              <a:t>kepemimpinan</a:t>
            </a:r>
            <a:r>
              <a:rPr lang="en-US" dirty="0" smtClean="0"/>
              <a:t> </a:t>
            </a:r>
            <a:r>
              <a:rPr lang="id-ID" dirty="0" smtClean="0"/>
              <a:t>publik.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Perubahan Paradigma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143000"/>
            <a:ext cx="3886200" cy="5715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3. Paradigma Usaha: </a:t>
            </a:r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id-ID" dirty="0" smtClean="0"/>
              <a:t>harus mampu membangun Badan Usaha M</a:t>
            </a:r>
            <a:r>
              <a:rPr lang="en-US" dirty="0" err="1" smtClean="0"/>
              <a:t>andiri</a:t>
            </a:r>
            <a:r>
              <a:rPr lang="en-US" dirty="0" smtClean="0"/>
              <a:t> </a:t>
            </a:r>
            <a:r>
              <a:rPr lang="id-ID" dirty="0" smtClean="0"/>
              <a:t>yang profesional sebagai alternatif sumber pembiayaan </a:t>
            </a:r>
            <a:r>
              <a:rPr lang="en-US" dirty="0" err="1" smtClean="0"/>
              <a:t>Fakultas</a:t>
            </a:r>
            <a:r>
              <a:rPr lang="en-US" dirty="0"/>
              <a:t>.</a:t>
            </a:r>
            <a:endParaRPr lang="id-ID" dirty="0"/>
          </a:p>
        </p:txBody>
      </p:sp>
      <p:pic>
        <p:nvPicPr>
          <p:cNvPr id="2049" name="Picture 1" descr="G:\data diri\ceramah\DSCF4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52578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65509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Program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Kedepan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52481"/>
              </p:ext>
            </p:extLst>
          </p:nvPr>
        </p:nvGraphicFramePr>
        <p:xfrm>
          <a:off x="0" y="609600"/>
          <a:ext cx="9144000" cy="7477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Progam Kerja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Kegiatan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Indikator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7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Kualifikasi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1. Studi lanjut ke tingkat S3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akuntansi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manajemen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mendaftar</a:t>
                      </a:r>
                      <a:r>
                        <a:rPr lang="en-US" sz="1800" u="none" strike="noStrike" dirty="0">
                          <a:effectLst/>
                        </a:rPr>
                        <a:t> S3 di </a:t>
                      </a:r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r>
                        <a:rPr lang="en-US" sz="1800" u="none" strike="noStrike" dirty="0">
                          <a:effectLst/>
                        </a:rPr>
                        <a:t> 2016/2017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1. Andwiani sinarasri, 2. Ayu Noviani, 3. Ery wibowo, 4. nurhayati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6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2. Peningkatan Kepangkatan Akademik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kepangkatan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akademik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3 dosen meningkat ke lektor kepala,  6 dosen meningkat ke lektor dan 3 dosen ke  asisten ahli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7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3. Peningkatan peraihan skema penelitian dan pengabdian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peningkatan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perolehan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skema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1800" u="none" strike="noStrike">
                          <a:effectLst/>
                        </a:rPr>
                        <a:t>hiber (Produk terapan), pekerti, fondamental, stranas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4. Peningkatan kemampuan menulis buku ajar dan referensi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buku</a:t>
                      </a:r>
                      <a:r>
                        <a:rPr lang="en-US" sz="1800" u="none" strike="noStrike" dirty="0">
                          <a:effectLst/>
                        </a:rPr>
                        <a:t> ajar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referensi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ditulis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oleh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akuntansi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manajemen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 kali dalam setahun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7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5. Peningkatan kemampuan </a:t>
                      </a:r>
                      <a:r>
                        <a:rPr lang="fi-FI" sz="1800" u="none" strike="noStrike" dirty="0" smtClean="0">
                          <a:effectLst/>
                        </a:rPr>
                        <a:t>dalam kepemimpinan publik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Terdapat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memiliki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kepemimpinan</a:t>
                      </a:r>
                      <a:r>
                        <a:rPr lang="en-US" sz="1800" u="none" strike="noStrike" dirty="0" smtClean="0">
                          <a:effectLst/>
                        </a:rPr>
                        <a:t> public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 smtClean="0">
                          <a:effectLst/>
                        </a:rPr>
                        <a:t>Aktif</a:t>
                      </a:r>
                      <a:r>
                        <a:rPr lang="fi-FI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fi-FI" sz="1800" u="none" strike="noStrike" dirty="0" smtClean="0">
                          <a:effectLst/>
                        </a:rPr>
                        <a:t>pada </a:t>
                      </a:r>
                      <a:r>
                        <a:rPr lang="fi-FI" sz="1800" u="none" strike="noStrike" dirty="0">
                          <a:effectLst/>
                        </a:rPr>
                        <a:t>organisasi kemasyarakatan dan profesi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7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Branding </a:t>
                      </a:r>
                      <a:r>
                        <a:rPr lang="en-US" sz="1800" u="none" strike="noStrike" dirty="0" err="1">
                          <a:effectLst/>
                        </a:rPr>
                        <a:t>Fakultas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Ekonomi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Unimus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1. </a:t>
                      </a:r>
                      <a:r>
                        <a:rPr lang="en-US" sz="1800" u="none" strike="noStrike" dirty="0" err="1">
                          <a:effectLst/>
                        </a:rPr>
                        <a:t>Mengubah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Nama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Fakultas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Ekonomi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Menjadi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Fakultas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Ekonomi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Bisnis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N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ama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fakultas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berubah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menjadi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Fakultas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Ekonomi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Bisnis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Mendapat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Keputusan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Rektor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8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>
                          <a:effectLst/>
                        </a:rPr>
                        <a:t>2. Melakukan kerjasama talkshow di TV dan Radio</a:t>
                      </a:r>
                      <a:endParaRPr lang="fi-FI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Terlaksanatalkshow di TV dan Radio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2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282038"/>
              </p:ext>
            </p:extLst>
          </p:nvPr>
        </p:nvGraphicFramePr>
        <p:xfrm>
          <a:off x="0" y="1"/>
          <a:ext cx="9144000" cy="75639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80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Progam</a:t>
                      </a:r>
                      <a:r>
                        <a:rPr lang="en-US" sz="1800" b="1" u="none" strike="noStrike" dirty="0">
                          <a:effectLst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</a:rPr>
                        <a:t>Kerja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Kegiatan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Indikator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 err="1" smtClean="0">
                          <a:effectLst/>
                        </a:rPr>
                        <a:t>Penguatan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Organisasi</a:t>
                      </a:r>
                      <a:r>
                        <a:rPr lang="en-US" sz="1800" u="none" strike="noStrike" dirty="0">
                          <a:effectLst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 smtClean="0">
                          <a:effectLst/>
                        </a:rPr>
                        <a:t>Evaluasi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progress report </a:t>
                      </a:r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kegiatan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</a:rPr>
                        <a:t>Terselenggara</a:t>
                      </a:r>
                      <a:r>
                        <a:rPr lang="es-ES" sz="1800" u="none" strike="noStrike" dirty="0" smtClean="0">
                          <a:effectLst/>
                        </a:rPr>
                        <a:t> </a:t>
                      </a:r>
                      <a:r>
                        <a:rPr lang="es-ES" sz="1800" u="none" strike="noStrike" dirty="0" err="1" smtClean="0">
                          <a:effectLst/>
                        </a:rPr>
                        <a:t>proses</a:t>
                      </a:r>
                      <a:r>
                        <a:rPr lang="es-ES" sz="1800" u="none" strike="noStrike" dirty="0" smtClean="0">
                          <a:effectLst/>
                        </a:rPr>
                        <a:t> </a:t>
                      </a:r>
                      <a:r>
                        <a:rPr lang="es-ES" sz="1800" u="none" strike="noStrike" dirty="0" err="1" smtClean="0">
                          <a:effectLst/>
                        </a:rPr>
                        <a:t>evaluasi</a:t>
                      </a:r>
                      <a:r>
                        <a:rPr lang="es-ES" sz="1800" u="none" strike="noStrike" dirty="0" smtClean="0">
                          <a:effectLst/>
                        </a:rPr>
                        <a:t> </a:t>
                      </a:r>
                      <a:r>
                        <a:rPr lang="es-ES" sz="1800" u="none" strike="noStrike" dirty="0">
                          <a:effectLst/>
                        </a:rPr>
                        <a:t>dan progres </a:t>
                      </a:r>
                      <a:r>
                        <a:rPr lang="es-ES" sz="1800" u="none" strike="noStrike" dirty="0" err="1">
                          <a:effectLst/>
                        </a:rPr>
                        <a:t>report</a:t>
                      </a:r>
                      <a:r>
                        <a:rPr lang="es-ES" sz="1800" u="none" strike="noStrike" dirty="0">
                          <a:effectLst/>
                        </a:rPr>
                        <a:t> </a:t>
                      </a:r>
                      <a:r>
                        <a:rPr lang="es-ES" sz="1800" u="none" strike="noStrike" dirty="0" err="1">
                          <a:effectLst/>
                        </a:rPr>
                        <a:t>setiap</a:t>
                      </a:r>
                      <a:r>
                        <a:rPr lang="es-ES" sz="1800" u="none" strike="noStrike" dirty="0">
                          <a:effectLst/>
                        </a:rPr>
                        <a:t> </a:t>
                      </a:r>
                      <a:r>
                        <a:rPr lang="es-ES" sz="1800" u="none" strike="noStrike" dirty="0" err="1">
                          <a:effectLst/>
                        </a:rPr>
                        <a:t>kegiatan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Minimal setiap bulan sekali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1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Peneguhan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Karakter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AIK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 smtClean="0">
                          <a:effectLst/>
                        </a:rPr>
                        <a:t>Mengaktifkan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pengajian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rutin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sholat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upacara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awal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pekan</a:t>
                      </a:r>
                      <a:r>
                        <a:rPr lang="en-US" sz="1800" u="none" strike="noStrike" dirty="0" smtClean="0">
                          <a:effectLst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Mengikuti</a:t>
                      </a:r>
                      <a:r>
                        <a:rPr lang="en-US" sz="1800" u="none" strike="noStrike" dirty="0">
                          <a:effectLst/>
                        </a:rPr>
                        <a:t> program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Universitas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Mengikuti</a:t>
                      </a:r>
                      <a:r>
                        <a:rPr lang="en-US" sz="1800" u="none" strike="noStrike" dirty="0">
                          <a:effectLst/>
                        </a:rPr>
                        <a:t> program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Universitas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800" u="none" strike="noStrike" dirty="0">
                          <a:effectLst/>
                        </a:rPr>
                        <a:t>Peningkatan keilmuan dan kepakaran dosen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1. Kuliah Umum 2 kali (Pakar dan Praktisi)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Terlaksana Kulaih Umum Awal Semester 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Kuliah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Umum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pakar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praktisi</a:t>
                      </a:r>
                      <a:r>
                        <a:rPr lang="en-US" sz="1800" u="none" strike="noStrike" dirty="0">
                          <a:effectLst/>
                        </a:rPr>
                        <a:t> di </a:t>
                      </a:r>
                      <a:r>
                        <a:rPr lang="en-US" sz="1800" u="none" strike="noStrike" dirty="0" err="1">
                          <a:effectLst/>
                        </a:rPr>
                        <a:t>awal</a:t>
                      </a:r>
                      <a:r>
                        <a:rPr lang="en-US" sz="1800" u="none" strike="noStrike" dirty="0">
                          <a:effectLst/>
                        </a:rPr>
                        <a:t> semester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0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2. Seminar </a:t>
                      </a:r>
                      <a:r>
                        <a:rPr lang="en-US" sz="1800" u="none" strike="noStrike" dirty="0" err="1">
                          <a:effectLst/>
                        </a:rPr>
                        <a:t>Keahlian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sesuai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dengan</a:t>
                      </a:r>
                      <a:r>
                        <a:rPr lang="en-US" sz="1800" u="none" strike="noStrike" dirty="0">
                          <a:effectLst/>
                        </a:rPr>
                        <a:t> program </a:t>
                      </a:r>
                      <a:r>
                        <a:rPr lang="en-US" sz="1800" u="none" strike="noStrike" dirty="0" err="1">
                          <a:effectLst/>
                        </a:rPr>
                        <a:t>studi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Terlaksana seminar keahlian sesuai dengan prodi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</a:rPr>
                        <a:t>Masing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prodi</a:t>
                      </a:r>
                      <a:r>
                        <a:rPr lang="en-US" sz="1800" u="none" strike="noStrike" dirty="0" smtClean="0">
                          <a:effectLst/>
                        </a:rPr>
                        <a:t> 2 </a:t>
                      </a:r>
                      <a:r>
                        <a:rPr lang="en-US" sz="1800" u="none" strike="noStrike" dirty="0">
                          <a:effectLst/>
                        </a:rPr>
                        <a:t>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setahun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3. Workshop buku ajar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 smtClean="0">
                          <a:effectLst/>
                        </a:rPr>
                        <a:t>Masing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masing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buku</a:t>
                      </a:r>
                      <a:r>
                        <a:rPr lang="en-US" sz="1800" u="none" strike="noStrike" dirty="0">
                          <a:effectLst/>
                        </a:rPr>
                        <a:t> ajar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</a:t>
                      </a:r>
                      <a:r>
                        <a:rPr lang="en-US" sz="1800" u="none" strike="noStrike" dirty="0" smtClean="0">
                          <a:effectLst/>
                        </a:rPr>
                        <a:t>kali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dalam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setahun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4. Workshop roadmap penelitian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 smtClean="0">
                          <a:effectLst/>
                        </a:rPr>
                        <a:t>Fakultas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ekonomi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b="0" i="1" u="none" strike="noStrike" dirty="0">
                          <a:effectLst/>
                        </a:rPr>
                        <a:t>roadmap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</a:t>
                      </a:r>
                      <a:r>
                        <a:rPr lang="en-US" sz="1800" u="none" strike="noStrike" dirty="0" smtClean="0">
                          <a:effectLst/>
                        </a:rPr>
                        <a:t>kali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dalam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smtClean="0">
                          <a:effectLst/>
                        </a:rPr>
                        <a:t>setahun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9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5. Workshop </a:t>
                      </a:r>
                      <a:r>
                        <a:rPr lang="en-US" sz="1800" u="none" strike="noStrike" dirty="0" err="1">
                          <a:effectLst/>
                        </a:rPr>
                        <a:t>penulisan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artikel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jurnal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terakreditasi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internasional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terindeks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scopus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Dosen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mampu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menulis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artike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untuk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terakreditasi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 </a:t>
                      </a:r>
                      <a:r>
                        <a:rPr lang="en-US" sz="1800" u="none" strike="noStrike" dirty="0" err="1">
                          <a:effectLst/>
                        </a:rPr>
                        <a:t>internasional</a:t>
                      </a:r>
                      <a:r>
                        <a:rPr lang="en-US" sz="1800" u="none" strike="noStrike" dirty="0">
                          <a:effectLst/>
                        </a:rPr>
                        <a:t> yang </a:t>
                      </a:r>
                      <a:r>
                        <a:rPr lang="en-US" sz="1800" u="none" strike="noStrike" dirty="0" err="1">
                          <a:effectLst/>
                        </a:rPr>
                        <a:t>terindeks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scopus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terakreditasi</a:t>
                      </a:r>
                      <a:r>
                        <a:rPr lang="en-US" sz="1800" u="none" strike="noStrike" dirty="0">
                          <a:effectLst/>
                        </a:rPr>
                        <a:t>, 1 </a:t>
                      </a:r>
                      <a:r>
                        <a:rPr lang="en-US" sz="1800" u="none" strike="noStrike" dirty="0" err="1">
                          <a:effectLst/>
                        </a:rPr>
                        <a:t>jurnal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internasional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terindeks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scopus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12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6. Workshop keprofesian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Dosen memiliki kompetensi keahlian di bidang akuntansi dan manajemen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1 kali </a:t>
                      </a:r>
                      <a:r>
                        <a:rPr lang="en-US" sz="1800" u="none" strike="noStrike" dirty="0" err="1">
                          <a:effectLst/>
                        </a:rPr>
                        <a:t>dalam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satu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tahun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2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946607"/>
              </p:ext>
            </p:extLst>
          </p:nvPr>
        </p:nvGraphicFramePr>
        <p:xfrm>
          <a:off x="0" y="0"/>
          <a:ext cx="9144000" cy="6792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5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27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Progam Kerja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Kegiatan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Indikator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Target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2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Peningkatan jumlah mahasiswa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1. mengerahkan dosen untuk mengikuti program promosi dan rekruitmen mahasiswa baru tingkat universitas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800" u="none" strike="noStrike">
                          <a:effectLst/>
                        </a:rPr>
                        <a:t>Terdapat peningkatan jumlah mahasiswa Fakultas Ekonomi Unimus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Tahun 2017-2018 mampu merekrut mahasiswa sebanyak 250 mahasiswa.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2. Mengerahkan dosen untuk masuk dalam kepanitiaan program promosi dan rekruitmen mahasiswa baru tingkat fakultas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800" u="none" strike="noStrike">
                          <a:effectLst/>
                        </a:rPr>
                        <a:t>Terdapat peningkatan jumlah mahasiswa Fakultas Ekonomi Unimus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Tahun 2017-2018 mampu merekrut mahasiswa sebanyak 250 mahasiswa.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2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Peningkatan publikasi ilmiah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Rutinitas terbit setiap semester (satu tahun 2 kali terbit)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Jurnal terbit dua kali dalam setahun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1. Jurnal Ilmiah Manajemen  Value added dan 2. Jurnal Ilmiah Akuntandi Maksimum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49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Kerjasama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1. Dengan perguruan tinggi lain, 2. Dengan institusi pemerintah, dengan institusi swasta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Memiliki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kerjasama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untuk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penelitian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bagi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dosen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magang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bagi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mahasiswa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Terbauri dan meneruskan kerjasama yang pernah terjadi.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Persiapan pembukaan S2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800" u="none" strike="noStrike" dirty="0">
                          <a:effectLst/>
                        </a:rPr>
                        <a:t>Menyusun proposal S2 (Akt </a:t>
                      </a:r>
                      <a:r>
                        <a:rPr lang="nl-NL" sz="1800" u="none" strike="noStrike" dirty="0" smtClean="0">
                          <a:effectLst/>
                        </a:rPr>
                        <a:t>atau Manajemen)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800" u="none" strike="noStrike" dirty="0">
                          <a:effectLst/>
                        </a:rPr>
                        <a:t>Draf proposal S2 (Akt </a:t>
                      </a:r>
                      <a:r>
                        <a:rPr lang="nl-NL" sz="1800" u="none" strike="noStrike" dirty="0" smtClean="0">
                          <a:effectLst/>
                        </a:rPr>
                        <a:t>atau Manajemen</a:t>
                      </a:r>
                      <a:r>
                        <a:rPr lang="nl-NL" sz="1800" u="none" strike="noStrike" dirty="0">
                          <a:effectLst/>
                        </a:rPr>
                        <a:t>)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800" u="none" strike="noStrike" dirty="0">
                          <a:effectLst/>
                        </a:rPr>
                        <a:t>Draf proposal S2 (Akt </a:t>
                      </a:r>
                      <a:r>
                        <a:rPr lang="nl-NL" sz="1800" u="none" strike="noStrike" dirty="0" smtClean="0">
                          <a:effectLst/>
                        </a:rPr>
                        <a:t>atau Manajemen</a:t>
                      </a:r>
                      <a:r>
                        <a:rPr lang="nl-NL" sz="1800" u="none" strike="noStrike" dirty="0">
                          <a:effectLst/>
                        </a:rPr>
                        <a:t>)</a:t>
                      </a:r>
                      <a:endParaRPr lang="nl-N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2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1460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Terima Kasih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952</Words>
  <Application>Microsoft Office PowerPoint</Application>
  <PresentationFormat>On-screen Show (4:3)</PresentationFormat>
  <Paragraphs>166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Harapan</vt:lpstr>
      <vt:lpstr>Visi Fakultas Ekonomi Unimus</vt:lpstr>
      <vt:lpstr>Misi Fakultas Ekonomi Unimus</vt:lpstr>
      <vt:lpstr>Tahapan Jangka Panjang</vt:lpstr>
      <vt:lpstr>Capaian Yang diharapkan</vt:lpstr>
      <vt:lpstr>Program Kerja Satu Tahun Kedepan</vt:lpstr>
      <vt:lpstr>Perubahan Paradigma</vt:lpstr>
      <vt:lpstr>Perubahan Paradigma</vt:lpstr>
      <vt:lpstr>Perubahan Paradigma</vt:lpstr>
      <vt:lpstr>Program Kerja Satu Tahun Kedepan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dm_1</dc:creator>
  <cp:lastModifiedBy>User</cp:lastModifiedBy>
  <cp:revision>59</cp:revision>
  <dcterms:created xsi:type="dcterms:W3CDTF">2006-08-16T00:00:00Z</dcterms:created>
  <dcterms:modified xsi:type="dcterms:W3CDTF">2017-06-19T01:44:23Z</dcterms:modified>
</cp:coreProperties>
</file>