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1" r:id="rId3"/>
    <p:sldId id="269" r:id="rId4"/>
    <p:sldId id="257" r:id="rId5"/>
    <p:sldId id="258" r:id="rId6"/>
    <p:sldId id="259" r:id="rId7"/>
    <p:sldId id="263" r:id="rId8"/>
    <p:sldId id="272" r:id="rId9"/>
    <p:sldId id="273" r:id="rId10"/>
    <p:sldId id="274" r:id="rId11"/>
    <p:sldId id="276" r:id="rId12"/>
    <p:sldId id="326" r:id="rId13"/>
    <p:sldId id="277" r:id="rId14"/>
    <p:sldId id="325" r:id="rId15"/>
    <p:sldId id="281" r:id="rId16"/>
    <p:sldId id="285" r:id="rId17"/>
    <p:sldId id="287" r:id="rId18"/>
    <p:sldId id="294" r:id="rId19"/>
    <p:sldId id="296" r:id="rId20"/>
    <p:sldId id="316" r:id="rId21"/>
    <p:sldId id="327" r:id="rId22"/>
    <p:sldId id="328" r:id="rId23"/>
    <p:sldId id="323" r:id="rId24"/>
    <p:sldId id="26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7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7B94C3-C7F0-4DB1-BC67-C6189A33705A}" type="datetimeFigureOut">
              <a:rPr lang="en-US" smtClean="0"/>
              <a:t>5/17/2017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4F87F-4103-4931-8E3D-FA5986AC3CB5}" type="slidenum">
              <a:rPr lang="en-US" smtClean="0"/>
              <a:t>‹#›</a:t>
            </a:fld>
            <a:endParaRPr lang="en-US"/>
          </a:p>
        </p:txBody>
      </p:sp>
    </p:spTree>
    <p:extLst>
      <p:ext uri="{BB962C8B-B14F-4D97-AF65-F5344CB8AC3E}">
        <p14:creationId xmlns:p14="http://schemas.microsoft.com/office/powerpoint/2010/main" val="3716509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A78ED83-5F69-4F72-A0CF-0017D260653A}" type="slidenum">
              <a:rPr lang="en-US" smtClean="0"/>
              <a:pPr/>
              <a:t>2</a:t>
            </a:fld>
            <a:endParaRPr lang="en-US" smtClean="0"/>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Tree>
    <p:extLst>
      <p:ext uri="{BB962C8B-B14F-4D97-AF65-F5344CB8AC3E}">
        <p14:creationId xmlns:p14="http://schemas.microsoft.com/office/powerpoint/2010/main" val="3437686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FEF14C-5EA8-4829-B51E-782DB452CB33}" type="slidenum">
              <a:rPr lang="en-US" smtClean="0"/>
              <a:pPr/>
              <a:t>13</a:t>
            </a:fld>
            <a:endParaRPr lang="en-US"/>
          </a:p>
        </p:txBody>
      </p:sp>
    </p:spTree>
    <p:extLst>
      <p:ext uri="{BB962C8B-B14F-4D97-AF65-F5344CB8AC3E}">
        <p14:creationId xmlns:p14="http://schemas.microsoft.com/office/powerpoint/2010/main" val="265142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A6FB437B-3947-4E7E-BB08-8E7D222CEC0E}" type="slidenum">
              <a:rPr lang="en-US" smtClean="0"/>
              <a:pPr/>
              <a:t>14</a:t>
            </a:fld>
            <a:endParaRPr lang="en-US" smtClean="0"/>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p:spPr>
        <p:txBody>
          <a:bodyPr/>
          <a:lstStyle/>
          <a:p>
            <a:pPr eaLnBrk="1" hangingPunct="1"/>
            <a:endParaRPr lang="id-ID" smtClean="0"/>
          </a:p>
        </p:txBody>
      </p:sp>
    </p:spTree>
    <p:extLst>
      <p:ext uri="{BB962C8B-B14F-4D97-AF65-F5344CB8AC3E}">
        <p14:creationId xmlns:p14="http://schemas.microsoft.com/office/powerpoint/2010/main" val="729610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44227305-FCFF-4CB6-9121-E608C066C225}" type="slidenum">
              <a:rPr lang="en-US" smtClean="0"/>
              <a:pPr/>
              <a:t>15</a:t>
            </a:fld>
            <a:endParaRPr lang="en-US" smtClean="0"/>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p:spPr>
        <p:txBody>
          <a:bodyPr/>
          <a:lstStyle/>
          <a:p>
            <a:pPr eaLnBrk="1" hangingPunct="1"/>
            <a:endParaRPr lang="id-ID" smtClean="0"/>
          </a:p>
        </p:txBody>
      </p:sp>
    </p:spTree>
    <p:extLst>
      <p:ext uri="{BB962C8B-B14F-4D97-AF65-F5344CB8AC3E}">
        <p14:creationId xmlns:p14="http://schemas.microsoft.com/office/powerpoint/2010/main" val="3650355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C85F4D05-A04F-45A6-A576-69A340CBA2C9}" type="slidenum">
              <a:rPr lang="en-US" smtClean="0"/>
              <a:pPr/>
              <a:t>16</a:t>
            </a:fld>
            <a:endParaRPr lang="en-US" smtClean="0"/>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p:spPr>
        <p:txBody>
          <a:bodyPr/>
          <a:lstStyle/>
          <a:p>
            <a:pPr eaLnBrk="1" hangingPunct="1"/>
            <a:endParaRPr lang="id-ID" smtClean="0"/>
          </a:p>
        </p:txBody>
      </p:sp>
    </p:spTree>
    <p:extLst>
      <p:ext uri="{BB962C8B-B14F-4D97-AF65-F5344CB8AC3E}">
        <p14:creationId xmlns:p14="http://schemas.microsoft.com/office/powerpoint/2010/main" val="3403807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FDEA1B69-7194-4501-8E18-754D56BEBA2D}" type="slidenum">
              <a:rPr lang="en-US" smtClean="0"/>
              <a:pPr/>
              <a:t>17</a:t>
            </a:fld>
            <a:endParaRPr lang="en-US" smtClean="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p:spPr>
        <p:txBody>
          <a:bodyPr/>
          <a:lstStyle/>
          <a:p>
            <a:pPr eaLnBrk="1" hangingPunct="1"/>
            <a:endParaRPr lang="id-ID" smtClean="0"/>
          </a:p>
        </p:txBody>
      </p:sp>
    </p:spTree>
    <p:extLst>
      <p:ext uri="{BB962C8B-B14F-4D97-AF65-F5344CB8AC3E}">
        <p14:creationId xmlns:p14="http://schemas.microsoft.com/office/powerpoint/2010/main" val="2480944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C81E0A41-3EB3-4BA8-A510-92DE19046EBB}" type="slidenum">
              <a:rPr lang="en-US" smtClean="0"/>
              <a:pPr/>
              <a:t>18</a:t>
            </a:fld>
            <a:endParaRPr lang="en-US" smtClean="0"/>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p:spPr>
        <p:txBody>
          <a:bodyPr/>
          <a:lstStyle/>
          <a:p>
            <a:pPr eaLnBrk="1" hangingPunct="1"/>
            <a:endParaRPr lang="id-ID" smtClean="0"/>
          </a:p>
        </p:txBody>
      </p:sp>
    </p:spTree>
    <p:extLst>
      <p:ext uri="{BB962C8B-B14F-4D97-AF65-F5344CB8AC3E}">
        <p14:creationId xmlns:p14="http://schemas.microsoft.com/office/powerpoint/2010/main" val="2524309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hardiwinoto@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73175"/>
            <a:ext cx="7772400" cy="1470025"/>
          </a:xfrm>
          <a:solidFill>
            <a:schemeClr val="accent5">
              <a:lumMod val="20000"/>
              <a:lumOff val="80000"/>
            </a:schemeClr>
          </a:solidFill>
        </p:spPr>
        <p:txBody>
          <a:bodyPr>
            <a:normAutofit/>
          </a:bodyPr>
          <a:lstStyle/>
          <a:p>
            <a:r>
              <a:rPr lang="en-US" sz="6600" dirty="0" err="1" smtClean="0"/>
              <a:t>Riba</a:t>
            </a:r>
            <a:r>
              <a:rPr lang="en-US" sz="6600" dirty="0" smtClean="0"/>
              <a:t> </a:t>
            </a:r>
            <a:r>
              <a:rPr lang="id-ID" sz="6600" dirty="0" smtClean="0"/>
              <a:t>D</a:t>
            </a:r>
            <a:r>
              <a:rPr lang="en-US" sz="6600" dirty="0" err="1" smtClean="0"/>
              <a:t>etection</a:t>
            </a:r>
            <a:endParaRPr lang="id-ID" sz="6600" dirty="0"/>
          </a:p>
        </p:txBody>
      </p:sp>
      <p:sp>
        <p:nvSpPr>
          <p:cNvPr id="3" name="Title 1"/>
          <p:cNvSpPr txBox="1">
            <a:spLocks/>
          </p:cNvSpPr>
          <p:nvPr/>
        </p:nvSpPr>
        <p:spPr>
          <a:xfrm>
            <a:off x="685800" y="5257800"/>
            <a:ext cx="7772400" cy="555625"/>
          </a:xfrm>
          <a:prstGeom prst="rect">
            <a:avLst/>
          </a:prstGeom>
          <a:solidFill>
            <a:schemeClr val="accent6">
              <a:lumMod val="20000"/>
              <a:lumOff val="80000"/>
            </a:schemeClr>
          </a:solidFill>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D</a:t>
            </a:r>
            <a:r>
              <a:rPr lang="id-ID" dirty="0" smtClean="0"/>
              <a:t>r. Hardiwinoto, SE., M.Si.</a:t>
            </a: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52400" y="2209800"/>
            <a:ext cx="8763000" cy="4495800"/>
          </a:xfrm>
          <a:solidFill>
            <a:schemeClr val="accent6">
              <a:lumMod val="20000"/>
              <a:lumOff val="80000"/>
            </a:schemeClr>
          </a:solidFill>
        </p:spPr>
        <p:txBody>
          <a:bodyPr>
            <a:normAutofit/>
          </a:bodyPr>
          <a:lstStyle/>
          <a:p>
            <a:pPr algn="ctr">
              <a:defRPr/>
            </a:pPr>
            <a:r>
              <a:rPr lang="id-ID" dirty="0">
                <a:solidFill>
                  <a:schemeClr val="tx1"/>
                </a:solidFill>
              </a:rPr>
              <a:t>Data Diri</a:t>
            </a:r>
            <a:br>
              <a:rPr lang="id-ID" dirty="0">
                <a:solidFill>
                  <a:schemeClr val="tx1"/>
                </a:solidFill>
              </a:rPr>
            </a:br>
            <a:r>
              <a:rPr lang="en-US" sz="2400" dirty="0" err="1" smtClean="0">
                <a:solidFill>
                  <a:schemeClr val="tx1"/>
                </a:solidFill>
              </a:rPr>
              <a:t>Bendahara</a:t>
            </a:r>
            <a:r>
              <a:rPr lang="en-US" sz="2400" dirty="0" smtClean="0">
                <a:solidFill>
                  <a:schemeClr val="tx1"/>
                </a:solidFill>
              </a:rPr>
              <a:t> </a:t>
            </a:r>
            <a:r>
              <a:rPr lang="id-ID" sz="2400" dirty="0" smtClean="0">
                <a:solidFill>
                  <a:schemeClr val="tx1"/>
                </a:solidFill>
              </a:rPr>
              <a:t>Majlis </a:t>
            </a:r>
            <a:r>
              <a:rPr lang="en-US" sz="2400" dirty="0" err="1" smtClean="0">
                <a:solidFill>
                  <a:schemeClr val="tx1"/>
                </a:solidFill>
              </a:rPr>
              <a:t>Tablig</a:t>
            </a:r>
            <a:r>
              <a:rPr lang="en-US" sz="2400" dirty="0" smtClean="0">
                <a:solidFill>
                  <a:schemeClr val="tx1"/>
                </a:solidFill>
              </a:rPr>
              <a:t> </a:t>
            </a:r>
            <a:r>
              <a:rPr lang="id-ID" sz="2400" dirty="0" smtClean="0">
                <a:solidFill>
                  <a:schemeClr val="tx1"/>
                </a:solidFill>
              </a:rPr>
              <a:t>Pimpinan </a:t>
            </a:r>
            <a:r>
              <a:rPr lang="id-ID" sz="2400" dirty="0">
                <a:solidFill>
                  <a:schemeClr val="tx1"/>
                </a:solidFill>
              </a:rPr>
              <a:t>Wilayah Muhammadiyah </a:t>
            </a:r>
            <a:r>
              <a:rPr lang="en-US" sz="2400" dirty="0" smtClean="0">
                <a:solidFill>
                  <a:schemeClr val="tx1"/>
                </a:solidFill>
              </a:rPr>
              <a:t/>
            </a:r>
            <a:br>
              <a:rPr lang="en-US" sz="2400" dirty="0" smtClean="0">
                <a:solidFill>
                  <a:schemeClr val="tx1"/>
                </a:solidFill>
              </a:rPr>
            </a:br>
            <a:r>
              <a:rPr lang="id-ID" sz="2400" dirty="0" smtClean="0">
                <a:solidFill>
                  <a:schemeClr val="tx1"/>
                </a:solidFill>
              </a:rPr>
              <a:t>Jawa </a:t>
            </a:r>
            <a:r>
              <a:rPr lang="id-ID" sz="2400" dirty="0">
                <a:solidFill>
                  <a:schemeClr val="tx1"/>
                </a:solidFill>
              </a:rPr>
              <a:t>Tengah </a:t>
            </a:r>
            <a:br>
              <a:rPr lang="id-ID" sz="2400" dirty="0">
                <a:solidFill>
                  <a:schemeClr val="tx1"/>
                </a:solidFill>
              </a:rPr>
            </a:br>
            <a:r>
              <a:rPr lang="id-ID" sz="2400" dirty="0" smtClean="0">
                <a:solidFill>
                  <a:schemeClr val="tx1"/>
                </a:solidFill>
              </a:rPr>
              <a:t>Pendiri </a:t>
            </a:r>
            <a:r>
              <a:rPr lang="id-ID" sz="2400" dirty="0">
                <a:solidFill>
                  <a:schemeClr val="tx1"/>
                </a:solidFill>
              </a:rPr>
              <a:t>dan Pengurus Masyarakat Ekonomi </a:t>
            </a:r>
            <a:r>
              <a:rPr lang="id-ID" sz="2400" dirty="0" smtClean="0">
                <a:solidFill>
                  <a:schemeClr val="tx1"/>
                </a:solidFill>
              </a:rPr>
              <a:t>Syari’ah</a:t>
            </a:r>
            <a:br>
              <a:rPr lang="id-ID" sz="2400" dirty="0" smtClean="0">
                <a:solidFill>
                  <a:schemeClr val="tx1"/>
                </a:solidFill>
              </a:rPr>
            </a:br>
            <a:r>
              <a:rPr lang="id-ID" sz="2400" dirty="0" smtClean="0"/>
              <a:t>Dewan Pakar Ikatan Cendekiawan Muslim Indonesia Jawa Tengah</a:t>
            </a:r>
            <a:br>
              <a:rPr lang="id-ID" sz="2400" dirty="0" smtClean="0"/>
            </a:br>
            <a:r>
              <a:rPr lang="id-ID" sz="2400" dirty="0" smtClean="0"/>
              <a:t>Pengurus Ikatan Sarjana Ekonomi Indonesia Cabang Semarang</a:t>
            </a:r>
            <a:r>
              <a:rPr lang="id-ID" sz="2400" dirty="0">
                <a:solidFill>
                  <a:schemeClr val="tx1"/>
                </a:solidFill>
              </a:rPr>
              <a:t/>
            </a:r>
            <a:br>
              <a:rPr lang="id-ID" sz="2400" dirty="0">
                <a:solidFill>
                  <a:schemeClr val="tx1"/>
                </a:solidFill>
              </a:rPr>
            </a:br>
            <a:r>
              <a:rPr lang="id-ID" sz="2400" dirty="0" smtClean="0">
                <a:solidFill>
                  <a:schemeClr val="tx1"/>
                </a:solidFill>
              </a:rPr>
              <a:t>Email</a:t>
            </a:r>
            <a:r>
              <a:rPr lang="id-ID" sz="2400" dirty="0">
                <a:solidFill>
                  <a:schemeClr val="tx1"/>
                </a:solidFill>
              </a:rPr>
              <a:t>: </a:t>
            </a:r>
            <a:r>
              <a:rPr lang="id-ID" sz="2400" dirty="0">
                <a:solidFill>
                  <a:schemeClr val="tx1"/>
                </a:solidFill>
                <a:hlinkClick r:id="rId3"/>
              </a:rPr>
              <a:t>hardiwinoto@gmail.com</a:t>
            </a:r>
            <a:r>
              <a:rPr lang="id-ID" sz="2400" dirty="0">
                <a:solidFill>
                  <a:schemeClr val="tx1"/>
                </a:solidFill>
              </a:rPr>
              <a:t> </a:t>
            </a:r>
            <a:r>
              <a:rPr lang="id-ID" sz="2400" dirty="0" smtClean="0">
                <a:solidFill>
                  <a:schemeClr val="tx1"/>
                </a:solidFill>
              </a:rPr>
              <a:t/>
            </a:r>
            <a:br>
              <a:rPr lang="id-ID" sz="2400" dirty="0" smtClean="0">
                <a:solidFill>
                  <a:schemeClr val="tx1"/>
                </a:solidFill>
              </a:rPr>
            </a:br>
            <a:r>
              <a:rPr lang="id-ID" sz="2400" dirty="0"/>
              <a:t>W</a:t>
            </a:r>
            <a:r>
              <a:rPr lang="id-ID" sz="2400" dirty="0" smtClean="0"/>
              <a:t>eb: hardiwinoto.com </a:t>
            </a:r>
            <a:r>
              <a:rPr lang="id-ID" sz="2400" dirty="0">
                <a:solidFill>
                  <a:schemeClr val="tx1"/>
                </a:solidFill>
              </a:rPr>
              <a:t/>
            </a:r>
            <a:br>
              <a:rPr lang="id-ID" sz="2400" dirty="0">
                <a:solidFill>
                  <a:schemeClr val="tx1"/>
                </a:solidFill>
              </a:rPr>
            </a:br>
            <a:r>
              <a:rPr lang="id-ID" sz="2400" dirty="0">
                <a:solidFill>
                  <a:schemeClr val="tx1"/>
                </a:solidFill>
              </a:rPr>
              <a:t>HP: 085865351802  Tlp. 024 76743566</a:t>
            </a:r>
            <a:br>
              <a:rPr lang="id-ID" sz="2400" dirty="0">
                <a:solidFill>
                  <a:schemeClr val="tx1"/>
                </a:solidFill>
              </a:rPr>
            </a:br>
            <a:r>
              <a:rPr lang="id-ID" sz="2400" dirty="0">
                <a:solidFill>
                  <a:schemeClr val="tx1"/>
                </a:solidFill>
              </a:rPr>
              <a:t>Alamat: Jl. Pucang Adi IX / No. 10, Pucang Gading, Mranggen, Demak.</a:t>
            </a:r>
            <a:endParaRPr lang="en-US" sz="2400" dirty="0">
              <a:solidFill>
                <a:schemeClr val="tx1"/>
              </a:solidFill>
            </a:endParaRPr>
          </a:p>
        </p:txBody>
      </p:sp>
      <p:pic>
        <p:nvPicPr>
          <p:cNvPr id="3075" name="Picture 4" descr="foto hardi 002"/>
          <p:cNvPicPr>
            <a:picLocks noGrp="1" noChangeAspect="1" noChangeArrowheads="1"/>
          </p:cNvPicPr>
          <p:nvPr>
            <p:ph idx="1"/>
          </p:nvPr>
        </p:nvPicPr>
        <p:blipFill>
          <a:blip r:embed="rId4"/>
          <a:srcRect/>
          <a:stretch>
            <a:fillRect/>
          </a:stretch>
        </p:blipFill>
        <p:spPr>
          <a:xfrm>
            <a:off x="2895600" y="-20782"/>
            <a:ext cx="2819400" cy="2209800"/>
          </a:xfrm>
          <a:noFill/>
        </p:spPr>
      </p:pic>
    </p:spTree>
    <p:extLst>
      <p:ext uri="{BB962C8B-B14F-4D97-AF65-F5344CB8AC3E}">
        <p14:creationId xmlns:p14="http://schemas.microsoft.com/office/powerpoint/2010/main" val="1874191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id-ID" dirty="0" smtClean="0"/>
              <a:t>Uang</a:t>
            </a:r>
            <a:r>
              <a:rPr lang="en-US" dirty="0" smtClean="0"/>
              <a:t> </a:t>
            </a:r>
            <a:r>
              <a:rPr lang="en-US" dirty="0" err="1" smtClean="0"/>
              <a:t>Kertas</a:t>
            </a:r>
            <a:r>
              <a:rPr lang="en-US" dirty="0" smtClean="0"/>
              <a:t> </a:t>
            </a:r>
            <a:r>
              <a:rPr lang="en-US" dirty="0" err="1" smtClean="0"/>
              <a:t>Bukan</a:t>
            </a:r>
            <a:r>
              <a:rPr lang="en-US" dirty="0" smtClean="0"/>
              <a:t> </a:t>
            </a:r>
            <a:r>
              <a:rPr lang="en-US" dirty="0" err="1" smtClean="0"/>
              <a:t>Uang</a:t>
            </a:r>
            <a:r>
              <a:rPr lang="en-US" dirty="0" smtClean="0"/>
              <a:t> Yang </a:t>
            </a:r>
            <a:r>
              <a:rPr lang="en-US" dirty="0" err="1" smtClean="0"/>
              <a:t>Sesungguhnya</a:t>
            </a:r>
            <a:endParaRPr lang="id-ID" dirty="0"/>
          </a:p>
        </p:txBody>
      </p:sp>
      <p:sp>
        <p:nvSpPr>
          <p:cNvPr id="3" name="Content Placeholder 2"/>
          <p:cNvSpPr>
            <a:spLocks noGrp="1"/>
          </p:cNvSpPr>
          <p:nvPr>
            <p:ph idx="1"/>
          </p:nvPr>
        </p:nvSpPr>
        <p:spPr>
          <a:xfrm>
            <a:off x="3809711" y="2209800"/>
            <a:ext cx="5257800" cy="3962400"/>
          </a:xfrm>
          <a:solidFill>
            <a:schemeClr val="accent5">
              <a:lumMod val="20000"/>
              <a:lumOff val="80000"/>
            </a:schemeClr>
          </a:solidFill>
        </p:spPr>
        <p:txBody>
          <a:bodyPr>
            <a:normAutofit fontScale="85000" lnSpcReduction="10000"/>
          </a:bodyPr>
          <a:lstStyle/>
          <a:p>
            <a:r>
              <a:rPr lang="en-US" dirty="0" err="1" smtClean="0"/>
              <a:t>Jika</a:t>
            </a:r>
            <a:r>
              <a:rPr lang="en-US" dirty="0" smtClean="0"/>
              <a:t> </a:t>
            </a:r>
            <a:r>
              <a:rPr lang="en-US" dirty="0" err="1" smtClean="0"/>
              <a:t>kita</a:t>
            </a:r>
            <a:r>
              <a:rPr lang="en-US" dirty="0" smtClean="0"/>
              <a:t> </a:t>
            </a:r>
            <a:r>
              <a:rPr lang="en-US" dirty="0" err="1" smtClean="0"/>
              <a:t>mau</a:t>
            </a:r>
            <a:r>
              <a:rPr lang="en-US" dirty="0" smtClean="0"/>
              <a:t> </a:t>
            </a:r>
            <a:r>
              <a:rPr lang="en-US" dirty="0" err="1" smtClean="0"/>
              <a:t>menggunakan</a:t>
            </a:r>
            <a:r>
              <a:rPr lang="en-US" dirty="0" smtClean="0"/>
              <a:t> </a:t>
            </a:r>
            <a:r>
              <a:rPr lang="en-US" dirty="0" err="1" smtClean="0"/>
              <a:t>jenis</a:t>
            </a:r>
            <a:r>
              <a:rPr lang="en-US" dirty="0" smtClean="0"/>
              <a:t> </a:t>
            </a:r>
            <a:r>
              <a:rPr lang="en-US" dirty="0" err="1" smtClean="0"/>
              <a:t>uang</a:t>
            </a:r>
            <a:r>
              <a:rPr lang="en-US" dirty="0" smtClean="0"/>
              <a:t> yang </a:t>
            </a:r>
            <a:r>
              <a:rPr lang="en-US" dirty="0" err="1" smtClean="0"/>
              <a:t>sesungguhnya</a:t>
            </a:r>
            <a:r>
              <a:rPr lang="en-US" dirty="0" smtClean="0"/>
              <a:t> </a:t>
            </a:r>
            <a:r>
              <a:rPr lang="id-ID" dirty="0" smtClean="0"/>
              <a:t>mungkin tak pernah terjadi inflasi, karena </a:t>
            </a:r>
            <a:r>
              <a:rPr lang="en-US" dirty="0" err="1" smtClean="0"/>
              <a:t>nilainya</a:t>
            </a:r>
            <a:r>
              <a:rPr lang="en-US" dirty="0" smtClean="0"/>
              <a:t> </a:t>
            </a:r>
            <a:r>
              <a:rPr lang="en-US" dirty="0" err="1" smtClean="0"/>
              <a:t>tak</a:t>
            </a:r>
            <a:r>
              <a:rPr lang="en-US" dirty="0" smtClean="0"/>
              <a:t> </a:t>
            </a:r>
            <a:r>
              <a:rPr lang="en-US" dirty="0" err="1" smtClean="0"/>
              <a:t>kan</a:t>
            </a:r>
            <a:r>
              <a:rPr lang="en-US" dirty="0" smtClean="0"/>
              <a:t> </a:t>
            </a:r>
            <a:r>
              <a:rPr lang="en-US" dirty="0" err="1" smtClean="0"/>
              <a:t>pernah</a:t>
            </a:r>
            <a:r>
              <a:rPr lang="en-US" dirty="0" smtClean="0"/>
              <a:t> </a:t>
            </a:r>
            <a:r>
              <a:rPr lang="en-US" dirty="0" err="1" smtClean="0"/>
              <a:t>tergerus</a:t>
            </a:r>
            <a:r>
              <a:rPr lang="en-US" dirty="0" smtClean="0"/>
              <a:t> </a:t>
            </a:r>
            <a:r>
              <a:rPr lang="en-US" dirty="0" err="1" smtClean="0"/>
              <a:t>oleh</a:t>
            </a:r>
            <a:r>
              <a:rPr lang="en-US" dirty="0" smtClean="0"/>
              <a:t> </a:t>
            </a:r>
            <a:r>
              <a:rPr lang="en-US" dirty="0" err="1" smtClean="0"/>
              <a:t>waktu</a:t>
            </a:r>
            <a:r>
              <a:rPr lang="id-ID" dirty="0" smtClean="0"/>
              <a:t>.</a:t>
            </a:r>
            <a:endParaRPr lang="en-US" dirty="0" smtClean="0"/>
          </a:p>
          <a:p>
            <a:r>
              <a:rPr lang="en-US" dirty="0" err="1" smtClean="0"/>
              <a:t>Apa</a:t>
            </a:r>
            <a:r>
              <a:rPr lang="en-US" dirty="0" smtClean="0"/>
              <a:t> </a:t>
            </a:r>
            <a:r>
              <a:rPr lang="en-US" dirty="0" err="1" smtClean="0"/>
              <a:t>uang</a:t>
            </a:r>
            <a:r>
              <a:rPr lang="en-US" dirty="0" smtClean="0"/>
              <a:t> yang </a:t>
            </a:r>
            <a:r>
              <a:rPr lang="en-US" dirty="0" err="1" smtClean="0"/>
              <a:t>sesungguhnya</a:t>
            </a:r>
            <a:r>
              <a:rPr lang="id-ID" dirty="0" smtClean="0"/>
              <a:t> itu</a:t>
            </a:r>
            <a:r>
              <a:rPr lang="en-US" dirty="0" smtClean="0"/>
              <a:t>? </a:t>
            </a:r>
            <a:r>
              <a:rPr lang="en-US" dirty="0" err="1" smtClean="0"/>
              <a:t>Yaitu</a:t>
            </a:r>
            <a:r>
              <a:rPr lang="en-US" dirty="0" smtClean="0"/>
              <a:t> </a:t>
            </a:r>
            <a:r>
              <a:rPr lang="en-US" dirty="0" err="1" smtClean="0"/>
              <a:t>emas</a:t>
            </a:r>
            <a:r>
              <a:rPr lang="en-US" dirty="0" smtClean="0"/>
              <a:t> </a:t>
            </a:r>
            <a:r>
              <a:rPr lang="en-US" dirty="0" err="1" smtClean="0"/>
              <a:t>atau</a:t>
            </a:r>
            <a:r>
              <a:rPr lang="en-US" dirty="0" smtClean="0"/>
              <a:t> </a:t>
            </a:r>
            <a:r>
              <a:rPr lang="en-US" dirty="0" err="1" smtClean="0"/>
              <a:t>perak</a:t>
            </a:r>
            <a:r>
              <a:rPr lang="en-US" dirty="0" smtClean="0"/>
              <a:t>.</a:t>
            </a:r>
          </a:p>
          <a:p>
            <a:r>
              <a:rPr lang="en-US" dirty="0" err="1" smtClean="0"/>
              <a:t>Lalu</a:t>
            </a:r>
            <a:r>
              <a:rPr lang="id-ID" dirty="0" smtClean="0"/>
              <a:t>,</a:t>
            </a:r>
            <a:r>
              <a:rPr lang="en-US" dirty="0" smtClean="0"/>
              <a:t> </a:t>
            </a:r>
            <a:r>
              <a:rPr lang="en-US" dirty="0" err="1" smtClean="0"/>
              <a:t>kenapa</a:t>
            </a:r>
            <a:r>
              <a:rPr lang="en-US" dirty="0" smtClean="0"/>
              <a:t> </a:t>
            </a:r>
            <a:r>
              <a:rPr lang="id-ID" dirty="0" smtClean="0"/>
              <a:t>kita gunakan </a:t>
            </a:r>
            <a:r>
              <a:rPr lang="en-US" dirty="0" err="1" smtClean="0"/>
              <a:t>uang</a:t>
            </a:r>
            <a:r>
              <a:rPr lang="en-US" dirty="0" smtClean="0"/>
              <a:t> </a:t>
            </a:r>
            <a:r>
              <a:rPr lang="en-US" dirty="0" err="1" smtClean="0"/>
              <a:t>kertas</a:t>
            </a:r>
            <a:r>
              <a:rPr lang="en-US" dirty="0" smtClean="0"/>
              <a:t>? </a:t>
            </a:r>
            <a:r>
              <a:rPr lang="en-US" dirty="0" err="1" smtClean="0"/>
              <a:t>Yaitu</a:t>
            </a:r>
            <a:r>
              <a:rPr lang="en-US" dirty="0" smtClean="0"/>
              <a:t> </a:t>
            </a:r>
            <a:r>
              <a:rPr lang="en-US" dirty="0" err="1" smtClean="0"/>
              <a:t>sebagai</a:t>
            </a:r>
            <a:r>
              <a:rPr lang="en-US" dirty="0" smtClean="0"/>
              <a:t> </a:t>
            </a:r>
            <a:r>
              <a:rPr lang="en-US" dirty="0" err="1" smtClean="0"/>
              <a:t>pengganti</a:t>
            </a:r>
            <a:r>
              <a:rPr lang="en-US" dirty="0" smtClean="0"/>
              <a:t> </a:t>
            </a:r>
            <a:r>
              <a:rPr lang="en-US" dirty="0" err="1" smtClean="0"/>
              <a:t>kepemilikan</a:t>
            </a:r>
            <a:r>
              <a:rPr lang="en-US" dirty="0" smtClean="0"/>
              <a:t> </a:t>
            </a:r>
            <a:r>
              <a:rPr lang="en-US" dirty="0" err="1" smtClean="0"/>
              <a:t>emas</a:t>
            </a:r>
            <a:r>
              <a:rPr lang="en-US" dirty="0"/>
              <a:t> </a:t>
            </a:r>
            <a:r>
              <a:rPr lang="en-US" dirty="0" smtClean="0"/>
              <a:t>(</a:t>
            </a:r>
            <a:r>
              <a:rPr lang="en-US" i="1" dirty="0" smtClean="0"/>
              <a:t>bank note</a:t>
            </a:r>
            <a:r>
              <a:rPr lang="en-US" dirty="0" smtClean="0"/>
              <a:t>).</a:t>
            </a:r>
            <a:endParaRPr lang="id-ID" dirty="0"/>
          </a:p>
        </p:txBody>
      </p:sp>
      <p:pic>
        <p:nvPicPr>
          <p:cNvPr id="4" name="Picture 2" descr="https://img.okezone.com/dynamic/content/2015/03/30/20/1126416/harga-bbm-naik-bi-pastikan-inflasi-ikut-naik-RS5YwjMvlQ.jpg?w=380"/>
          <p:cNvPicPr>
            <a:picLocks noChangeAspect="1" noChangeArrowheads="1"/>
          </p:cNvPicPr>
          <p:nvPr/>
        </p:nvPicPr>
        <p:blipFill>
          <a:blip r:embed="rId3"/>
          <a:srcRect/>
          <a:stretch>
            <a:fillRect/>
          </a:stretch>
        </p:blipFill>
        <p:spPr bwMode="auto">
          <a:xfrm>
            <a:off x="76200" y="2886075"/>
            <a:ext cx="3619500" cy="25241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00200"/>
          </a:xfrm>
        </p:spPr>
        <p:txBody>
          <a:bodyPr/>
          <a:lstStyle/>
          <a:p>
            <a:r>
              <a:rPr lang="id-ID" dirty="0" smtClean="0"/>
              <a:t>Mana Uang Yang Lebih Bagus</a:t>
            </a:r>
            <a:endParaRPr lang="id-ID" dirty="0"/>
          </a:p>
        </p:txBody>
      </p:sp>
      <p:sp>
        <p:nvSpPr>
          <p:cNvPr id="3074" name="AutoShape 2" descr="Ini Efeknya Jika Rupiah Terus Bertahan di 13 Ribu per Dolar 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3076" name="Picture 4" descr="Ini Efeknya Jika Rupiah Terus Bertahan di 13 Ribu per Dolar AS"/>
          <p:cNvPicPr>
            <a:picLocks noChangeAspect="1" noChangeArrowheads="1"/>
          </p:cNvPicPr>
          <p:nvPr/>
        </p:nvPicPr>
        <p:blipFill>
          <a:blip r:embed="rId3"/>
          <a:srcRect/>
          <a:stretch>
            <a:fillRect/>
          </a:stretch>
        </p:blipFill>
        <p:spPr bwMode="auto">
          <a:xfrm>
            <a:off x="155575" y="1828800"/>
            <a:ext cx="8885089" cy="492442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53340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148481" name="Rectangle 1"/>
          <p:cNvSpPr>
            <a:spLocks noChangeArrowheads="1"/>
          </p:cNvSpPr>
          <p:nvPr/>
        </p:nvSpPr>
        <p:spPr bwMode="auto">
          <a:xfrm>
            <a:off x="228600" y="228600"/>
            <a:ext cx="8686800" cy="6476999"/>
          </a:xfrm>
          <a:prstGeom prst="rect">
            <a:avLst/>
          </a:prstGeom>
          <a:solidFill>
            <a:srgbClr val="F2F7E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36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Fakta Moneter Di Zimbabwe </a:t>
            </a:r>
          </a:p>
          <a:p>
            <a:pPr marL="0" marR="0" lvl="0" indent="0" algn="justLow" defTabSz="914400" rtl="0" eaLnBrk="1" fontAlgn="base" latinLnBrk="0" hangingPunct="1">
              <a:lnSpc>
                <a:spcPct val="100000"/>
              </a:lnSpc>
              <a:spcBef>
                <a:spcPct val="0"/>
              </a:spcBef>
              <a:spcAft>
                <a:spcPct val="0"/>
              </a:spcAft>
              <a:buClrTx/>
              <a:buSzTx/>
              <a:buFontTx/>
              <a:buNone/>
              <a:tabLst/>
            </a:pPr>
            <a:endParaRPr lang="id-ID" sz="2400" dirty="0" smtClean="0">
              <a:latin typeface="Arial" pitchFamily="34" charset="0"/>
              <a:ea typeface="Times New Roman" pitchFamily="18" charset="0"/>
              <a:cs typeface="Arial"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Di Zimbabwe,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akibat</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krisis</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ekonomi</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politik</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warga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Zimbabwe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disulitkan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angka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nol</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dalam</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mata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uangnya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karena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pecahan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uangnya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sampai</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milyaran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bahkan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triliyunan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Suatu</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contoh</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20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milyar</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dolar</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Zimbawe</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setara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dengan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1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dolar</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Amerika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Serikat</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setara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dengan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Rp</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9.200,-,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mendapatkan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2 kg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gula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pasir</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Artinya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bahwa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gula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pasir</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di</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Zimbawe</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Rp</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4.600,- yang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lebih</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murah</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dari</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harga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gula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pasir</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di</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Indonesia yang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sekitar</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Rp</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5.500,-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Kompas</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25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Juli</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2008). </a:t>
            </a:r>
            <a:r>
              <a:rPr kumimoji="0" lang="de-DE"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Dengan demikian menggunakan dolar Zimbabwe harus menulis sebanyak sebelas digit angka (20.000.000.000,-).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Bagaimana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jika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membeli</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sepeda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motor,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mobil</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atau</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lebih</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mahal</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dari</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itu</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Tentunmya</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harus</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semakin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banyak</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digit yang </a:t>
            </a:r>
            <a:r>
              <a:rPr kumimoji="0" lang="en-US" sz="2400" b="0" i="0" u="none" strike="noStrike" cap="none" normalizeH="0" baseline="0" dirty="0" err="1" smtClean="0">
                <a:ln>
                  <a:noFill/>
                </a:ln>
                <a:solidFill>
                  <a:schemeClr val="tx1"/>
                </a:solidFill>
                <a:effectLst/>
                <a:latin typeface="Berlin Sans FB" panose="020E0602020502020306" pitchFamily="34" charset="0"/>
                <a:ea typeface="Times New Roman" pitchFamily="18" charset="0"/>
                <a:cs typeface="Arial" pitchFamily="34" charset="0"/>
              </a:rPr>
              <a:t>digunakan</a:t>
            </a:r>
            <a:r>
              <a:rPr kumimoji="0" lang="en-US"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a:t>
            </a:r>
            <a:r>
              <a:rPr kumimoji="0" lang="de-DE"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Hal demikian akan menyulitkan </a:t>
            </a:r>
            <a:r>
              <a:rPr kumimoji="0" lang="de-DE" sz="2400" b="0" i="1"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pelabelan</a:t>
            </a:r>
            <a:r>
              <a:rPr kumimoji="0" lang="de-DE" sz="24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 harga atau penulisan dalam akunting dan pencatatan.</a:t>
            </a:r>
            <a:endParaRPr kumimoji="0" lang="de-DE" sz="2400" b="0" i="0" u="none" strike="noStrike" cap="none" normalizeH="0" baseline="0" dirty="0" smtClean="0">
              <a:ln>
                <a:noFill/>
              </a:ln>
              <a:solidFill>
                <a:schemeClr val="tx1"/>
              </a:solidFill>
              <a:effectLst/>
              <a:latin typeface="Berlin Sans FB" panose="020E0602020502020306" pitchFamily="34" charset="0"/>
              <a:cs typeface="Arial" pitchFamily="34" charset="0"/>
            </a:endParaRPr>
          </a:p>
        </p:txBody>
      </p:sp>
      <p:sp>
        <p:nvSpPr>
          <p:cNvPr id="148483" name="Rectangle 3"/>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53340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53619" name="Rectangle 1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2" name="Group 1"/>
          <p:cNvGrpSpPr>
            <a:grpSpLocks noChangeAspect="1"/>
          </p:cNvGrpSpPr>
          <p:nvPr/>
        </p:nvGrpSpPr>
        <p:grpSpPr bwMode="auto">
          <a:xfrm>
            <a:off x="76200" y="1447800"/>
            <a:ext cx="8991600" cy="4495800"/>
            <a:chOff x="2520" y="3441"/>
            <a:chExt cx="7200" cy="3703"/>
          </a:xfrm>
        </p:grpSpPr>
        <p:sp>
          <p:nvSpPr>
            <p:cNvPr id="153618" name="AutoShape 18"/>
            <p:cNvSpPr>
              <a:spLocks noChangeAspect="1" noChangeArrowheads="1" noTextEdit="1"/>
            </p:cNvSpPr>
            <p:nvPr/>
          </p:nvSpPr>
          <p:spPr bwMode="auto">
            <a:xfrm>
              <a:off x="2520" y="3441"/>
              <a:ext cx="7200" cy="3703"/>
            </a:xfrm>
            <a:prstGeom prst="rect">
              <a:avLst/>
            </a:prstGeom>
            <a:solidFill>
              <a:srgbClr val="FFCC99"/>
            </a:solidFill>
          </p:spPr>
          <p:txBody>
            <a:bodyPr vert="horz" wrap="square" lIns="91440" tIns="45720" rIns="91440" bIns="45720" numCol="1" anchor="t" anchorCtr="0" compatLnSpc="1">
              <a:prstTxWarp prst="textNoShape">
                <a:avLst/>
              </a:prstTxWarp>
            </a:bodyPr>
            <a:lstStyle/>
            <a:p>
              <a:endParaRPr lang="id-ID"/>
            </a:p>
          </p:txBody>
        </p:sp>
        <p:sp>
          <p:nvSpPr>
            <p:cNvPr id="153617" name="Rectangle 17"/>
            <p:cNvSpPr>
              <a:spLocks noChangeArrowheads="1"/>
            </p:cNvSpPr>
            <p:nvPr/>
          </p:nvSpPr>
          <p:spPr bwMode="auto">
            <a:xfrm rot="-552050">
              <a:off x="2720" y="4675"/>
              <a:ext cx="2100" cy="1543"/>
            </a:xfrm>
            <a:prstGeom prst="rect">
              <a:avLst/>
            </a:prstGeom>
            <a:solidFill>
              <a:srgbClr val="666699"/>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3200" b="0" i="0" u="none" strike="noStrike" cap="none" normalizeH="0" baseline="0" dirty="0" smtClean="0">
                <a:ln>
                  <a:noFill/>
                </a:ln>
                <a:solidFill>
                  <a:srgbClr val="FFFFFF"/>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FFFFFF"/>
                  </a:solidFill>
                  <a:effectLst/>
                  <a:latin typeface="Arial" pitchFamily="34" charset="0"/>
                  <a:ea typeface="Times New Roman" pitchFamily="18" charset="0"/>
                  <a:cs typeface="Arial" pitchFamily="34" charset="0"/>
                </a:rPr>
                <a:t>Fiat </a:t>
              </a:r>
              <a:r>
                <a:rPr kumimoji="0" lang="en-US" sz="3200" b="0" i="0" u="none" strike="noStrike" cap="none" normalizeH="0" baseline="0" dirty="0" smtClean="0">
                  <a:ln>
                    <a:noFill/>
                  </a:ln>
                  <a:solidFill>
                    <a:srgbClr val="FFFFFF"/>
                  </a:solidFill>
                  <a:effectLst/>
                  <a:latin typeface="Arial" pitchFamily="34" charset="0"/>
                  <a:ea typeface="Times New Roman" pitchFamily="18" charset="0"/>
                  <a:cs typeface="Arial" pitchFamily="34" charset="0"/>
                </a:rPr>
                <a:t>Money</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16" name="Oval 16"/>
            <p:cNvSpPr>
              <a:spLocks noChangeArrowheads="1"/>
            </p:cNvSpPr>
            <p:nvPr/>
          </p:nvSpPr>
          <p:spPr bwMode="auto">
            <a:xfrm>
              <a:off x="3620" y="5910"/>
              <a:ext cx="800" cy="768"/>
            </a:xfrm>
            <a:prstGeom prst="ellipse">
              <a:avLst/>
            </a:prstGeom>
            <a:solidFill>
              <a:srgbClr val="80808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53615" name="Oval 15"/>
            <p:cNvSpPr>
              <a:spLocks noChangeArrowheads="1"/>
            </p:cNvSpPr>
            <p:nvPr/>
          </p:nvSpPr>
          <p:spPr bwMode="auto">
            <a:xfrm>
              <a:off x="5220" y="4675"/>
              <a:ext cx="200" cy="1080"/>
            </a:xfrm>
            <a:prstGeom prst="ellipse">
              <a:avLst/>
            </a:prstGeom>
            <a:solidFill>
              <a:srgbClr val="FFFF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53614" name="AutoShape 14"/>
            <p:cNvSpPr>
              <a:spLocks noChangeArrowheads="1"/>
            </p:cNvSpPr>
            <p:nvPr/>
          </p:nvSpPr>
          <p:spPr bwMode="auto">
            <a:xfrm rot="-1167724">
              <a:off x="4118" y="5292"/>
              <a:ext cx="2255" cy="155"/>
            </a:xfrm>
            <a:prstGeom prst="flowChartTerminator">
              <a:avLst/>
            </a:prstGeom>
            <a:solidFill>
              <a:srgbClr val="008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13" name="AutoShape 13"/>
            <p:cNvSpPr>
              <a:spLocks noChangeArrowheads="1"/>
            </p:cNvSpPr>
            <p:nvPr/>
          </p:nvSpPr>
          <p:spPr bwMode="auto">
            <a:xfrm rot="14162699">
              <a:off x="5168" y="5699"/>
              <a:ext cx="601" cy="98"/>
            </a:xfrm>
            <a:prstGeom prst="flowChartTerminator">
              <a:avLst/>
            </a:prstGeom>
            <a:solidFill>
              <a:srgbClr val="FF00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12" name="AutoShape 12"/>
            <p:cNvSpPr>
              <a:spLocks noChangeArrowheads="1"/>
            </p:cNvSpPr>
            <p:nvPr/>
          </p:nvSpPr>
          <p:spPr bwMode="auto">
            <a:xfrm rot="-6457138">
              <a:off x="5061" y="5860"/>
              <a:ext cx="618" cy="100"/>
            </a:xfrm>
            <a:prstGeom prst="flowChartTerminator">
              <a:avLst/>
            </a:prstGeom>
            <a:solidFill>
              <a:srgbClr val="FF00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11" name="AutoShape 11"/>
            <p:cNvSpPr>
              <a:spLocks noChangeArrowheads="1"/>
            </p:cNvSpPr>
            <p:nvPr/>
          </p:nvSpPr>
          <p:spPr bwMode="auto">
            <a:xfrm rot="18413602">
              <a:off x="4962" y="6322"/>
              <a:ext cx="616" cy="99"/>
            </a:xfrm>
            <a:prstGeom prst="flowChartTerminator">
              <a:avLst/>
            </a:prstGeom>
            <a:solidFill>
              <a:srgbClr val="FF00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10" name="AutoShape 10"/>
            <p:cNvSpPr>
              <a:spLocks noChangeArrowheads="1"/>
            </p:cNvSpPr>
            <p:nvPr/>
          </p:nvSpPr>
          <p:spPr bwMode="auto">
            <a:xfrm rot="37628749">
              <a:off x="5285" y="6245"/>
              <a:ext cx="769" cy="100"/>
            </a:xfrm>
            <a:prstGeom prst="flowChartTerminator">
              <a:avLst/>
            </a:prstGeom>
            <a:solidFill>
              <a:srgbClr val="FF00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09" name="AutoShape 9"/>
            <p:cNvSpPr>
              <a:spLocks noChangeArrowheads="1"/>
            </p:cNvSpPr>
            <p:nvPr/>
          </p:nvSpPr>
          <p:spPr bwMode="auto">
            <a:xfrm>
              <a:off x="5120" y="4367"/>
              <a:ext cx="400" cy="463"/>
            </a:xfrm>
            <a:prstGeom prst="smileyFace">
              <a:avLst>
                <a:gd name="adj" fmla="val 4653"/>
              </a:avLst>
            </a:prstGeom>
            <a:solidFill>
              <a:srgbClr val="FFCC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53608" name="AutoShape 8"/>
            <p:cNvSpPr>
              <a:spLocks noChangeArrowheads="1"/>
            </p:cNvSpPr>
            <p:nvPr/>
          </p:nvSpPr>
          <p:spPr bwMode="auto">
            <a:xfrm rot="11834372">
              <a:off x="5220" y="4984"/>
              <a:ext cx="598" cy="102"/>
            </a:xfrm>
            <a:prstGeom prst="flowChartTerminator">
              <a:avLst/>
            </a:prstGeom>
            <a:solidFill>
              <a:srgbClr val="FF00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07" name="AutoShape 7"/>
            <p:cNvSpPr>
              <a:spLocks noChangeArrowheads="1"/>
            </p:cNvSpPr>
            <p:nvPr/>
          </p:nvSpPr>
          <p:spPr bwMode="auto">
            <a:xfrm rot="-1030461">
              <a:off x="5720" y="4984"/>
              <a:ext cx="600" cy="102"/>
            </a:xfrm>
            <a:prstGeom prst="flowChartTerminator">
              <a:avLst/>
            </a:prstGeom>
            <a:solidFill>
              <a:srgbClr val="FF00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06" name="Oval 6"/>
            <p:cNvSpPr>
              <a:spLocks noChangeArrowheads="1"/>
            </p:cNvSpPr>
            <p:nvPr/>
          </p:nvSpPr>
          <p:spPr bwMode="auto">
            <a:xfrm>
              <a:off x="3920" y="6218"/>
              <a:ext cx="200" cy="15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53605" name="AutoShape 5"/>
            <p:cNvSpPr>
              <a:spLocks noChangeArrowheads="1"/>
            </p:cNvSpPr>
            <p:nvPr/>
          </p:nvSpPr>
          <p:spPr bwMode="auto">
            <a:xfrm>
              <a:off x="6720" y="3441"/>
              <a:ext cx="3000" cy="926"/>
            </a:xfrm>
            <a:prstGeom prst="triangle">
              <a:avLst>
                <a:gd name="adj" fmla="val 50000"/>
              </a:avLst>
            </a:prstGeom>
            <a:solidFill>
              <a:srgbClr val="FF99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04" name="Rectangle 4"/>
            <p:cNvSpPr>
              <a:spLocks noChangeArrowheads="1"/>
            </p:cNvSpPr>
            <p:nvPr/>
          </p:nvSpPr>
          <p:spPr bwMode="auto">
            <a:xfrm>
              <a:off x="7120" y="4367"/>
              <a:ext cx="2300" cy="2160"/>
            </a:xfrm>
            <a:prstGeom prst="rect">
              <a:avLst/>
            </a:prstGeom>
            <a:solidFill>
              <a:srgbClr val="00C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id-ID" sz="2800" dirty="0">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WARUNG KOPI</a:t>
              </a:r>
              <a:endParaRPr kumimoji="0" lang="en-US" sz="2800" b="0" i="0" u="none" strike="noStrike" cap="none" normalizeH="0" baseline="0" dirty="0" smtClean="0">
                <a:ln>
                  <a:noFill/>
                </a:ln>
                <a:solidFill>
                  <a:schemeClr val="tx1"/>
                </a:solidFill>
                <a:effectLst/>
                <a:latin typeface="Berlin Sans FB" panose="020E0602020502020306" pitchFamily="34" charset="0"/>
                <a:cs typeface="Arial" pitchFamily="34" charset="0"/>
              </a:endParaRPr>
            </a:p>
          </p:txBody>
        </p:sp>
        <p:sp>
          <p:nvSpPr>
            <p:cNvPr id="153603" name="Rectangle 3"/>
            <p:cNvSpPr>
              <a:spLocks noChangeArrowheads="1"/>
            </p:cNvSpPr>
            <p:nvPr/>
          </p:nvSpPr>
          <p:spPr bwMode="auto">
            <a:xfrm>
              <a:off x="6820" y="6527"/>
              <a:ext cx="2800" cy="153"/>
            </a:xfrm>
            <a:prstGeom prst="rect">
              <a:avLst/>
            </a:prstGeom>
            <a:solidFill>
              <a:srgbClr val="808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53602" name="Rectangle 2"/>
            <p:cNvSpPr>
              <a:spLocks noChangeArrowheads="1"/>
            </p:cNvSpPr>
            <p:nvPr/>
          </p:nvSpPr>
          <p:spPr bwMode="auto">
            <a:xfrm>
              <a:off x="6620" y="6681"/>
              <a:ext cx="3100" cy="154"/>
            </a:xfrm>
            <a:prstGeom prst="rect">
              <a:avLst/>
            </a:prstGeom>
            <a:solidFill>
              <a:srgbClr val="808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grpSp>
      <p:sp>
        <p:nvSpPr>
          <p:cNvPr id="23" name="TextBox 22"/>
          <p:cNvSpPr txBox="1"/>
          <p:nvPr/>
        </p:nvSpPr>
        <p:spPr>
          <a:xfrm>
            <a:off x="152400" y="188893"/>
            <a:ext cx="8763000" cy="954107"/>
          </a:xfrm>
          <a:prstGeom prst="rect">
            <a:avLst/>
          </a:prstGeom>
          <a:solidFill>
            <a:schemeClr val="accent5">
              <a:lumMod val="20000"/>
              <a:lumOff val="80000"/>
            </a:schemeClr>
          </a:solidFill>
        </p:spPr>
        <p:txBody>
          <a:bodyPr wrap="square" rtlCol="0">
            <a:spAutoFit/>
          </a:bodyPr>
          <a:lstStyle/>
          <a:p>
            <a:pPr algn="ctr"/>
            <a:r>
              <a:rPr lang="id-ID" sz="2800" dirty="0" smtClean="0"/>
              <a:t>Hanya membeli sebungkus kopi harus ditukar dengan segrobak uang </a:t>
            </a:r>
            <a:endParaRPr lang="id-ID"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20000"/>
              <a:lumOff val="80000"/>
            </a:schemeClr>
          </a:solidFill>
        </p:spPr>
        <p:txBody>
          <a:bodyPr/>
          <a:lstStyle/>
          <a:p>
            <a:r>
              <a:rPr lang="id-ID" dirty="0" smtClean="0"/>
              <a:t>Biang Inflasi</a:t>
            </a:r>
            <a:endParaRPr lang="id-ID" dirty="0"/>
          </a:p>
        </p:txBody>
      </p:sp>
      <p:sp>
        <p:nvSpPr>
          <p:cNvPr id="3" name="Content Placeholder 2"/>
          <p:cNvSpPr>
            <a:spLocks noGrp="1"/>
          </p:cNvSpPr>
          <p:nvPr>
            <p:ph idx="1"/>
          </p:nvPr>
        </p:nvSpPr>
        <p:spPr>
          <a:xfrm>
            <a:off x="457200" y="1600200"/>
            <a:ext cx="8229600" cy="4876800"/>
          </a:xfrm>
          <a:solidFill>
            <a:schemeClr val="accent6">
              <a:lumMod val="20000"/>
              <a:lumOff val="80000"/>
            </a:schemeClr>
          </a:solidFill>
        </p:spPr>
        <p:txBody>
          <a:bodyPr>
            <a:normAutofit/>
          </a:bodyPr>
          <a:lstStyle/>
          <a:p>
            <a:r>
              <a:rPr lang="id-ID" dirty="0" smtClean="0"/>
              <a:t>Kenaikan Jumlah Uang Beredar, hal ini bisa </a:t>
            </a:r>
            <a:r>
              <a:rPr lang="en-US" dirty="0" smtClean="0"/>
              <a:t>j</a:t>
            </a:r>
            <a:r>
              <a:rPr lang="id-ID" dirty="0" smtClean="0"/>
              <a:t>adi </a:t>
            </a:r>
            <a:r>
              <a:rPr lang="en-US" dirty="0" err="1" smtClean="0"/>
              <a:t>disebabkan</a:t>
            </a:r>
            <a:r>
              <a:rPr lang="en-US" dirty="0" smtClean="0"/>
              <a:t> </a:t>
            </a:r>
            <a:r>
              <a:rPr lang="en-US" dirty="0" err="1" smtClean="0"/>
              <a:t>oleh</a:t>
            </a:r>
            <a:r>
              <a:rPr lang="en-US" dirty="0" smtClean="0"/>
              <a:t> </a:t>
            </a:r>
            <a:r>
              <a:rPr lang="id-ID" i="1" dirty="0" smtClean="0"/>
              <a:t>printing money</a:t>
            </a:r>
            <a:r>
              <a:rPr lang="id-ID" dirty="0" smtClean="0"/>
              <a:t>.</a:t>
            </a:r>
          </a:p>
          <a:p>
            <a:r>
              <a:rPr lang="id-ID" dirty="0" smtClean="0"/>
              <a:t>Kelambanan produksi barang dan jasa, hal ini menyebabkan impor lebih besar daripada ekspor. Artinya permintaan dolar akan terus meningkat.</a:t>
            </a:r>
          </a:p>
          <a:p>
            <a:r>
              <a:rPr lang="id-ID" dirty="0" smtClean="0"/>
              <a:t>Kecepatan putaran uang di pasar uang (sektor moneter) lebih cepat dibanding putaran uang di pasar barang (sektor riil)</a:t>
            </a:r>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838200"/>
          </a:xfrm>
          <a:solidFill>
            <a:schemeClr val="accent5">
              <a:lumMod val="20000"/>
              <a:lumOff val="80000"/>
            </a:schemeClr>
          </a:solidFill>
        </p:spPr>
        <p:txBody>
          <a:bodyPr/>
          <a:lstStyle/>
          <a:p>
            <a:r>
              <a:rPr lang="en-US" dirty="0" err="1"/>
              <a:t>Bunga</a:t>
            </a:r>
            <a:r>
              <a:rPr lang="en-US" dirty="0"/>
              <a:t> </a:t>
            </a:r>
            <a:r>
              <a:rPr lang="en-US" dirty="0" err="1"/>
              <a:t>apa</a:t>
            </a:r>
            <a:r>
              <a:rPr lang="en-US" dirty="0"/>
              <a:t> </a:t>
            </a:r>
            <a:r>
              <a:rPr lang="en-US" dirty="0" err="1"/>
              <a:t>Otomatis</a:t>
            </a:r>
            <a:r>
              <a:rPr lang="en-US" dirty="0"/>
              <a:t> </a:t>
            </a:r>
            <a:r>
              <a:rPr lang="en-US" dirty="0" err="1"/>
              <a:t>Riba</a:t>
            </a:r>
            <a:r>
              <a:rPr lang="en-US" dirty="0"/>
              <a:t>?</a:t>
            </a:r>
            <a:endParaRPr lang="id-ID" dirty="0"/>
          </a:p>
        </p:txBody>
      </p:sp>
      <p:sp>
        <p:nvSpPr>
          <p:cNvPr id="819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pSp>
        <p:nvGrpSpPr>
          <p:cNvPr id="4" name="Group 1"/>
          <p:cNvGrpSpPr>
            <a:grpSpLocks noChangeAspect="1"/>
          </p:cNvGrpSpPr>
          <p:nvPr/>
        </p:nvGrpSpPr>
        <p:grpSpPr bwMode="auto">
          <a:xfrm>
            <a:off x="228600" y="1295400"/>
            <a:ext cx="8686800" cy="5465054"/>
            <a:chOff x="2361" y="5155"/>
            <a:chExt cx="6849" cy="3948"/>
          </a:xfrm>
        </p:grpSpPr>
        <p:sp>
          <p:nvSpPr>
            <p:cNvPr id="8195" name="AutoShape 3"/>
            <p:cNvSpPr>
              <a:spLocks noChangeAspect="1" noChangeArrowheads="1" noTextEdit="1"/>
            </p:cNvSpPr>
            <p:nvPr/>
          </p:nvSpPr>
          <p:spPr bwMode="auto">
            <a:xfrm>
              <a:off x="2361" y="5155"/>
              <a:ext cx="6849" cy="3948"/>
            </a:xfrm>
            <a:prstGeom prst="rect">
              <a:avLst/>
            </a:prstGeom>
            <a:solidFill>
              <a:srgbClr val="00B0F0"/>
            </a:solidFill>
          </p:spPr>
          <p:txBody>
            <a:bodyPr vert="horz" wrap="square" lIns="91440" tIns="45720" rIns="91440" bIns="45720" numCol="1" anchor="t" anchorCtr="0" compatLnSpc="1">
              <a:prstTxWarp prst="textNoShape">
                <a:avLst/>
              </a:prstTxWarp>
            </a:bodyPr>
            <a:lstStyle/>
            <a:p>
              <a:endParaRPr lang="id-ID"/>
            </a:p>
          </p:txBody>
        </p:sp>
        <p:sp>
          <p:nvSpPr>
            <p:cNvPr id="8194" name="Text Box 2"/>
            <p:cNvSpPr txBox="1">
              <a:spLocks noChangeArrowheads="1"/>
            </p:cNvSpPr>
            <p:nvPr/>
          </p:nvSpPr>
          <p:spPr bwMode="auto">
            <a:xfrm>
              <a:off x="2481" y="5265"/>
              <a:ext cx="6609" cy="3743"/>
            </a:xfrm>
            <a:prstGeom prst="rect">
              <a:avLst/>
            </a:prstGeom>
            <a:solidFill>
              <a:srgbClr val="FFFF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rPr>
                <a:t>Si A hutang Rp. 1.000.000,- setara dengan  2 gram mas, dan sanggup mengembalikan satu tahun berikutnya.</a:t>
              </a:r>
            </a:p>
            <a:p>
              <a:pPr marL="0" marR="0" lvl="0" indent="6350" algn="l" defTabSz="914400" rtl="0" eaLnBrk="0" fontAlgn="base" latinLnBrk="0" hangingPunct="0">
                <a:lnSpc>
                  <a:spcPct val="100000"/>
                </a:lnSpc>
                <a:spcBef>
                  <a:spcPct val="0"/>
                </a:spcBef>
                <a:spcAft>
                  <a:spcPct val="0"/>
                </a:spcAft>
                <a:buClrTx/>
                <a:buSzTx/>
                <a:buFontTx/>
                <a:buNone/>
                <a:tabLst/>
              </a:pPr>
              <a:endPar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Times New Roman" pitchFamily="18" charset="0"/>
              </a:endParaRPr>
            </a:p>
            <a:p>
              <a:pPr marL="0" marR="0" lvl="0" indent="6350" algn="l" defTabSz="914400" rtl="0" eaLnBrk="0" fontAlgn="base" latinLnBrk="0" hangingPunct="0">
                <a:lnSpc>
                  <a:spcPct val="100000"/>
                </a:lnSpc>
                <a:spcBef>
                  <a:spcPct val="0"/>
                </a:spcBef>
                <a:spcAft>
                  <a:spcPct val="0"/>
                </a:spcAft>
                <a:buClrTx/>
                <a:buSzTx/>
                <a:buFontTx/>
                <a:buNone/>
                <a:tabLst/>
              </a:pPr>
              <a:r>
                <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Times New Roman" pitchFamily="18" charset="0"/>
                </a:rPr>
                <a:t>Satu tahun berikutnya 1 gram emas Rp. 600.000,- </a:t>
              </a:r>
            </a:p>
            <a:p>
              <a:pPr marL="0" marR="0" lvl="0" indent="6350" algn="l" defTabSz="914400" rtl="0" eaLnBrk="0" fontAlgn="base" latinLnBrk="0" hangingPunct="0">
                <a:lnSpc>
                  <a:spcPct val="100000"/>
                </a:lnSpc>
                <a:spcBef>
                  <a:spcPct val="0"/>
                </a:spcBef>
                <a:spcAft>
                  <a:spcPct val="0"/>
                </a:spcAft>
                <a:buClrTx/>
                <a:buSzTx/>
                <a:buFontTx/>
                <a:buNone/>
                <a:tabLst/>
              </a:pPr>
              <a:r>
                <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Times New Roman" pitchFamily="18" charset="0"/>
                </a:rPr>
                <a:t>Maka si A mengembalikan </a:t>
              </a:r>
              <a:endPar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endParaRPr>
            </a:p>
            <a:p>
              <a:pPr marL="0" marR="0" lvl="0" indent="6350" algn="l" defTabSz="914400" rtl="0" eaLnBrk="0" fontAlgn="base" latinLnBrk="0" hangingPunct="0">
                <a:lnSpc>
                  <a:spcPct val="100000"/>
                </a:lnSpc>
                <a:spcBef>
                  <a:spcPct val="0"/>
                </a:spcBef>
                <a:spcAft>
                  <a:spcPct val="0"/>
                </a:spcAft>
                <a:buClrTx/>
                <a:buSzTx/>
                <a:buFontTx/>
                <a:buNone/>
                <a:tabLst/>
              </a:pPr>
              <a:r>
                <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Times New Roman" pitchFamily="18" charset="0"/>
                </a:rPr>
                <a:t>Rp. 1.200.000,- karena</a:t>
              </a:r>
              <a:r>
                <a:rPr kumimoji="0" lang="id-ID" sz="2800" b="0" i="0" u="none" strike="noStrike" cap="none" normalizeH="0" dirty="0" smtClean="0">
                  <a:ln>
                    <a:noFill/>
                  </a:ln>
                  <a:solidFill>
                    <a:schemeClr val="tx1"/>
                  </a:solidFill>
                  <a:effectLst/>
                  <a:latin typeface="Berlin Sans FB" panose="020E0602020502020306" pitchFamily="34" charset="0"/>
                  <a:ea typeface="Times New Roman" pitchFamily="18" charset="0"/>
                  <a:cs typeface="Times New Roman" pitchFamily="18" charset="0"/>
                </a:rPr>
                <a:t> setara dengan 2 gram emas.</a:t>
              </a:r>
              <a:endPar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endParaRPr>
            </a:p>
            <a:p>
              <a:pPr marL="0" marR="0" lvl="0" indent="6350" algn="l" defTabSz="914400" rtl="0" eaLnBrk="0" fontAlgn="base" latinLnBrk="0" hangingPunct="0">
                <a:lnSpc>
                  <a:spcPct val="100000"/>
                </a:lnSpc>
                <a:spcBef>
                  <a:spcPct val="0"/>
                </a:spcBef>
                <a:spcAft>
                  <a:spcPct val="0"/>
                </a:spcAft>
                <a:buClrTx/>
                <a:buSzTx/>
                <a:buFontTx/>
                <a:buNone/>
                <a:tabLst/>
              </a:pPr>
              <a:endPar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Times New Roman" pitchFamily="18" charset="0"/>
              </a:endParaRPr>
            </a:p>
            <a:p>
              <a:pPr marL="0" marR="0" lvl="0" indent="6350" algn="l" defTabSz="914400" rtl="0" eaLnBrk="0" fontAlgn="base" latinLnBrk="0" hangingPunct="0">
                <a:lnSpc>
                  <a:spcPct val="100000"/>
                </a:lnSpc>
                <a:spcBef>
                  <a:spcPct val="0"/>
                </a:spcBef>
                <a:spcAft>
                  <a:spcPct val="0"/>
                </a:spcAft>
                <a:buClrTx/>
                <a:buSzTx/>
                <a:buFontTx/>
                <a:buNone/>
                <a:tabLst/>
              </a:pPr>
              <a:r>
                <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Times New Roman" pitchFamily="18" charset="0"/>
                </a:rPr>
                <a:t>Oleh karena itu 200.000 rupiah bukan riba tetapi angka untuk menyetarakan nilai tukar yang sama.</a:t>
              </a:r>
              <a:endParaRPr kumimoji="0" lang="id-ID" sz="2800" b="0" i="0" u="none" strike="noStrike" cap="none" normalizeH="0" baseline="0" dirty="0" smtClean="0">
                <a:ln>
                  <a:noFill/>
                </a:ln>
                <a:solidFill>
                  <a:schemeClr val="tx1"/>
                </a:solidFill>
                <a:effectLst/>
                <a:latin typeface="Berlin Sans FB" panose="020E0602020502020306" pitchFamily="34" charset="0"/>
                <a:ea typeface="Times New Roman" pitchFamily="18" charset="0"/>
                <a:cs typeface="Arial" pitchFamily="34" charset="0"/>
              </a:endParaRPr>
            </a:p>
            <a:p>
              <a:pPr marL="0" marR="0" lvl="0" indent="635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461325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id-ID" dirty="0" smtClean="0"/>
              <a:t>Bentuk produk yang diperdagangkan</a:t>
            </a:r>
            <a:endParaRPr lang="id-ID" dirty="0"/>
          </a:p>
        </p:txBody>
      </p:sp>
      <p:sp>
        <p:nvSpPr>
          <p:cNvPr id="3" name="Content Placeholder 2"/>
          <p:cNvSpPr>
            <a:spLocks noGrp="1"/>
          </p:cNvSpPr>
          <p:nvPr>
            <p:ph idx="1"/>
          </p:nvPr>
        </p:nvSpPr>
        <p:spPr>
          <a:xfrm>
            <a:off x="457200" y="1600200"/>
            <a:ext cx="8229600" cy="5029200"/>
          </a:xfrm>
          <a:solidFill>
            <a:schemeClr val="accent5">
              <a:lumMod val="20000"/>
              <a:lumOff val="80000"/>
            </a:schemeClr>
          </a:solidFill>
        </p:spPr>
        <p:txBody>
          <a:bodyPr>
            <a:normAutofit/>
          </a:bodyPr>
          <a:lstStyle/>
          <a:p>
            <a:pPr marL="0" indent="0">
              <a:buNone/>
            </a:pPr>
            <a:r>
              <a:rPr lang="en-US" dirty="0" err="1" smtClean="0"/>
              <a:t>Surah</a:t>
            </a:r>
            <a:r>
              <a:rPr lang="en-US" dirty="0" smtClean="0"/>
              <a:t> </a:t>
            </a:r>
            <a:r>
              <a:rPr lang="en-US" dirty="0" err="1" smtClean="0"/>
              <a:t>Asy-Syu’ara</a:t>
            </a:r>
            <a:r>
              <a:rPr lang="en-US" dirty="0" smtClean="0"/>
              <a:t> </a:t>
            </a:r>
            <a:r>
              <a:rPr lang="en-US" dirty="0" err="1" smtClean="0"/>
              <a:t>ayat</a:t>
            </a:r>
            <a:r>
              <a:rPr lang="en-US" dirty="0" smtClean="0"/>
              <a:t> 181-184 yang </a:t>
            </a:r>
            <a:r>
              <a:rPr lang="en-US" dirty="0" err="1" smtClean="0"/>
              <a:t>berbunyi</a:t>
            </a:r>
            <a:r>
              <a:rPr lang="en-US" dirty="0" smtClean="0"/>
              <a:t>: </a:t>
            </a:r>
            <a:endParaRPr lang="id-ID" dirty="0" smtClean="0"/>
          </a:p>
          <a:p>
            <a:pPr marL="0" indent="0">
              <a:buNone/>
            </a:pPr>
            <a:r>
              <a:rPr lang="en-US" i="1" dirty="0" smtClean="0"/>
              <a:t>”</a:t>
            </a:r>
            <a:r>
              <a:rPr lang="en-US" i="1" dirty="0" err="1" smtClean="0"/>
              <a:t>Sempurnakanlah</a:t>
            </a:r>
            <a:r>
              <a:rPr lang="en-US" i="1" dirty="0" smtClean="0"/>
              <a:t> </a:t>
            </a:r>
            <a:r>
              <a:rPr lang="en-US" i="1" dirty="0" err="1" smtClean="0"/>
              <a:t>takaran</a:t>
            </a:r>
            <a:r>
              <a:rPr lang="en-US" i="1" dirty="0" smtClean="0"/>
              <a:t> </a:t>
            </a:r>
            <a:r>
              <a:rPr lang="en-US" i="1" dirty="0" err="1" smtClean="0"/>
              <a:t>dan</a:t>
            </a:r>
            <a:r>
              <a:rPr lang="en-US" i="1" dirty="0" smtClean="0"/>
              <a:t> </a:t>
            </a:r>
            <a:r>
              <a:rPr lang="en-US" i="1" dirty="0" err="1" smtClean="0"/>
              <a:t>janganlah</a:t>
            </a:r>
            <a:r>
              <a:rPr lang="en-US" i="1" dirty="0" smtClean="0"/>
              <a:t> </a:t>
            </a:r>
            <a:r>
              <a:rPr lang="en-US" i="1" dirty="0" err="1" smtClean="0"/>
              <a:t>kamu</a:t>
            </a:r>
            <a:r>
              <a:rPr lang="en-US" i="1" dirty="0" smtClean="0"/>
              <a:t> </a:t>
            </a:r>
            <a:r>
              <a:rPr lang="en-US" i="1" dirty="0" err="1" smtClean="0"/>
              <a:t>termasuk</a:t>
            </a:r>
            <a:r>
              <a:rPr lang="en-US" i="1" dirty="0" smtClean="0"/>
              <a:t> </a:t>
            </a:r>
            <a:r>
              <a:rPr lang="en-US" i="1" dirty="0" err="1" smtClean="0"/>
              <a:t>orang-orang</a:t>
            </a:r>
            <a:r>
              <a:rPr lang="en-US" i="1" dirty="0" smtClean="0"/>
              <a:t> yang </a:t>
            </a:r>
            <a:r>
              <a:rPr lang="en-US" i="1" dirty="0" err="1" smtClean="0"/>
              <a:t>merugikan</a:t>
            </a:r>
            <a:r>
              <a:rPr lang="en-US" i="1" dirty="0" smtClean="0"/>
              <a:t> </a:t>
            </a:r>
            <a:r>
              <a:rPr lang="en-US" i="1" dirty="0" err="1" smtClean="0"/>
              <a:t>dan</a:t>
            </a:r>
            <a:r>
              <a:rPr lang="en-US" i="1" dirty="0" smtClean="0"/>
              <a:t> </a:t>
            </a:r>
            <a:r>
              <a:rPr lang="en-US" i="1" dirty="0" err="1" smtClean="0"/>
              <a:t>timbanglah</a:t>
            </a:r>
            <a:r>
              <a:rPr lang="en-US" i="1" dirty="0" smtClean="0"/>
              <a:t> </a:t>
            </a:r>
            <a:r>
              <a:rPr lang="en-US" i="1" dirty="0" err="1" smtClean="0"/>
              <a:t>dengan</a:t>
            </a:r>
            <a:r>
              <a:rPr lang="en-US" i="1" dirty="0" smtClean="0"/>
              <a:t> </a:t>
            </a:r>
            <a:r>
              <a:rPr lang="en-US" i="1" dirty="0" err="1" smtClean="0"/>
              <a:t>timbangan</a:t>
            </a:r>
            <a:r>
              <a:rPr lang="en-US" i="1" dirty="0" smtClean="0"/>
              <a:t> yang </a:t>
            </a:r>
            <a:r>
              <a:rPr lang="id-ID" i="1" dirty="0" smtClean="0"/>
              <a:t>benar</a:t>
            </a:r>
            <a:r>
              <a:rPr lang="en-US" i="1" dirty="0" smtClean="0"/>
              <a:t>. Dan </a:t>
            </a:r>
            <a:r>
              <a:rPr lang="en-US" i="1" dirty="0" err="1" smtClean="0"/>
              <a:t>janganlah</a:t>
            </a:r>
            <a:r>
              <a:rPr lang="en-US" i="1" dirty="0" smtClean="0"/>
              <a:t> </a:t>
            </a:r>
            <a:r>
              <a:rPr lang="en-US" i="1" dirty="0" err="1" smtClean="0"/>
              <a:t>kamu</a:t>
            </a:r>
            <a:r>
              <a:rPr lang="en-US" i="1" dirty="0" smtClean="0"/>
              <a:t> </a:t>
            </a:r>
            <a:r>
              <a:rPr lang="en-US" i="1" dirty="0" err="1" smtClean="0"/>
              <a:t>merugikan</a:t>
            </a:r>
            <a:r>
              <a:rPr lang="en-US" i="1" dirty="0" smtClean="0"/>
              <a:t> </a:t>
            </a:r>
            <a:r>
              <a:rPr lang="en-US" i="1" dirty="0" err="1" smtClean="0"/>
              <a:t>manusia</a:t>
            </a:r>
            <a:r>
              <a:rPr lang="en-US" i="1" dirty="0" smtClean="0"/>
              <a:t> </a:t>
            </a:r>
            <a:r>
              <a:rPr lang="en-US" i="1" dirty="0" err="1" smtClean="0"/>
              <a:t>pada</a:t>
            </a:r>
            <a:r>
              <a:rPr lang="en-US" i="1" dirty="0" smtClean="0"/>
              <a:t> </a:t>
            </a:r>
            <a:r>
              <a:rPr lang="en-US" i="1" dirty="0" err="1" smtClean="0"/>
              <a:t>hak-haknya</a:t>
            </a:r>
            <a:r>
              <a:rPr lang="en-US" i="1" dirty="0" smtClean="0"/>
              <a:t> </a:t>
            </a:r>
            <a:r>
              <a:rPr lang="en-US" i="1" dirty="0" err="1" smtClean="0"/>
              <a:t>dan</a:t>
            </a:r>
            <a:r>
              <a:rPr lang="en-US" i="1" dirty="0" smtClean="0"/>
              <a:t> </a:t>
            </a:r>
            <a:r>
              <a:rPr lang="en-US" i="1" dirty="0" err="1" smtClean="0"/>
              <a:t>janganlah</a:t>
            </a:r>
            <a:r>
              <a:rPr lang="en-US" i="1" dirty="0" smtClean="0"/>
              <a:t> </a:t>
            </a:r>
            <a:r>
              <a:rPr lang="en-US" i="1" dirty="0" err="1" smtClean="0"/>
              <a:t>kamu</a:t>
            </a:r>
            <a:r>
              <a:rPr lang="en-US" i="1" dirty="0" smtClean="0"/>
              <a:t> </a:t>
            </a:r>
            <a:r>
              <a:rPr lang="en-US" i="1" dirty="0" err="1" smtClean="0"/>
              <a:t>membuat</a:t>
            </a:r>
            <a:r>
              <a:rPr lang="en-US" i="1" dirty="0" smtClean="0"/>
              <a:t> </a:t>
            </a:r>
            <a:r>
              <a:rPr lang="en-US" i="1" dirty="0" err="1" smtClean="0"/>
              <a:t>kerusakan</a:t>
            </a:r>
            <a:r>
              <a:rPr lang="en-US" i="1" dirty="0" smtClean="0"/>
              <a:t> </a:t>
            </a:r>
            <a:r>
              <a:rPr lang="en-US" i="1" dirty="0" err="1" smtClean="0"/>
              <a:t>di</a:t>
            </a:r>
            <a:r>
              <a:rPr lang="en-US" i="1" dirty="0" smtClean="0"/>
              <a:t> </a:t>
            </a:r>
            <a:r>
              <a:rPr lang="en-US" i="1" dirty="0" err="1" smtClean="0"/>
              <a:t>atas</a:t>
            </a:r>
            <a:r>
              <a:rPr lang="en-US" i="1" dirty="0" smtClean="0"/>
              <a:t> </a:t>
            </a:r>
            <a:r>
              <a:rPr lang="en-US" i="1" dirty="0" err="1" smtClean="0"/>
              <a:t>bumi</a:t>
            </a:r>
            <a:r>
              <a:rPr lang="en-US" i="1" dirty="0" smtClean="0"/>
              <a:t> </a:t>
            </a:r>
            <a:r>
              <a:rPr lang="en-US" i="1" dirty="0" err="1" smtClean="0"/>
              <a:t>dan</a:t>
            </a:r>
            <a:r>
              <a:rPr lang="en-US" i="1" dirty="0" smtClean="0"/>
              <a:t> </a:t>
            </a:r>
            <a:r>
              <a:rPr lang="en-US" i="1" dirty="0" err="1" smtClean="0"/>
              <a:t>bertaqwalah</a:t>
            </a:r>
            <a:r>
              <a:rPr lang="en-US" i="1" dirty="0" smtClean="0"/>
              <a:t> </a:t>
            </a:r>
            <a:r>
              <a:rPr lang="en-US" i="1" dirty="0" err="1" smtClean="0"/>
              <a:t>kepada</a:t>
            </a:r>
            <a:r>
              <a:rPr lang="en-US" i="1" dirty="0" smtClean="0"/>
              <a:t> Allah yang </a:t>
            </a:r>
            <a:r>
              <a:rPr lang="en-US" i="1" dirty="0" err="1" smtClean="0"/>
              <a:t>telah</a:t>
            </a:r>
            <a:r>
              <a:rPr lang="en-US" i="1" dirty="0" smtClean="0"/>
              <a:t> </a:t>
            </a:r>
            <a:r>
              <a:rPr lang="en-US" i="1" dirty="0" err="1" smtClean="0"/>
              <a:t>menciptakan</a:t>
            </a:r>
            <a:r>
              <a:rPr lang="en-US" i="1" dirty="0" smtClean="0"/>
              <a:t> </a:t>
            </a:r>
            <a:r>
              <a:rPr lang="en-US" i="1" dirty="0" err="1" smtClean="0"/>
              <a:t>kamu</a:t>
            </a:r>
            <a:r>
              <a:rPr lang="en-US" i="1" dirty="0" smtClean="0"/>
              <a:t> </a:t>
            </a:r>
            <a:r>
              <a:rPr lang="en-US" i="1" dirty="0" err="1" smtClean="0"/>
              <a:t>dan</a:t>
            </a:r>
            <a:r>
              <a:rPr lang="en-US" i="1" dirty="0" smtClean="0"/>
              <a:t> </a:t>
            </a:r>
            <a:r>
              <a:rPr lang="en-US" i="1" dirty="0" err="1" smtClean="0"/>
              <a:t>umat-umat</a:t>
            </a:r>
            <a:r>
              <a:rPr lang="en-US" i="1" dirty="0" smtClean="0"/>
              <a:t> yang </a:t>
            </a:r>
            <a:r>
              <a:rPr lang="en-US" i="1" dirty="0" err="1" smtClean="0"/>
              <a:t>dahulu</a:t>
            </a:r>
            <a:r>
              <a:rPr lang="en-US" i="1" dirty="0" smtClean="0"/>
              <a:t>”. </a:t>
            </a:r>
            <a:endParaRPr lang="id-ID" dirty="0" smtClean="0"/>
          </a:p>
          <a:p>
            <a:endParaRPr lang="id-ID" dirty="0"/>
          </a:p>
        </p:txBody>
      </p:sp>
    </p:spTree>
    <p:extLst>
      <p:ext uri="{BB962C8B-B14F-4D97-AF65-F5344CB8AC3E}">
        <p14:creationId xmlns:p14="http://schemas.microsoft.com/office/powerpoint/2010/main" val="1567128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id-ID" dirty="0" smtClean="0"/>
              <a:t>Kualitas Produk</a:t>
            </a:r>
            <a:endParaRPr lang="id-ID" dirty="0"/>
          </a:p>
        </p:txBody>
      </p:sp>
      <p:sp>
        <p:nvSpPr>
          <p:cNvPr id="3" name="Content Placeholder 2"/>
          <p:cNvSpPr>
            <a:spLocks noGrp="1"/>
          </p:cNvSpPr>
          <p:nvPr>
            <p:ph idx="1"/>
          </p:nvPr>
        </p:nvSpPr>
        <p:spPr>
          <a:solidFill>
            <a:schemeClr val="accent5">
              <a:lumMod val="20000"/>
              <a:lumOff val="80000"/>
            </a:schemeClr>
          </a:solidFill>
        </p:spPr>
        <p:txBody>
          <a:bodyPr/>
          <a:lstStyle/>
          <a:p>
            <a:pPr marL="0" indent="0">
              <a:buNone/>
            </a:pPr>
            <a:r>
              <a:rPr lang="en-US" dirty="0" err="1" smtClean="0"/>
              <a:t>Surah</a:t>
            </a:r>
            <a:r>
              <a:rPr lang="en-US" dirty="0" smtClean="0"/>
              <a:t> Al-</a:t>
            </a:r>
            <a:r>
              <a:rPr lang="en-US" dirty="0" err="1" smtClean="0"/>
              <a:t>Isra</a:t>
            </a:r>
            <a:r>
              <a:rPr lang="en-US" dirty="0" smtClean="0"/>
              <a:t>’ </a:t>
            </a:r>
            <a:r>
              <a:rPr lang="en-US" dirty="0" err="1" smtClean="0"/>
              <a:t>ayat</a:t>
            </a:r>
            <a:r>
              <a:rPr lang="en-US" dirty="0" smtClean="0"/>
              <a:t> 35 yang </a:t>
            </a:r>
            <a:r>
              <a:rPr lang="en-US" dirty="0" err="1" smtClean="0"/>
              <a:t>berbunyi</a:t>
            </a:r>
            <a:r>
              <a:rPr lang="en-US" dirty="0" smtClean="0"/>
              <a:t>:</a:t>
            </a:r>
            <a:endParaRPr lang="id-ID" dirty="0" smtClean="0"/>
          </a:p>
          <a:p>
            <a:pPr marL="0" indent="0">
              <a:buNone/>
            </a:pPr>
            <a:r>
              <a:rPr lang="en-US" i="1" dirty="0" smtClean="0"/>
              <a:t>“Dan </a:t>
            </a:r>
            <a:r>
              <a:rPr lang="en-US" i="1" dirty="0" err="1" smtClean="0"/>
              <a:t>sempurnakanlah</a:t>
            </a:r>
            <a:r>
              <a:rPr lang="en-US" i="1" dirty="0" smtClean="0"/>
              <a:t> </a:t>
            </a:r>
            <a:r>
              <a:rPr lang="en-US" i="1" dirty="0" err="1" smtClean="0"/>
              <a:t>takaran</a:t>
            </a:r>
            <a:r>
              <a:rPr lang="en-US" i="1" dirty="0" smtClean="0"/>
              <a:t> </a:t>
            </a:r>
            <a:r>
              <a:rPr lang="en-US" i="1" dirty="0" err="1" smtClean="0"/>
              <a:t>apabila</a:t>
            </a:r>
            <a:r>
              <a:rPr lang="en-US" i="1" dirty="0" smtClean="0"/>
              <a:t> </a:t>
            </a:r>
            <a:r>
              <a:rPr lang="en-US" i="1" dirty="0" err="1" smtClean="0"/>
              <a:t>kamu</a:t>
            </a:r>
            <a:r>
              <a:rPr lang="en-US" i="1" dirty="0" smtClean="0"/>
              <a:t> </a:t>
            </a:r>
            <a:r>
              <a:rPr lang="en-US" i="1" dirty="0" err="1" smtClean="0"/>
              <a:t>menakar</a:t>
            </a:r>
            <a:r>
              <a:rPr lang="en-US" i="1" dirty="0" smtClean="0"/>
              <a:t>, </a:t>
            </a:r>
            <a:r>
              <a:rPr lang="en-US" i="1" dirty="0" err="1" smtClean="0"/>
              <a:t>dan</a:t>
            </a:r>
            <a:r>
              <a:rPr lang="en-US" i="1" dirty="0" smtClean="0"/>
              <a:t> </a:t>
            </a:r>
            <a:r>
              <a:rPr lang="en-US" i="1" dirty="0" err="1" smtClean="0"/>
              <a:t>timbanglah</a:t>
            </a:r>
            <a:r>
              <a:rPr lang="en-US" i="1" dirty="0" smtClean="0"/>
              <a:t> </a:t>
            </a:r>
            <a:r>
              <a:rPr lang="en-US" i="1" dirty="0" err="1" smtClean="0"/>
              <a:t>dengan</a:t>
            </a:r>
            <a:r>
              <a:rPr lang="en-US" i="1" dirty="0" smtClean="0"/>
              <a:t> </a:t>
            </a:r>
            <a:r>
              <a:rPr lang="en-US" i="1" dirty="0" err="1" smtClean="0"/>
              <a:t>neraca</a:t>
            </a:r>
            <a:r>
              <a:rPr lang="en-US" i="1" dirty="0" smtClean="0"/>
              <a:t> yang </a:t>
            </a:r>
            <a:r>
              <a:rPr lang="en-US" i="1" dirty="0" err="1" smtClean="0"/>
              <a:t>benar</a:t>
            </a:r>
            <a:r>
              <a:rPr lang="en-US" i="1" dirty="0" smtClean="0"/>
              <a:t>. </a:t>
            </a:r>
            <a:r>
              <a:rPr lang="en-US" i="1" dirty="0" err="1" smtClean="0"/>
              <a:t>Itulah</a:t>
            </a:r>
            <a:r>
              <a:rPr lang="en-US" i="1" dirty="0" smtClean="0"/>
              <a:t> yang </a:t>
            </a:r>
            <a:r>
              <a:rPr lang="en-US" i="1" dirty="0" err="1" smtClean="0"/>
              <a:t>lebih</a:t>
            </a:r>
            <a:r>
              <a:rPr lang="en-US" i="1" dirty="0" smtClean="0"/>
              <a:t> </a:t>
            </a:r>
            <a:r>
              <a:rPr lang="en-US" i="1" dirty="0" err="1" smtClean="0"/>
              <a:t>utama</a:t>
            </a:r>
            <a:r>
              <a:rPr lang="en-US" i="1" dirty="0" smtClean="0"/>
              <a:t> </a:t>
            </a:r>
            <a:r>
              <a:rPr lang="en-US" i="1" dirty="0" err="1" smtClean="0"/>
              <a:t>bagimu</a:t>
            </a:r>
            <a:r>
              <a:rPr lang="en-US" i="1" dirty="0" smtClean="0"/>
              <a:t> </a:t>
            </a:r>
            <a:r>
              <a:rPr lang="en-US" i="1" dirty="0" err="1" smtClean="0"/>
              <a:t>dan</a:t>
            </a:r>
            <a:r>
              <a:rPr lang="en-US" i="1" dirty="0" smtClean="0"/>
              <a:t> </a:t>
            </a:r>
            <a:r>
              <a:rPr lang="en-US" i="1" dirty="0" err="1" smtClean="0"/>
              <a:t>lebih</a:t>
            </a:r>
            <a:r>
              <a:rPr lang="en-US" i="1" dirty="0" smtClean="0"/>
              <a:t> </a:t>
            </a:r>
            <a:r>
              <a:rPr lang="en-US" i="1" dirty="0" err="1" smtClean="0"/>
              <a:t>baik</a:t>
            </a:r>
            <a:r>
              <a:rPr lang="en-US" i="1" dirty="0" smtClean="0"/>
              <a:t> </a:t>
            </a:r>
            <a:r>
              <a:rPr lang="en-US" i="1" dirty="0" err="1" smtClean="0"/>
              <a:t>akibatnya</a:t>
            </a:r>
            <a:r>
              <a:rPr lang="en-US" i="1" dirty="0" smtClean="0"/>
              <a:t>”. </a:t>
            </a:r>
            <a:endParaRPr lang="id-ID" dirty="0" smtClean="0"/>
          </a:p>
          <a:p>
            <a:pPr>
              <a:buNone/>
            </a:pPr>
            <a:endParaRPr lang="id-ID" dirty="0" smtClean="0"/>
          </a:p>
          <a:p>
            <a:endParaRPr lang="id-ID" dirty="0"/>
          </a:p>
        </p:txBody>
      </p:sp>
    </p:spTree>
    <p:extLst>
      <p:ext uri="{BB962C8B-B14F-4D97-AF65-F5344CB8AC3E}">
        <p14:creationId xmlns:p14="http://schemas.microsoft.com/office/powerpoint/2010/main" val="1874799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id-ID" dirty="0" smtClean="0"/>
              <a:t>Kebenaran Informasi</a:t>
            </a:r>
            <a:endParaRPr lang="id-ID" dirty="0"/>
          </a:p>
        </p:txBody>
      </p:sp>
      <p:sp>
        <p:nvSpPr>
          <p:cNvPr id="3" name="Content Placeholder 2"/>
          <p:cNvSpPr>
            <a:spLocks noGrp="1"/>
          </p:cNvSpPr>
          <p:nvPr>
            <p:ph idx="1"/>
          </p:nvPr>
        </p:nvSpPr>
        <p:spPr>
          <a:solidFill>
            <a:schemeClr val="accent5">
              <a:lumMod val="20000"/>
              <a:lumOff val="80000"/>
            </a:schemeClr>
          </a:solidFill>
        </p:spPr>
        <p:txBody>
          <a:bodyPr>
            <a:normAutofit/>
          </a:bodyPr>
          <a:lstStyle/>
          <a:p>
            <a:pPr marL="0" indent="0">
              <a:buNone/>
            </a:pPr>
            <a:r>
              <a:rPr lang="en-US" dirty="0" err="1" smtClean="0"/>
              <a:t>Surah</a:t>
            </a:r>
            <a:r>
              <a:rPr lang="en-US" dirty="0" smtClean="0"/>
              <a:t> Al-</a:t>
            </a:r>
            <a:r>
              <a:rPr lang="en-US" dirty="0" err="1" smtClean="0"/>
              <a:t>Hujurat</a:t>
            </a:r>
            <a:r>
              <a:rPr lang="en-US" dirty="0" smtClean="0"/>
              <a:t> </a:t>
            </a:r>
            <a:r>
              <a:rPr lang="en-US" dirty="0" err="1" smtClean="0"/>
              <a:t>ayat</a:t>
            </a:r>
            <a:r>
              <a:rPr lang="en-US" dirty="0" smtClean="0"/>
              <a:t> 6 yang </a:t>
            </a:r>
            <a:r>
              <a:rPr lang="en-US" dirty="0" err="1" smtClean="0"/>
              <a:t>berbunyi</a:t>
            </a:r>
            <a:r>
              <a:rPr lang="en-US" dirty="0" smtClean="0"/>
              <a:t>: </a:t>
            </a:r>
            <a:endParaRPr lang="id-ID" dirty="0" smtClean="0"/>
          </a:p>
          <a:p>
            <a:pPr marL="0" indent="0">
              <a:buNone/>
            </a:pPr>
            <a:r>
              <a:rPr lang="en-US" i="1" dirty="0" smtClean="0"/>
              <a:t>“</a:t>
            </a:r>
            <a:r>
              <a:rPr lang="en-US" i="1" dirty="0" err="1" smtClean="0"/>
              <a:t>Hai</a:t>
            </a:r>
            <a:r>
              <a:rPr lang="en-US" i="1" dirty="0" smtClean="0"/>
              <a:t> </a:t>
            </a:r>
            <a:r>
              <a:rPr lang="en-US" i="1" dirty="0" err="1" smtClean="0"/>
              <a:t>orang-orang</a:t>
            </a:r>
            <a:r>
              <a:rPr lang="en-US" i="1" dirty="0" smtClean="0"/>
              <a:t> yang </a:t>
            </a:r>
            <a:r>
              <a:rPr lang="en-US" i="1" dirty="0" err="1" smtClean="0"/>
              <a:t>beriman</a:t>
            </a:r>
            <a:r>
              <a:rPr lang="en-US" i="1" dirty="0" smtClean="0"/>
              <a:t>, </a:t>
            </a:r>
            <a:r>
              <a:rPr lang="en-US" i="1" dirty="0" err="1" smtClean="0"/>
              <a:t>jika</a:t>
            </a:r>
            <a:r>
              <a:rPr lang="en-US" i="1" dirty="0" smtClean="0"/>
              <a:t> </a:t>
            </a:r>
            <a:r>
              <a:rPr lang="en-US" i="1" dirty="0" err="1" smtClean="0"/>
              <a:t>datang</a:t>
            </a:r>
            <a:r>
              <a:rPr lang="en-US" i="1" dirty="0" smtClean="0"/>
              <a:t> </a:t>
            </a:r>
            <a:r>
              <a:rPr lang="en-US" i="1" dirty="0" err="1" smtClean="0"/>
              <a:t>kepadamu</a:t>
            </a:r>
            <a:r>
              <a:rPr lang="en-US" i="1" dirty="0" smtClean="0"/>
              <a:t> </a:t>
            </a:r>
            <a:r>
              <a:rPr lang="id-ID" i="1" dirty="0" smtClean="0"/>
              <a:t>sese</a:t>
            </a:r>
            <a:r>
              <a:rPr lang="en-US" i="1" dirty="0" err="1" smtClean="0"/>
              <a:t>orang</a:t>
            </a:r>
            <a:r>
              <a:rPr lang="en-US" i="1" dirty="0" smtClean="0"/>
              <a:t> </a:t>
            </a:r>
            <a:r>
              <a:rPr lang="en-US" i="1" dirty="0" err="1" smtClean="0"/>
              <a:t>membawa</a:t>
            </a:r>
            <a:r>
              <a:rPr lang="en-US" i="1" dirty="0" smtClean="0"/>
              <a:t> </a:t>
            </a:r>
            <a:r>
              <a:rPr lang="en-US" i="1" dirty="0" err="1" smtClean="0"/>
              <a:t>suatu</a:t>
            </a:r>
            <a:r>
              <a:rPr lang="en-US" i="1" dirty="0" smtClean="0"/>
              <a:t> </a:t>
            </a:r>
            <a:r>
              <a:rPr lang="en-US" i="1" dirty="0" err="1" smtClean="0"/>
              <a:t>berita</a:t>
            </a:r>
            <a:r>
              <a:rPr lang="en-US" i="1" dirty="0" smtClean="0"/>
              <a:t>, </a:t>
            </a:r>
            <a:r>
              <a:rPr lang="en-US" i="1" dirty="0" err="1" smtClean="0"/>
              <a:t>maka</a:t>
            </a:r>
            <a:r>
              <a:rPr lang="en-US" i="1" dirty="0" smtClean="0"/>
              <a:t> </a:t>
            </a:r>
            <a:r>
              <a:rPr lang="en-US" i="1" dirty="0" err="1" smtClean="0"/>
              <a:t>periksalah</a:t>
            </a:r>
            <a:r>
              <a:rPr lang="en-US" i="1" dirty="0" smtClean="0"/>
              <a:t> </a:t>
            </a:r>
            <a:r>
              <a:rPr lang="en-US" i="1" dirty="0" err="1" smtClean="0"/>
              <a:t>dengan</a:t>
            </a:r>
            <a:r>
              <a:rPr lang="en-US" i="1" dirty="0" smtClean="0"/>
              <a:t> </a:t>
            </a:r>
            <a:r>
              <a:rPr lang="en-US" i="1" dirty="0" err="1" smtClean="0"/>
              <a:t>teliti</a:t>
            </a:r>
            <a:r>
              <a:rPr lang="en-US" i="1" dirty="0" smtClean="0"/>
              <a:t>, agar </a:t>
            </a:r>
            <a:r>
              <a:rPr lang="en-US" i="1" dirty="0" err="1" smtClean="0"/>
              <a:t>kamu</a:t>
            </a:r>
            <a:r>
              <a:rPr lang="en-US" i="1" dirty="0" smtClean="0"/>
              <a:t> </a:t>
            </a:r>
            <a:r>
              <a:rPr lang="en-US" i="1" dirty="0" err="1" smtClean="0"/>
              <a:t>tidak</a:t>
            </a:r>
            <a:r>
              <a:rPr lang="en-US" i="1" dirty="0" smtClean="0"/>
              <a:t> </a:t>
            </a:r>
            <a:r>
              <a:rPr lang="en-US" i="1" dirty="0" err="1" smtClean="0"/>
              <a:t>menimpakan</a:t>
            </a:r>
            <a:r>
              <a:rPr lang="en-US" i="1" dirty="0" smtClean="0"/>
              <a:t> </a:t>
            </a:r>
            <a:r>
              <a:rPr lang="en-US" i="1" dirty="0" err="1" smtClean="0"/>
              <a:t>suatu</a:t>
            </a:r>
            <a:r>
              <a:rPr lang="en-US" i="1" dirty="0" smtClean="0"/>
              <a:t> </a:t>
            </a:r>
            <a:r>
              <a:rPr lang="en-US" i="1" dirty="0" err="1" smtClean="0"/>
              <a:t>musibah</a:t>
            </a:r>
            <a:r>
              <a:rPr lang="en-US" i="1" dirty="0" smtClean="0"/>
              <a:t> </a:t>
            </a:r>
            <a:r>
              <a:rPr lang="en-US" i="1" dirty="0" err="1" smtClean="0"/>
              <a:t>kepada</a:t>
            </a:r>
            <a:r>
              <a:rPr lang="en-US" i="1" dirty="0" smtClean="0"/>
              <a:t> </a:t>
            </a:r>
            <a:r>
              <a:rPr lang="en-US" i="1" dirty="0" err="1" smtClean="0"/>
              <a:t>suatu</a:t>
            </a:r>
            <a:r>
              <a:rPr lang="en-US" i="1" dirty="0" smtClean="0"/>
              <a:t> </a:t>
            </a:r>
            <a:r>
              <a:rPr lang="en-US" i="1" dirty="0" err="1" smtClean="0"/>
              <a:t>kaum</a:t>
            </a:r>
            <a:r>
              <a:rPr lang="en-US" i="1" dirty="0" smtClean="0"/>
              <a:t> </a:t>
            </a:r>
            <a:r>
              <a:rPr lang="en-US" i="1" dirty="0" err="1" smtClean="0"/>
              <a:t>tanpa</a:t>
            </a:r>
            <a:r>
              <a:rPr lang="en-US" i="1" dirty="0" smtClean="0"/>
              <a:t> </a:t>
            </a:r>
            <a:r>
              <a:rPr lang="en-US" i="1" dirty="0" err="1" smtClean="0"/>
              <a:t>mengetahui</a:t>
            </a:r>
            <a:r>
              <a:rPr lang="en-US" i="1" dirty="0" smtClean="0"/>
              <a:t> </a:t>
            </a:r>
            <a:r>
              <a:rPr lang="en-US" i="1" dirty="0" err="1" smtClean="0"/>
              <a:t>keadaannya</a:t>
            </a:r>
            <a:r>
              <a:rPr lang="id-ID" i="1" dirty="0" smtClean="0"/>
              <a:t>, sehingga</a:t>
            </a:r>
            <a:r>
              <a:rPr lang="en-US" i="1" dirty="0" smtClean="0"/>
              <a:t> </a:t>
            </a:r>
            <a:r>
              <a:rPr lang="en-US" i="1" dirty="0" err="1" smtClean="0"/>
              <a:t>menyebabkan</a:t>
            </a:r>
            <a:r>
              <a:rPr lang="en-US" i="1" dirty="0" smtClean="0"/>
              <a:t> </a:t>
            </a:r>
            <a:r>
              <a:rPr lang="en-US" i="1" dirty="0" err="1" smtClean="0"/>
              <a:t>kamu</a:t>
            </a:r>
            <a:r>
              <a:rPr lang="en-US" i="1" dirty="0" smtClean="0"/>
              <a:t> </a:t>
            </a:r>
            <a:r>
              <a:rPr lang="en-US" i="1" dirty="0" err="1" smtClean="0"/>
              <a:t>menyesal</a:t>
            </a:r>
            <a:r>
              <a:rPr lang="en-US" i="1" dirty="0" smtClean="0"/>
              <a:t> </a:t>
            </a:r>
            <a:r>
              <a:rPr lang="en-US" i="1" dirty="0" err="1" smtClean="0"/>
              <a:t>atas</a:t>
            </a:r>
            <a:r>
              <a:rPr lang="en-US" i="1" dirty="0" smtClean="0"/>
              <a:t> </a:t>
            </a:r>
            <a:r>
              <a:rPr lang="en-US" i="1" dirty="0" err="1" smtClean="0"/>
              <a:t>perbuatanmu</a:t>
            </a:r>
            <a:r>
              <a:rPr lang="en-US" i="1" dirty="0" smtClean="0"/>
              <a:t> </a:t>
            </a:r>
            <a:r>
              <a:rPr lang="en-US" i="1" dirty="0" err="1" smtClean="0"/>
              <a:t>itu</a:t>
            </a:r>
            <a:r>
              <a:rPr lang="en-US" i="1" dirty="0" smtClean="0"/>
              <a:t>”</a:t>
            </a:r>
            <a:r>
              <a:rPr lang="id-ID" i="1" dirty="0" smtClean="0"/>
              <a:t>.</a:t>
            </a:r>
            <a:endParaRPr lang="id-ID" dirty="0" smtClean="0"/>
          </a:p>
          <a:p>
            <a:pPr>
              <a:buNone/>
            </a:pPr>
            <a:endParaRPr lang="id-ID" dirty="0" smtClean="0"/>
          </a:p>
        </p:txBody>
      </p:sp>
    </p:spTree>
    <p:extLst>
      <p:ext uri="{BB962C8B-B14F-4D97-AF65-F5344CB8AC3E}">
        <p14:creationId xmlns:p14="http://schemas.microsoft.com/office/powerpoint/2010/main" val="35882075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id-ID" dirty="0" smtClean="0"/>
              <a:t>Riba</a:t>
            </a:r>
            <a:endParaRPr lang="id-ID" dirty="0"/>
          </a:p>
        </p:txBody>
      </p:sp>
      <p:sp>
        <p:nvSpPr>
          <p:cNvPr id="3" name="Content Placeholder 2"/>
          <p:cNvSpPr>
            <a:spLocks noGrp="1"/>
          </p:cNvSpPr>
          <p:nvPr>
            <p:ph idx="1"/>
          </p:nvPr>
        </p:nvSpPr>
        <p:spPr>
          <a:xfrm>
            <a:off x="457200" y="1600200"/>
            <a:ext cx="8229600" cy="5029200"/>
          </a:xfrm>
          <a:solidFill>
            <a:schemeClr val="accent5">
              <a:lumMod val="20000"/>
              <a:lumOff val="80000"/>
            </a:schemeClr>
          </a:solidFill>
        </p:spPr>
        <p:txBody>
          <a:bodyPr>
            <a:normAutofit fontScale="92500" lnSpcReduction="10000"/>
          </a:bodyPr>
          <a:lstStyle/>
          <a:p>
            <a:r>
              <a:rPr lang="id-ID" dirty="0" smtClean="0"/>
              <a:t>Nilai tukar yang tidak sebanding, bisa karena tekanan, bisa karena kebutuhan yang mendesak, bisa karena rentang waktu.</a:t>
            </a:r>
          </a:p>
          <a:p>
            <a:r>
              <a:rPr lang="id-ID" dirty="0" smtClean="0"/>
              <a:t>Pertukaran adalah barang riil, bukan derivatif, atau bursa.</a:t>
            </a:r>
          </a:p>
          <a:p>
            <a:r>
              <a:rPr lang="id-ID" dirty="0" smtClean="0"/>
              <a:t>Barang </a:t>
            </a:r>
            <a:r>
              <a:rPr lang="id-ID" dirty="0" smtClean="0"/>
              <a:t>yang dipertukarkan </a:t>
            </a:r>
            <a:r>
              <a:rPr lang="id-ID" dirty="0" smtClean="0"/>
              <a:t>tidak jelas ukurannya (</a:t>
            </a:r>
            <a:r>
              <a:rPr lang="id-ID" i="1" dirty="0" smtClean="0"/>
              <a:t>ijon</a:t>
            </a:r>
            <a:r>
              <a:rPr lang="id-ID" dirty="0" smtClean="0"/>
              <a:t>, </a:t>
            </a:r>
            <a:r>
              <a:rPr lang="id-ID" i="1" dirty="0" smtClean="0"/>
              <a:t>tebasan</a:t>
            </a:r>
            <a:r>
              <a:rPr lang="id-ID" dirty="0" smtClean="0"/>
              <a:t>, dan lain-lain </a:t>
            </a:r>
            <a:r>
              <a:rPr lang="id-ID" dirty="0" smtClean="0"/>
              <a:t>barang </a:t>
            </a:r>
            <a:r>
              <a:rPr lang="id-ID" dirty="0" smtClean="0"/>
              <a:t>yang </a:t>
            </a:r>
            <a:r>
              <a:rPr lang="id-ID" dirty="0" smtClean="0"/>
              <a:t>tidak </a:t>
            </a:r>
            <a:r>
              <a:rPr lang="id-ID" dirty="0" smtClean="0"/>
              <a:t>terukur)</a:t>
            </a:r>
          </a:p>
          <a:p>
            <a:r>
              <a:rPr lang="id-ID" dirty="0" smtClean="0"/>
              <a:t>Pertukaran yang mana salah satu pihak tidak memiliki informasi yang cukup tentang barang dipertukarkan.</a:t>
            </a:r>
          </a:p>
          <a:p>
            <a:endParaRPr lang="id-ID" dirty="0" smtClean="0"/>
          </a:p>
          <a:p>
            <a:endParaRPr lang="id-ID" dirty="0"/>
          </a:p>
        </p:txBody>
      </p:sp>
    </p:spTree>
    <p:extLst>
      <p:ext uri="{BB962C8B-B14F-4D97-AF65-F5344CB8AC3E}">
        <p14:creationId xmlns:p14="http://schemas.microsoft.com/office/powerpoint/2010/main" val="2561658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a:solidFill>
            <a:schemeClr val="accent6">
              <a:lumMod val="20000"/>
              <a:lumOff val="80000"/>
            </a:schemeClr>
          </a:solidFill>
        </p:spPr>
        <p:txBody>
          <a:bodyPr>
            <a:normAutofit/>
          </a:bodyPr>
          <a:lstStyle/>
          <a:p>
            <a:r>
              <a:rPr lang="en-US" b="1" dirty="0" err="1" smtClean="0"/>
              <a:t>Ekonomi</a:t>
            </a:r>
            <a:r>
              <a:rPr lang="en-US" b="1" dirty="0" smtClean="0"/>
              <a:t> </a:t>
            </a:r>
            <a:r>
              <a:rPr lang="id-ID" b="1" dirty="0" smtClean="0"/>
              <a:t>Islam</a:t>
            </a:r>
            <a:endParaRPr lang="en-US" b="1" dirty="0"/>
          </a:p>
        </p:txBody>
      </p:sp>
      <p:sp>
        <p:nvSpPr>
          <p:cNvPr id="3" name="Content Placeholder 2"/>
          <p:cNvSpPr>
            <a:spLocks noGrp="1"/>
          </p:cNvSpPr>
          <p:nvPr>
            <p:ph idx="1"/>
          </p:nvPr>
        </p:nvSpPr>
        <p:spPr>
          <a:solidFill>
            <a:schemeClr val="accent5">
              <a:lumMod val="20000"/>
              <a:lumOff val="80000"/>
            </a:schemeClr>
          </a:solidFill>
        </p:spPr>
        <p:txBody>
          <a:bodyPr>
            <a:normAutofit/>
          </a:bodyPr>
          <a:lstStyle/>
          <a:p>
            <a:pPr marL="342900" indent="-342900"/>
            <a:r>
              <a:rPr lang="id-ID" sz="3600" dirty="0" smtClean="0">
                <a:cs typeface="Times New Roman" pitchFamily="18" charset="0"/>
              </a:rPr>
              <a:t>E</a:t>
            </a:r>
            <a:r>
              <a:rPr lang="en-US" sz="3600" dirty="0" err="1" smtClean="0">
                <a:cs typeface="Times New Roman" pitchFamily="18" charset="0"/>
              </a:rPr>
              <a:t>konomi</a:t>
            </a:r>
            <a:r>
              <a:rPr lang="en-US" sz="3600" dirty="0" smtClean="0">
                <a:cs typeface="Times New Roman" pitchFamily="18" charset="0"/>
              </a:rPr>
              <a:t> Islam </a:t>
            </a:r>
            <a:r>
              <a:rPr lang="en-US" sz="3600" dirty="0" err="1" smtClean="0">
                <a:cs typeface="Times New Roman" pitchFamily="18" charset="0"/>
              </a:rPr>
              <a:t>merupakan</a:t>
            </a:r>
            <a:r>
              <a:rPr lang="en-US" sz="3600" dirty="0" smtClean="0">
                <a:cs typeface="Times New Roman" pitchFamily="18" charset="0"/>
              </a:rPr>
              <a:t> </a:t>
            </a:r>
            <a:r>
              <a:rPr lang="en-US" sz="3600" dirty="0" err="1" smtClean="0">
                <a:cs typeface="Times New Roman" pitchFamily="18" charset="0"/>
              </a:rPr>
              <a:t>bagian</a:t>
            </a:r>
            <a:r>
              <a:rPr lang="en-US" sz="3600" dirty="0" smtClean="0">
                <a:cs typeface="Times New Roman" pitchFamily="18" charset="0"/>
              </a:rPr>
              <a:t> yang </a:t>
            </a:r>
            <a:r>
              <a:rPr lang="en-US" sz="3600" dirty="0" err="1" smtClean="0">
                <a:cs typeface="Times New Roman" pitchFamily="18" charset="0"/>
              </a:rPr>
              <a:t>tak</a:t>
            </a:r>
            <a:r>
              <a:rPr lang="en-US" sz="3600" dirty="0" smtClean="0">
                <a:cs typeface="Times New Roman" pitchFamily="18" charset="0"/>
              </a:rPr>
              <a:t> </a:t>
            </a:r>
            <a:r>
              <a:rPr lang="en-US" sz="3600" dirty="0" err="1" smtClean="0">
                <a:cs typeface="Times New Roman" pitchFamily="18" charset="0"/>
              </a:rPr>
              <a:t>terpisahkan</a:t>
            </a:r>
            <a:r>
              <a:rPr lang="en-US" sz="3600" dirty="0" smtClean="0">
                <a:cs typeface="Times New Roman" pitchFamily="18" charset="0"/>
              </a:rPr>
              <a:t> </a:t>
            </a:r>
            <a:r>
              <a:rPr lang="en-US" sz="3600" dirty="0" err="1" smtClean="0">
                <a:cs typeface="Times New Roman" pitchFamily="18" charset="0"/>
              </a:rPr>
              <a:t>dari</a:t>
            </a:r>
            <a:r>
              <a:rPr lang="en-US" sz="3600" dirty="0" smtClean="0">
                <a:cs typeface="Times New Roman" pitchFamily="18" charset="0"/>
              </a:rPr>
              <a:t> </a:t>
            </a:r>
            <a:r>
              <a:rPr lang="en-US" sz="3600" dirty="0" err="1" smtClean="0">
                <a:cs typeface="Times New Roman" pitchFamily="18" charset="0"/>
              </a:rPr>
              <a:t>sistem</a:t>
            </a:r>
            <a:r>
              <a:rPr lang="en-US" sz="3600" dirty="0" smtClean="0">
                <a:cs typeface="Times New Roman" pitchFamily="18" charset="0"/>
              </a:rPr>
              <a:t> </a:t>
            </a:r>
            <a:r>
              <a:rPr lang="en-US" sz="3600" dirty="0" err="1" smtClean="0">
                <a:cs typeface="Times New Roman" pitchFamily="18" charset="0"/>
              </a:rPr>
              <a:t>hidup</a:t>
            </a:r>
            <a:r>
              <a:rPr lang="en-US" sz="3600" dirty="0" smtClean="0">
                <a:cs typeface="Times New Roman" pitchFamily="18" charset="0"/>
              </a:rPr>
              <a:t>. </a:t>
            </a:r>
            <a:endParaRPr lang="id-ID" sz="3600" dirty="0" smtClean="0">
              <a:cs typeface="Times New Roman" pitchFamily="18" charset="0"/>
            </a:endParaRPr>
          </a:p>
          <a:p>
            <a:pPr marL="342900" indent="-342900"/>
            <a:r>
              <a:rPr lang="en-US" sz="3600" dirty="0" smtClean="0">
                <a:cs typeface="Times New Roman" pitchFamily="18" charset="0"/>
              </a:rPr>
              <a:t>Islam </a:t>
            </a:r>
            <a:r>
              <a:rPr lang="en-US" sz="3600" dirty="0" err="1" smtClean="0">
                <a:cs typeface="Times New Roman" pitchFamily="18" charset="0"/>
              </a:rPr>
              <a:t>sebagai</a:t>
            </a:r>
            <a:r>
              <a:rPr lang="en-US" sz="3600" dirty="0" smtClean="0">
                <a:cs typeface="Times New Roman" pitchFamily="18" charset="0"/>
              </a:rPr>
              <a:t> </a:t>
            </a:r>
            <a:r>
              <a:rPr lang="en-US" sz="3600" dirty="0" err="1" smtClean="0">
                <a:cs typeface="Times New Roman" pitchFamily="18" charset="0"/>
              </a:rPr>
              <a:t>jalan</a:t>
            </a:r>
            <a:r>
              <a:rPr lang="en-US" sz="3600" dirty="0" smtClean="0">
                <a:cs typeface="Times New Roman" pitchFamily="18" charset="0"/>
              </a:rPr>
              <a:t> </a:t>
            </a:r>
            <a:r>
              <a:rPr lang="id-ID" sz="3600" dirty="0" smtClean="0">
                <a:cs typeface="Times New Roman" pitchFamily="18" charset="0"/>
              </a:rPr>
              <a:t> yang </a:t>
            </a:r>
            <a:r>
              <a:rPr lang="en-US" sz="3600" dirty="0" err="1" smtClean="0">
                <a:cs typeface="Times New Roman" pitchFamily="18" charset="0"/>
              </a:rPr>
              <a:t>melingkupi</a:t>
            </a:r>
            <a:r>
              <a:rPr lang="en-US" sz="3600" dirty="0" smtClean="0">
                <a:cs typeface="Times New Roman" pitchFamily="18" charset="0"/>
              </a:rPr>
              <a:t> </a:t>
            </a:r>
            <a:r>
              <a:rPr lang="en-US" sz="3600" dirty="0" err="1" smtClean="0">
                <a:cs typeface="Times New Roman" pitchFamily="18" charset="0"/>
              </a:rPr>
              <a:t>ekonomi</a:t>
            </a:r>
            <a:r>
              <a:rPr lang="en-US" sz="3600" dirty="0" smtClean="0">
                <a:cs typeface="Times New Roman" pitchFamily="18" charset="0"/>
              </a:rPr>
              <a:t> </a:t>
            </a:r>
            <a:r>
              <a:rPr lang="en-US" sz="3600" dirty="0" err="1" smtClean="0">
                <a:cs typeface="Times New Roman" pitchFamily="18" charset="0"/>
              </a:rPr>
              <a:t>sebagai</a:t>
            </a:r>
            <a:r>
              <a:rPr lang="en-US" sz="3600" dirty="0" smtClean="0">
                <a:cs typeface="Times New Roman" pitchFamily="18" charset="0"/>
              </a:rPr>
              <a:t> </a:t>
            </a:r>
            <a:r>
              <a:rPr lang="en-US" sz="3600" dirty="0" err="1" smtClean="0">
                <a:cs typeface="Times New Roman" pitchFamily="18" charset="0"/>
              </a:rPr>
              <a:t>salah</a:t>
            </a:r>
            <a:r>
              <a:rPr lang="en-US" sz="3600" dirty="0" smtClean="0">
                <a:cs typeface="Times New Roman" pitchFamily="18" charset="0"/>
              </a:rPr>
              <a:t> </a:t>
            </a:r>
            <a:r>
              <a:rPr lang="en-US" sz="3600" dirty="0" err="1" smtClean="0">
                <a:cs typeface="Times New Roman" pitchFamily="18" charset="0"/>
              </a:rPr>
              <a:t>satu</a:t>
            </a:r>
            <a:r>
              <a:rPr lang="en-US" sz="3600" dirty="0" smtClean="0">
                <a:cs typeface="Times New Roman" pitchFamily="18" charset="0"/>
              </a:rPr>
              <a:t> </a:t>
            </a:r>
            <a:r>
              <a:rPr lang="en-US" sz="3600" dirty="0" err="1" smtClean="0">
                <a:cs typeface="Times New Roman" pitchFamily="18" charset="0"/>
              </a:rPr>
              <a:t>aktivitas</a:t>
            </a:r>
            <a:r>
              <a:rPr lang="en-US" sz="3600" dirty="0" smtClean="0">
                <a:cs typeface="Times New Roman" pitchFamily="18" charset="0"/>
              </a:rPr>
              <a:t> </a:t>
            </a:r>
            <a:r>
              <a:rPr lang="en-US" sz="3600" dirty="0" err="1" smtClean="0">
                <a:cs typeface="Times New Roman" pitchFamily="18" charset="0"/>
              </a:rPr>
              <a:t>hidup</a:t>
            </a:r>
            <a:r>
              <a:rPr lang="en-US" sz="3600" dirty="0" smtClean="0">
                <a:cs typeface="Times New Roman" pitchFamily="18" charset="0"/>
              </a:rPr>
              <a:t> </a:t>
            </a:r>
            <a:r>
              <a:rPr lang="en-US" sz="3600" dirty="0" err="1" smtClean="0">
                <a:cs typeface="Times New Roman" pitchFamily="18" charset="0"/>
              </a:rPr>
              <a:t>manusia</a:t>
            </a:r>
            <a:r>
              <a:rPr lang="id-ID" sz="3600" dirty="0" smtClean="0">
                <a:cs typeface="Times New Roman" pitchFamily="18" charset="0"/>
              </a:rPr>
              <a:t>, yang memiliki </a:t>
            </a:r>
            <a:r>
              <a:rPr lang="en-US" sz="3600" dirty="0" smtClean="0">
                <a:cs typeface="Times New Roman" pitchFamily="18" charset="0"/>
              </a:rPr>
              <a:t>n</a:t>
            </a:r>
            <a:r>
              <a:rPr lang="id-ID" sz="3600" dirty="0" smtClean="0">
                <a:cs typeface="Times New Roman" pitchFamily="18" charset="0"/>
              </a:rPr>
              <a:t>ilai </a:t>
            </a:r>
            <a:r>
              <a:rPr lang="en-US" sz="3600" dirty="0" err="1" smtClean="0">
                <a:cs typeface="Times New Roman" pitchFamily="18" charset="0"/>
              </a:rPr>
              <a:t>ibadah</a:t>
            </a:r>
            <a:r>
              <a:rPr lang="en-US" sz="3600" dirty="0" smtClean="0">
                <a:cs typeface="Times New Roman" pitchFamily="18" charset="0"/>
              </a:rPr>
              <a:t>.</a:t>
            </a:r>
            <a:endParaRPr lang="id-ID" sz="3600" dirty="0" smtClean="0"/>
          </a:p>
          <a:p>
            <a:endParaRPr lang="en-US" sz="3600" dirty="0"/>
          </a:p>
        </p:txBody>
      </p:sp>
    </p:spTree>
    <p:extLst>
      <p:ext uri="{BB962C8B-B14F-4D97-AF65-F5344CB8AC3E}">
        <p14:creationId xmlns:p14="http://schemas.microsoft.com/office/powerpoint/2010/main" val="34727718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685800" y="457200"/>
            <a:ext cx="7772400" cy="914400"/>
          </a:xfrm>
          <a:prstGeom prst="rect">
            <a:avLst/>
          </a:prstGeom>
          <a:solidFill>
            <a:srgbClr val="99CCFF"/>
          </a:solidFill>
          <a:ln w="9525">
            <a:noFill/>
            <a:miter lim="800000"/>
            <a:headEnd/>
            <a:tailEnd/>
          </a:ln>
        </p:spPr>
        <p:txBody>
          <a:bodyPr anchor="ctr"/>
          <a:lstStyle/>
          <a:p>
            <a:pPr algn="ctr"/>
            <a:r>
              <a:rPr lang="en-US" sz="3200" dirty="0" err="1" smtClean="0"/>
              <a:t>Instrumen</a:t>
            </a:r>
            <a:r>
              <a:rPr lang="id-ID" sz="3200" dirty="0" smtClean="0"/>
              <a:t> </a:t>
            </a:r>
            <a:r>
              <a:rPr lang="en-US" sz="3200" dirty="0" err="1" smtClean="0"/>
              <a:t>Investasi</a:t>
            </a:r>
            <a:r>
              <a:rPr lang="en-US" sz="3200" dirty="0" smtClean="0"/>
              <a:t> </a:t>
            </a:r>
            <a:r>
              <a:rPr lang="id-ID" sz="3200" dirty="0" smtClean="0"/>
              <a:t>Tanpa Instrumen Bunga</a:t>
            </a:r>
            <a:endParaRPr lang="en-US" sz="3200" dirty="0"/>
          </a:p>
        </p:txBody>
      </p:sp>
      <p:sp>
        <p:nvSpPr>
          <p:cNvPr id="99331" name="Rectangle 3"/>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342900" indent="-342900" algn="ctr">
              <a:spcBef>
                <a:spcPct val="20000"/>
              </a:spcBef>
              <a:buClr>
                <a:schemeClr val="tx1"/>
              </a:buClr>
              <a:buFont typeface="Wingdings" pitchFamily="2" charset="2"/>
              <a:buNone/>
            </a:pPr>
            <a:endParaRPr lang="en-US" sz="2000"/>
          </a:p>
          <a:p>
            <a:pPr marL="342900" indent="-342900" algn="ctr">
              <a:spcBef>
                <a:spcPct val="20000"/>
              </a:spcBef>
              <a:buClr>
                <a:schemeClr val="tx1"/>
              </a:buClr>
              <a:buFont typeface="Wingdings" pitchFamily="2" charset="2"/>
              <a:buChar char=""/>
            </a:pPr>
            <a:r>
              <a:rPr lang="en-US" sz="2800"/>
              <a:t> Mudharabah</a:t>
            </a:r>
          </a:p>
          <a:p>
            <a:pPr marL="342900" indent="-342900" algn="ctr">
              <a:spcBef>
                <a:spcPct val="20000"/>
              </a:spcBef>
              <a:buClr>
                <a:schemeClr val="tx1"/>
              </a:buClr>
              <a:buFont typeface="Wingdings" pitchFamily="2" charset="2"/>
              <a:buNone/>
            </a:pPr>
            <a:r>
              <a:rPr lang="en-US" sz="2000"/>
              <a:t>Yaitu kontrak bagi hasil (</a:t>
            </a:r>
            <a:r>
              <a:rPr lang="en-US" sz="2000" i="1"/>
              <a:t>Profit-Loss Sharing</a:t>
            </a:r>
            <a:r>
              <a:rPr lang="en-US" sz="2000"/>
              <a:t>) antara dua pihak atau lebih dalam sebuah usaha ekonomi, dimana ada pihak yang menjadi penanam modal (Rabbulmal) dan ada pihak yang mengelola modal dengan keahliannya (Mudarrib)</a:t>
            </a:r>
          </a:p>
          <a:p>
            <a:pPr marL="342900" indent="-342900" algn="ctr">
              <a:spcBef>
                <a:spcPct val="20000"/>
              </a:spcBef>
              <a:buClr>
                <a:schemeClr val="tx1"/>
              </a:buClr>
              <a:buFont typeface="Wingdings" pitchFamily="2" charset="2"/>
              <a:buNone/>
            </a:pPr>
            <a:r>
              <a:rPr lang="en-US" sz="1000"/>
              <a:t> </a:t>
            </a:r>
          </a:p>
          <a:p>
            <a:pPr marL="342900" indent="-342900" algn="ctr">
              <a:spcBef>
                <a:spcPct val="20000"/>
              </a:spcBef>
              <a:buClr>
                <a:schemeClr val="tx1"/>
              </a:buClr>
              <a:buFont typeface="Wingdings" pitchFamily="2" charset="2"/>
              <a:buChar char=""/>
            </a:pPr>
            <a:r>
              <a:rPr lang="en-US" sz="3200"/>
              <a:t> </a:t>
            </a:r>
            <a:r>
              <a:rPr lang="en-US" sz="2800"/>
              <a:t>Musyarakah</a:t>
            </a:r>
          </a:p>
          <a:p>
            <a:pPr marL="342900" indent="-342900" algn="ctr">
              <a:spcBef>
                <a:spcPct val="20000"/>
              </a:spcBef>
              <a:buClr>
                <a:schemeClr val="tx1"/>
              </a:buClr>
              <a:buFont typeface="Wingdings" pitchFamily="2" charset="2"/>
              <a:buNone/>
            </a:pPr>
            <a:r>
              <a:rPr lang="en-US" sz="2000"/>
              <a:t>Yaitu kontrak bagi hasil (</a:t>
            </a:r>
            <a:r>
              <a:rPr lang="en-US" sz="2000" i="1"/>
              <a:t>Profit-Loss Sharing</a:t>
            </a:r>
            <a:r>
              <a:rPr lang="en-US" sz="2000"/>
              <a:t>) antara dua pihak atau lebih dalam sebuah usaha ekonomi, dimana kedua pihak tersebut dapat berkongsi modal dan keahlian, dan keduanya aktif dalam pengelolaan usaha ekonomi. </a:t>
            </a:r>
          </a:p>
        </p:txBody>
      </p:sp>
    </p:spTree>
    <p:extLst>
      <p:ext uri="{BB962C8B-B14F-4D97-AF65-F5344CB8AC3E}">
        <p14:creationId xmlns:p14="http://schemas.microsoft.com/office/powerpoint/2010/main" val="1507813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685800" y="457200"/>
            <a:ext cx="7772400" cy="914400"/>
          </a:xfrm>
          <a:prstGeom prst="rect">
            <a:avLst/>
          </a:prstGeom>
          <a:solidFill>
            <a:srgbClr val="99CCFF"/>
          </a:solidFill>
          <a:ln w="9525">
            <a:noFill/>
            <a:miter lim="800000"/>
            <a:headEnd/>
            <a:tailEnd/>
          </a:ln>
        </p:spPr>
        <p:txBody>
          <a:bodyPr anchor="ctr"/>
          <a:lstStyle/>
          <a:p>
            <a:pPr algn="ctr"/>
            <a:r>
              <a:rPr lang="en-US" sz="3200" dirty="0" err="1"/>
              <a:t>Instrumen</a:t>
            </a:r>
            <a:r>
              <a:rPr lang="en-US" sz="3200" dirty="0"/>
              <a:t> </a:t>
            </a:r>
            <a:r>
              <a:rPr lang="en-US" sz="3200" dirty="0" err="1"/>
              <a:t>Jual-Beli</a:t>
            </a:r>
            <a:r>
              <a:rPr lang="en-US" sz="3200" dirty="0"/>
              <a:t> </a:t>
            </a:r>
            <a:r>
              <a:rPr lang="id-ID" sz="3200" dirty="0" smtClean="0"/>
              <a:t>dan Sewa</a:t>
            </a:r>
            <a:endParaRPr lang="en-US" sz="3200" dirty="0"/>
          </a:p>
        </p:txBody>
      </p:sp>
      <p:sp>
        <p:nvSpPr>
          <p:cNvPr id="100355" name="Rectangle 3"/>
          <p:cNvSpPr>
            <a:spLocks noChangeArrowheads="1"/>
          </p:cNvSpPr>
          <p:nvPr/>
        </p:nvSpPr>
        <p:spPr bwMode="auto">
          <a:xfrm>
            <a:off x="685800" y="1371600"/>
            <a:ext cx="7772400" cy="4724400"/>
          </a:xfrm>
          <a:prstGeom prst="rect">
            <a:avLst/>
          </a:prstGeom>
          <a:noFill/>
          <a:ln w="9525">
            <a:noFill/>
            <a:miter lim="800000"/>
            <a:headEnd/>
            <a:tailEnd/>
          </a:ln>
        </p:spPr>
        <p:txBody>
          <a:bodyPr/>
          <a:lstStyle/>
          <a:p>
            <a:pPr marL="342900" indent="-342900" algn="ctr">
              <a:spcBef>
                <a:spcPct val="20000"/>
              </a:spcBef>
              <a:buClr>
                <a:schemeClr val="tx1"/>
              </a:buClr>
              <a:buFont typeface="Wingdings" pitchFamily="2" charset="2"/>
              <a:buNone/>
            </a:pPr>
            <a:endParaRPr lang="en-US" sz="2000"/>
          </a:p>
          <a:p>
            <a:pPr marL="342900" indent="-342900" algn="ctr">
              <a:spcBef>
                <a:spcPct val="20000"/>
              </a:spcBef>
              <a:buClr>
                <a:schemeClr val="tx1"/>
              </a:buClr>
              <a:buFont typeface="Wingdings" pitchFamily="2" charset="2"/>
              <a:buChar char=""/>
            </a:pPr>
            <a:r>
              <a:rPr lang="en-US"/>
              <a:t> </a:t>
            </a:r>
            <a:r>
              <a:rPr lang="en-US" sz="3200"/>
              <a:t>Murabahah</a:t>
            </a:r>
          </a:p>
          <a:p>
            <a:pPr marL="342900" indent="-342900" algn="ctr">
              <a:spcBef>
                <a:spcPct val="20000"/>
              </a:spcBef>
              <a:buClr>
                <a:schemeClr val="tx1"/>
              </a:buClr>
              <a:buFont typeface="Wingdings" pitchFamily="2" charset="2"/>
              <a:buNone/>
            </a:pPr>
            <a:r>
              <a:rPr lang="en-US"/>
              <a:t>Yaitu suatu transaksi jual beli dimana pemilik modal (Rabbulmal) membeli barang atas permintaan pengguna akhir yang kemudian membeli secara kredit dari pemilik modal dengan harga </a:t>
            </a:r>
            <a:r>
              <a:rPr lang="en-US" i="1"/>
              <a:t>mark-up</a:t>
            </a:r>
            <a:r>
              <a:rPr lang="en-US"/>
              <a:t>.</a:t>
            </a:r>
            <a:endParaRPr lang="en-US" i="1"/>
          </a:p>
          <a:p>
            <a:pPr marL="342900" indent="-342900" algn="ctr">
              <a:spcBef>
                <a:spcPct val="20000"/>
              </a:spcBef>
              <a:buClr>
                <a:schemeClr val="tx1"/>
              </a:buClr>
              <a:buFont typeface="Wingdings" pitchFamily="2" charset="2"/>
              <a:buNone/>
            </a:pPr>
            <a:endParaRPr lang="en-US" sz="1000" i="1"/>
          </a:p>
          <a:p>
            <a:pPr marL="342900" indent="-342900" algn="ctr">
              <a:spcBef>
                <a:spcPct val="20000"/>
              </a:spcBef>
              <a:buClr>
                <a:schemeClr val="tx1"/>
              </a:buClr>
              <a:buFont typeface="Wingdings" pitchFamily="2" charset="2"/>
              <a:buChar char=""/>
            </a:pPr>
            <a:r>
              <a:rPr lang="en-US"/>
              <a:t> </a:t>
            </a:r>
            <a:r>
              <a:rPr lang="en-US" sz="3200"/>
              <a:t>Ijarah</a:t>
            </a:r>
          </a:p>
          <a:p>
            <a:pPr marL="342900" indent="-342900" algn="ctr">
              <a:spcBef>
                <a:spcPct val="20000"/>
              </a:spcBef>
              <a:buClr>
                <a:schemeClr val="tx1"/>
              </a:buClr>
              <a:buFont typeface="Wingdings" pitchFamily="2" charset="2"/>
              <a:buNone/>
            </a:pPr>
            <a:r>
              <a:rPr lang="en-US"/>
              <a:t>Yaitu suatu kontrak sewa yang kemudian menjadi transaksi jual beli ketika penyewa menggenapkan pembayaran pada akhir kontrak.</a:t>
            </a:r>
          </a:p>
        </p:txBody>
      </p:sp>
    </p:spTree>
    <p:extLst>
      <p:ext uri="{BB962C8B-B14F-4D97-AF65-F5344CB8AC3E}">
        <p14:creationId xmlns:p14="http://schemas.microsoft.com/office/powerpoint/2010/main" val="3754264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Line 2"/>
          <p:cNvSpPr>
            <a:spLocks noChangeShapeType="1"/>
          </p:cNvSpPr>
          <p:nvPr/>
        </p:nvSpPr>
        <p:spPr bwMode="auto">
          <a:xfrm>
            <a:off x="2667000" y="4572000"/>
            <a:ext cx="0" cy="685800"/>
          </a:xfrm>
          <a:prstGeom prst="line">
            <a:avLst/>
          </a:prstGeom>
          <a:noFill/>
          <a:ln w="9525">
            <a:solidFill>
              <a:schemeClr val="tx1"/>
            </a:solidFill>
            <a:round/>
            <a:headEnd/>
            <a:tailEnd/>
          </a:ln>
        </p:spPr>
        <p:txBody>
          <a:bodyPr/>
          <a:lstStyle/>
          <a:p>
            <a:endParaRPr lang="id-ID"/>
          </a:p>
        </p:txBody>
      </p:sp>
      <p:sp>
        <p:nvSpPr>
          <p:cNvPr id="122884" name="Rectangle 4"/>
          <p:cNvSpPr>
            <a:spLocks noChangeArrowheads="1"/>
          </p:cNvSpPr>
          <p:nvPr/>
        </p:nvSpPr>
        <p:spPr bwMode="auto">
          <a:xfrm>
            <a:off x="685800" y="457200"/>
            <a:ext cx="7772400" cy="609600"/>
          </a:xfrm>
          <a:prstGeom prst="rect">
            <a:avLst/>
          </a:prstGeom>
          <a:solidFill>
            <a:srgbClr val="99CCFF"/>
          </a:solidFill>
          <a:ln w="9525">
            <a:solidFill>
              <a:srgbClr val="99CCFF"/>
            </a:solidFill>
            <a:miter lim="800000"/>
            <a:headEnd/>
            <a:tailEnd/>
          </a:ln>
        </p:spPr>
        <p:txBody>
          <a:bodyPr anchor="ctr"/>
          <a:lstStyle/>
          <a:p>
            <a:pPr algn="ctr"/>
            <a:r>
              <a:rPr lang="id-ID" sz="3200" dirty="0" smtClean="0">
                <a:solidFill>
                  <a:schemeClr val="tx2"/>
                </a:solidFill>
              </a:rPr>
              <a:t>Uang sebagai alat tukar atau komuditas</a:t>
            </a:r>
            <a:endParaRPr lang="en-US" sz="3200" dirty="0">
              <a:solidFill>
                <a:schemeClr val="tx2"/>
              </a:solidFill>
            </a:endParaRPr>
          </a:p>
        </p:txBody>
      </p:sp>
      <p:sp>
        <p:nvSpPr>
          <p:cNvPr id="122885" name="Text Box 5"/>
          <p:cNvSpPr txBox="1">
            <a:spLocks noChangeArrowheads="1"/>
          </p:cNvSpPr>
          <p:nvPr/>
        </p:nvSpPr>
        <p:spPr bwMode="auto">
          <a:xfrm>
            <a:off x="1066800" y="2743200"/>
            <a:ext cx="2781300" cy="457200"/>
          </a:xfrm>
          <a:prstGeom prst="rect">
            <a:avLst/>
          </a:prstGeom>
          <a:noFill/>
          <a:ln w="9525">
            <a:solidFill>
              <a:schemeClr val="tx1"/>
            </a:solidFill>
            <a:miter lim="800000"/>
            <a:headEnd/>
            <a:tailEnd/>
          </a:ln>
        </p:spPr>
        <p:txBody>
          <a:bodyPr/>
          <a:lstStyle/>
          <a:p>
            <a:pPr algn="ctr" eaLnBrk="0" hangingPunct="0"/>
            <a:r>
              <a:rPr lang="en-US" sz="1800" b="1"/>
              <a:t>Uang Sebagai Alat Tukar</a:t>
            </a:r>
          </a:p>
        </p:txBody>
      </p:sp>
      <p:sp>
        <p:nvSpPr>
          <p:cNvPr id="122886" name="Text Box 6"/>
          <p:cNvSpPr txBox="1">
            <a:spLocks noChangeArrowheads="1"/>
          </p:cNvSpPr>
          <p:nvPr/>
        </p:nvSpPr>
        <p:spPr bwMode="auto">
          <a:xfrm>
            <a:off x="5219700" y="2743200"/>
            <a:ext cx="2705100" cy="457200"/>
          </a:xfrm>
          <a:prstGeom prst="rect">
            <a:avLst/>
          </a:prstGeom>
          <a:noFill/>
          <a:ln w="9525">
            <a:solidFill>
              <a:schemeClr val="tx1"/>
            </a:solidFill>
            <a:miter lim="800000"/>
            <a:headEnd/>
            <a:tailEnd/>
          </a:ln>
        </p:spPr>
        <p:txBody>
          <a:bodyPr/>
          <a:lstStyle/>
          <a:p>
            <a:pPr algn="ctr" eaLnBrk="0" hangingPunct="0"/>
            <a:r>
              <a:rPr lang="en-US" sz="1800" b="1"/>
              <a:t>Uang Sebagai Komoditi</a:t>
            </a:r>
          </a:p>
        </p:txBody>
      </p:sp>
      <p:sp>
        <p:nvSpPr>
          <p:cNvPr id="122887" name="Text Box 7"/>
          <p:cNvSpPr txBox="1">
            <a:spLocks noChangeArrowheads="1"/>
          </p:cNvSpPr>
          <p:nvPr/>
        </p:nvSpPr>
        <p:spPr bwMode="auto">
          <a:xfrm>
            <a:off x="5219700" y="3543300"/>
            <a:ext cx="2705100" cy="495300"/>
          </a:xfrm>
          <a:prstGeom prst="rect">
            <a:avLst/>
          </a:prstGeom>
          <a:noFill/>
          <a:ln w="38100">
            <a:solidFill>
              <a:schemeClr val="tx1"/>
            </a:solidFill>
            <a:miter lim="800000"/>
            <a:headEnd/>
            <a:tailEnd/>
          </a:ln>
        </p:spPr>
        <p:txBody>
          <a:bodyPr/>
          <a:lstStyle/>
          <a:p>
            <a:pPr algn="ctr" eaLnBrk="0" hangingPunct="0"/>
            <a:r>
              <a:rPr lang="en-US" sz="1800" b="1"/>
              <a:t>Kredit &amp; Spekulasi</a:t>
            </a:r>
          </a:p>
        </p:txBody>
      </p:sp>
      <p:sp>
        <p:nvSpPr>
          <p:cNvPr id="122888" name="Text Box 8"/>
          <p:cNvSpPr txBox="1">
            <a:spLocks noChangeArrowheads="1"/>
          </p:cNvSpPr>
          <p:nvPr/>
        </p:nvSpPr>
        <p:spPr bwMode="auto">
          <a:xfrm>
            <a:off x="1066800" y="3543300"/>
            <a:ext cx="2781300" cy="1028700"/>
          </a:xfrm>
          <a:prstGeom prst="rect">
            <a:avLst/>
          </a:prstGeom>
          <a:noFill/>
          <a:ln w="38100">
            <a:solidFill>
              <a:schemeClr val="tx1"/>
            </a:solidFill>
            <a:miter lim="800000"/>
            <a:headEnd/>
            <a:tailEnd/>
          </a:ln>
        </p:spPr>
        <p:txBody>
          <a:bodyPr/>
          <a:lstStyle/>
          <a:p>
            <a:pPr algn="ctr" eaLnBrk="0" hangingPunct="0"/>
            <a:r>
              <a:rPr lang="en-US" sz="2000" b="1"/>
              <a:t>Pasar Moneter:</a:t>
            </a:r>
          </a:p>
          <a:p>
            <a:pPr algn="ctr" eaLnBrk="0" hangingPunct="0"/>
            <a:r>
              <a:rPr lang="en-US" sz="2000"/>
              <a:t>Uang, Modal, Obligasi, Derivative</a:t>
            </a:r>
          </a:p>
        </p:txBody>
      </p:sp>
      <p:sp>
        <p:nvSpPr>
          <p:cNvPr id="122889" name="Text Box 9"/>
          <p:cNvSpPr txBox="1">
            <a:spLocks noChangeArrowheads="1"/>
          </p:cNvSpPr>
          <p:nvPr/>
        </p:nvSpPr>
        <p:spPr bwMode="auto">
          <a:xfrm>
            <a:off x="3276600" y="4800600"/>
            <a:ext cx="3048000" cy="838200"/>
          </a:xfrm>
          <a:prstGeom prst="rect">
            <a:avLst/>
          </a:prstGeom>
          <a:noFill/>
          <a:ln w="38100">
            <a:solidFill>
              <a:schemeClr val="tx1"/>
            </a:solidFill>
            <a:miter lim="800000"/>
            <a:headEnd/>
            <a:tailEnd/>
          </a:ln>
        </p:spPr>
        <p:txBody>
          <a:bodyPr/>
          <a:lstStyle/>
          <a:p>
            <a:pPr algn="ctr" eaLnBrk="0" hangingPunct="0"/>
            <a:r>
              <a:rPr lang="id-ID" sz="2000" dirty="0" smtClean="0"/>
              <a:t>Terdapat </a:t>
            </a:r>
            <a:r>
              <a:rPr lang="en-US" sz="2000" dirty="0" err="1" smtClean="0"/>
              <a:t>Dikotomi</a:t>
            </a:r>
            <a:r>
              <a:rPr lang="en-US" sz="2000" dirty="0" smtClean="0"/>
              <a:t> </a:t>
            </a:r>
            <a:r>
              <a:rPr lang="en-US" sz="2000" dirty="0" err="1"/>
              <a:t>Riil</a:t>
            </a:r>
            <a:r>
              <a:rPr lang="en-US" sz="2000" dirty="0"/>
              <a:t> </a:t>
            </a:r>
            <a:r>
              <a:rPr lang="en-US" sz="2000" dirty="0" err="1"/>
              <a:t>dan</a:t>
            </a:r>
            <a:r>
              <a:rPr lang="en-US" sz="2000" dirty="0"/>
              <a:t> </a:t>
            </a:r>
            <a:r>
              <a:rPr lang="en-US" sz="2000" dirty="0" err="1"/>
              <a:t>Moneter</a:t>
            </a:r>
            <a:endParaRPr lang="en-US" sz="2000" dirty="0"/>
          </a:p>
        </p:txBody>
      </p:sp>
      <p:sp>
        <p:nvSpPr>
          <p:cNvPr id="122890" name="Line 10"/>
          <p:cNvSpPr>
            <a:spLocks noChangeShapeType="1"/>
          </p:cNvSpPr>
          <p:nvPr/>
        </p:nvSpPr>
        <p:spPr bwMode="auto">
          <a:xfrm>
            <a:off x="3848100" y="2971800"/>
            <a:ext cx="1371600" cy="0"/>
          </a:xfrm>
          <a:prstGeom prst="line">
            <a:avLst/>
          </a:prstGeom>
          <a:noFill/>
          <a:ln w="9525">
            <a:solidFill>
              <a:schemeClr val="tx1"/>
            </a:solidFill>
            <a:round/>
            <a:headEnd/>
            <a:tailEnd type="triangle" w="med" len="med"/>
          </a:ln>
        </p:spPr>
        <p:txBody>
          <a:bodyPr/>
          <a:lstStyle/>
          <a:p>
            <a:endParaRPr lang="id-ID"/>
          </a:p>
        </p:txBody>
      </p:sp>
      <p:sp>
        <p:nvSpPr>
          <p:cNvPr id="122892" name="Line 12"/>
          <p:cNvSpPr>
            <a:spLocks noChangeShapeType="1"/>
          </p:cNvSpPr>
          <p:nvPr/>
        </p:nvSpPr>
        <p:spPr bwMode="auto">
          <a:xfrm>
            <a:off x="6134100" y="3200400"/>
            <a:ext cx="0" cy="342900"/>
          </a:xfrm>
          <a:prstGeom prst="line">
            <a:avLst/>
          </a:prstGeom>
          <a:noFill/>
          <a:ln w="9525">
            <a:solidFill>
              <a:schemeClr val="tx1"/>
            </a:solidFill>
            <a:round/>
            <a:headEnd/>
            <a:tailEnd type="triangle" w="med" len="med"/>
          </a:ln>
        </p:spPr>
        <p:txBody>
          <a:bodyPr/>
          <a:lstStyle/>
          <a:p>
            <a:endParaRPr lang="id-ID"/>
          </a:p>
        </p:txBody>
      </p:sp>
      <p:sp>
        <p:nvSpPr>
          <p:cNvPr id="122893" name="Line 13"/>
          <p:cNvSpPr>
            <a:spLocks noChangeShapeType="1"/>
          </p:cNvSpPr>
          <p:nvPr/>
        </p:nvSpPr>
        <p:spPr bwMode="auto">
          <a:xfrm flipH="1">
            <a:off x="3848100" y="3771900"/>
            <a:ext cx="1371600" cy="0"/>
          </a:xfrm>
          <a:prstGeom prst="line">
            <a:avLst/>
          </a:prstGeom>
          <a:noFill/>
          <a:ln w="9525">
            <a:solidFill>
              <a:schemeClr val="tx1"/>
            </a:solidFill>
            <a:round/>
            <a:headEnd/>
            <a:tailEnd type="triangle" w="med" len="med"/>
          </a:ln>
        </p:spPr>
        <p:txBody>
          <a:bodyPr/>
          <a:lstStyle/>
          <a:p>
            <a:endParaRPr lang="id-ID"/>
          </a:p>
        </p:txBody>
      </p:sp>
      <p:sp>
        <p:nvSpPr>
          <p:cNvPr id="122894" name="Line 14"/>
          <p:cNvSpPr>
            <a:spLocks noChangeShapeType="1"/>
          </p:cNvSpPr>
          <p:nvPr/>
        </p:nvSpPr>
        <p:spPr bwMode="auto">
          <a:xfrm>
            <a:off x="2667000" y="5257800"/>
            <a:ext cx="571500" cy="0"/>
          </a:xfrm>
          <a:prstGeom prst="line">
            <a:avLst/>
          </a:prstGeom>
          <a:noFill/>
          <a:ln w="9525">
            <a:solidFill>
              <a:schemeClr val="tx1"/>
            </a:solidFill>
            <a:round/>
            <a:headEnd/>
            <a:tailEnd type="triangle" w="med" len="med"/>
          </a:ln>
        </p:spPr>
        <p:txBody>
          <a:bodyPr/>
          <a:lstStyle/>
          <a:p>
            <a:endParaRPr lang="id-ID"/>
          </a:p>
        </p:txBody>
      </p:sp>
    </p:spTree>
    <p:extLst>
      <p:ext uri="{BB962C8B-B14F-4D97-AF65-F5344CB8AC3E}">
        <p14:creationId xmlns:p14="http://schemas.microsoft.com/office/powerpoint/2010/main" val="4222033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228600" y="76200"/>
            <a:ext cx="8686800" cy="609600"/>
          </a:xfrm>
          <a:solidFill>
            <a:schemeClr val="accent6">
              <a:lumMod val="20000"/>
              <a:lumOff val="80000"/>
            </a:schemeClr>
          </a:solidFill>
        </p:spPr>
        <p:txBody>
          <a:bodyPr>
            <a:normAutofit fontScale="90000"/>
          </a:bodyPr>
          <a:lstStyle/>
          <a:p>
            <a:pPr eaLnBrk="1" fontAlgn="auto" hangingPunct="1">
              <a:spcAft>
                <a:spcPts val="0"/>
              </a:spcAft>
              <a:defRPr/>
            </a:pPr>
            <a:r>
              <a:rPr lang="en-US" sz="4000" dirty="0" err="1" smtClean="0"/>
              <a:t>Skema</a:t>
            </a:r>
            <a:r>
              <a:rPr lang="en-US" sz="4000" dirty="0" smtClean="0"/>
              <a:t> </a:t>
            </a:r>
            <a:r>
              <a:rPr lang="en-US" sz="4000" dirty="0" err="1" smtClean="0"/>
              <a:t>Implikasi</a:t>
            </a:r>
            <a:endParaRPr lang="en-US" sz="4000" dirty="0" smtClean="0"/>
          </a:p>
        </p:txBody>
      </p:sp>
      <p:grpSp>
        <p:nvGrpSpPr>
          <p:cNvPr id="2" name="Group 3"/>
          <p:cNvGrpSpPr>
            <a:grpSpLocks noChangeAspect="1"/>
          </p:cNvGrpSpPr>
          <p:nvPr/>
        </p:nvGrpSpPr>
        <p:grpSpPr bwMode="auto">
          <a:xfrm>
            <a:off x="228600" y="838200"/>
            <a:ext cx="8686800" cy="3810000"/>
            <a:chOff x="2530" y="3430"/>
            <a:chExt cx="9900" cy="4054"/>
          </a:xfrm>
        </p:grpSpPr>
        <p:sp>
          <p:nvSpPr>
            <p:cNvPr id="124933" name="AutoShape 4"/>
            <p:cNvSpPr>
              <a:spLocks noChangeAspect="1" noChangeArrowheads="1"/>
            </p:cNvSpPr>
            <p:nvPr/>
          </p:nvSpPr>
          <p:spPr bwMode="auto">
            <a:xfrm>
              <a:off x="2530" y="3430"/>
              <a:ext cx="9900" cy="4054"/>
            </a:xfrm>
            <a:prstGeom prst="rect">
              <a:avLst/>
            </a:prstGeom>
            <a:noFill/>
            <a:ln w="9525">
              <a:noFill/>
              <a:miter lim="800000"/>
              <a:headEnd/>
              <a:tailEnd/>
            </a:ln>
          </p:spPr>
          <p:txBody>
            <a:bodyPr/>
            <a:lstStyle/>
            <a:p>
              <a:endParaRPr lang="id-ID" sz="3200" b="1"/>
            </a:p>
          </p:txBody>
        </p:sp>
        <p:sp>
          <p:nvSpPr>
            <p:cNvPr id="124934" name="Text Box 5"/>
            <p:cNvSpPr txBox="1">
              <a:spLocks noChangeArrowheads="1"/>
            </p:cNvSpPr>
            <p:nvPr/>
          </p:nvSpPr>
          <p:spPr bwMode="auto">
            <a:xfrm>
              <a:off x="2530" y="3430"/>
              <a:ext cx="1999" cy="948"/>
            </a:xfrm>
            <a:prstGeom prst="rect">
              <a:avLst/>
            </a:prstGeom>
            <a:solidFill>
              <a:schemeClr val="accent5">
                <a:lumMod val="20000"/>
                <a:lumOff val="80000"/>
              </a:schemeClr>
            </a:solidFill>
            <a:ln w="9525">
              <a:noFill/>
              <a:miter lim="800000"/>
              <a:headEnd/>
              <a:tailEnd/>
            </a:ln>
          </p:spPr>
          <p:txBody>
            <a:bodyPr lIns="66751" tIns="33376" rIns="66751" bIns="33376">
              <a:spAutoFit/>
            </a:bodyPr>
            <a:lstStyle/>
            <a:p>
              <a:pPr algn="ctr"/>
              <a:r>
                <a:rPr lang="en-US" sz="1800" dirty="0">
                  <a:solidFill>
                    <a:srgbClr val="000000"/>
                  </a:solidFill>
                  <a:latin typeface="Arial" charset="0"/>
                </a:rPr>
                <a:t>Taking or Doing </a:t>
              </a:r>
              <a:r>
                <a:rPr lang="en-US" sz="1800" dirty="0" err="1">
                  <a:solidFill>
                    <a:srgbClr val="000000"/>
                  </a:solidFill>
                  <a:latin typeface="Arial" charset="0"/>
                </a:rPr>
                <a:t>Riba</a:t>
              </a:r>
              <a:r>
                <a:rPr lang="en-US" sz="1800" dirty="0">
                  <a:solidFill>
                    <a:srgbClr val="000000"/>
                  </a:solidFill>
                  <a:latin typeface="Arial" charset="0"/>
                </a:rPr>
                <a:t> &amp; Speculation</a:t>
              </a:r>
              <a:endParaRPr lang="en-US" sz="1800" dirty="0">
                <a:latin typeface="Arial" charset="0"/>
              </a:endParaRPr>
            </a:p>
          </p:txBody>
        </p:sp>
        <p:sp>
          <p:nvSpPr>
            <p:cNvPr id="124935" name="Text Box 6"/>
            <p:cNvSpPr txBox="1">
              <a:spLocks noChangeArrowheads="1"/>
            </p:cNvSpPr>
            <p:nvPr/>
          </p:nvSpPr>
          <p:spPr bwMode="auto">
            <a:xfrm>
              <a:off x="4130" y="4703"/>
              <a:ext cx="2300" cy="1203"/>
            </a:xfrm>
            <a:prstGeom prst="rect">
              <a:avLst/>
            </a:prstGeom>
            <a:solidFill>
              <a:schemeClr val="accent5">
                <a:lumMod val="20000"/>
                <a:lumOff val="80000"/>
              </a:schemeClr>
            </a:solidFill>
            <a:ln w="9525">
              <a:noFill/>
              <a:miter lim="800000"/>
              <a:headEnd/>
              <a:tailEnd/>
            </a:ln>
          </p:spPr>
          <p:txBody>
            <a:bodyPr lIns="66751" tIns="33376" rIns="66751" bIns="33376"/>
            <a:lstStyle/>
            <a:p>
              <a:pPr algn="ctr"/>
              <a:r>
                <a:rPr lang="en-US" sz="1800" dirty="0">
                  <a:solidFill>
                    <a:srgbClr val="000000"/>
                  </a:solidFill>
                  <a:latin typeface="Arial" charset="0"/>
                </a:rPr>
                <a:t>Money Concentration &amp; Creation</a:t>
              </a:r>
              <a:endParaRPr lang="en-US" sz="1800" dirty="0">
                <a:latin typeface="Arial" charset="0"/>
              </a:endParaRPr>
            </a:p>
          </p:txBody>
        </p:sp>
        <p:sp>
          <p:nvSpPr>
            <p:cNvPr id="124936" name="Text Box 7"/>
            <p:cNvSpPr txBox="1">
              <a:spLocks noChangeArrowheads="1"/>
            </p:cNvSpPr>
            <p:nvPr/>
          </p:nvSpPr>
          <p:spPr bwMode="auto">
            <a:xfrm>
              <a:off x="6431" y="6617"/>
              <a:ext cx="2599" cy="656"/>
            </a:xfrm>
            <a:prstGeom prst="rect">
              <a:avLst/>
            </a:prstGeom>
            <a:solidFill>
              <a:schemeClr val="accent5">
                <a:lumMod val="20000"/>
                <a:lumOff val="80000"/>
              </a:schemeClr>
            </a:solidFill>
            <a:ln w="9525">
              <a:noFill/>
              <a:miter lim="800000"/>
              <a:headEnd/>
              <a:tailEnd/>
            </a:ln>
          </p:spPr>
          <p:txBody>
            <a:bodyPr lIns="66751" tIns="33376" rIns="66751" bIns="33376">
              <a:spAutoFit/>
            </a:bodyPr>
            <a:lstStyle/>
            <a:p>
              <a:pPr algn="ctr"/>
              <a:r>
                <a:rPr lang="en-US" sz="1800" dirty="0">
                  <a:solidFill>
                    <a:srgbClr val="000000"/>
                  </a:solidFill>
                  <a:latin typeface="Arial" charset="0"/>
                </a:rPr>
                <a:t>Shrinking the Real Sector</a:t>
              </a:r>
              <a:endParaRPr lang="en-US" sz="1800" dirty="0">
                <a:latin typeface="Arial" charset="0"/>
              </a:endParaRPr>
            </a:p>
          </p:txBody>
        </p:sp>
        <p:sp>
          <p:nvSpPr>
            <p:cNvPr id="124937" name="Text Box 8"/>
            <p:cNvSpPr txBox="1">
              <a:spLocks noChangeArrowheads="1"/>
            </p:cNvSpPr>
            <p:nvPr/>
          </p:nvSpPr>
          <p:spPr bwMode="auto">
            <a:xfrm>
              <a:off x="9432" y="5302"/>
              <a:ext cx="1297" cy="363"/>
            </a:xfrm>
            <a:prstGeom prst="rect">
              <a:avLst/>
            </a:prstGeom>
            <a:solidFill>
              <a:schemeClr val="accent5">
                <a:lumMod val="20000"/>
                <a:lumOff val="80000"/>
              </a:schemeClr>
            </a:solidFill>
            <a:ln w="9525">
              <a:noFill/>
              <a:miter lim="800000"/>
              <a:headEnd/>
              <a:tailEnd/>
            </a:ln>
          </p:spPr>
          <p:txBody>
            <a:bodyPr lIns="66751" tIns="33376" rIns="66751" bIns="33376">
              <a:spAutoFit/>
            </a:bodyPr>
            <a:lstStyle/>
            <a:p>
              <a:pPr algn="ctr"/>
              <a:r>
                <a:rPr lang="en-US" sz="1800" dirty="0">
                  <a:solidFill>
                    <a:srgbClr val="000000"/>
                  </a:solidFill>
                  <a:latin typeface="Arial" charset="0"/>
                </a:rPr>
                <a:t>Inflation</a:t>
              </a:r>
              <a:endParaRPr lang="en-US" sz="1800" dirty="0">
                <a:latin typeface="Arial" charset="0"/>
              </a:endParaRPr>
            </a:p>
          </p:txBody>
        </p:sp>
        <p:sp>
          <p:nvSpPr>
            <p:cNvPr id="124938" name="Text Box 9"/>
            <p:cNvSpPr txBox="1">
              <a:spLocks noChangeArrowheads="1"/>
            </p:cNvSpPr>
            <p:nvPr/>
          </p:nvSpPr>
          <p:spPr bwMode="auto">
            <a:xfrm>
              <a:off x="10368" y="3430"/>
              <a:ext cx="2062" cy="948"/>
            </a:xfrm>
            <a:prstGeom prst="rect">
              <a:avLst/>
            </a:prstGeom>
            <a:solidFill>
              <a:schemeClr val="accent5">
                <a:lumMod val="20000"/>
                <a:lumOff val="80000"/>
              </a:schemeClr>
            </a:solidFill>
            <a:ln w="9525">
              <a:noFill/>
              <a:miter lim="800000"/>
              <a:headEnd/>
              <a:tailEnd/>
            </a:ln>
          </p:spPr>
          <p:txBody>
            <a:bodyPr lIns="66751" tIns="33376" rIns="66751" bIns="33376">
              <a:spAutoFit/>
            </a:bodyPr>
            <a:lstStyle/>
            <a:p>
              <a:pPr algn="ctr"/>
              <a:r>
                <a:rPr lang="en-US" sz="1800" dirty="0">
                  <a:solidFill>
                    <a:srgbClr val="000000"/>
                  </a:solidFill>
                  <a:latin typeface="Arial" charset="0"/>
                </a:rPr>
                <a:t>Compressing Economic Growth</a:t>
              </a:r>
              <a:endParaRPr lang="en-US" sz="1800" dirty="0">
                <a:latin typeface="Arial" charset="0"/>
              </a:endParaRPr>
            </a:p>
          </p:txBody>
        </p:sp>
        <p:cxnSp>
          <p:nvCxnSpPr>
            <p:cNvPr id="124939" name="AutoShape 10"/>
            <p:cNvCxnSpPr>
              <a:cxnSpLocks noChangeShapeType="1"/>
              <a:endCxn id="124935" idx="1"/>
            </p:cNvCxnSpPr>
            <p:nvPr/>
          </p:nvCxnSpPr>
          <p:spPr bwMode="auto">
            <a:xfrm rot="16200000" flipH="1">
              <a:off x="3344" y="4519"/>
              <a:ext cx="926" cy="645"/>
            </a:xfrm>
            <a:prstGeom prst="curvedConnector2">
              <a:avLst/>
            </a:prstGeom>
            <a:noFill/>
            <a:ln w="9525">
              <a:solidFill>
                <a:srgbClr val="000000"/>
              </a:solidFill>
              <a:round/>
              <a:headEnd/>
              <a:tailEnd type="triangle" w="med" len="med"/>
            </a:ln>
          </p:spPr>
        </p:cxnSp>
        <p:cxnSp>
          <p:nvCxnSpPr>
            <p:cNvPr id="124940" name="AutoShape 11"/>
            <p:cNvCxnSpPr>
              <a:cxnSpLocks noChangeShapeType="1"/>
              <a:stCxn id="124935" idx="2"/>
              <a:endCxn id="124936" idx="1"/>
            </p:cNvCxnSpPr>
            <p:nvPr/>
          </p:nvCxnSpPr>
          <p:spPr bwMode="auto">
            <a:xfrm rot="16200000" flipH="1">
              <a:off x="5291" y="5895"/>
              <a:ext cx="1127" cy="1150"/>
            </a:xfrm>
            <a:prstGeom prst="curvedConnector2">
              <a:avLst/>
            </a:prstGeom>
            <a:noFill/>
            <a:ln w="9525">
              <a:solidFill>
                <a:srgbClr val="000000"/>
              </a:solidFill>
              <a:round/>
              <a:headEnd/>
              <a:tailEnd type="triangle" w="med" len="med"/>
            </a:ln>
          </p:spPr>
        </p:cxnSp>
        <p:cxnSp>
          <p:nvCxnSpPr>
            <p:cNvPr id="124941" name="AutoShape 12"/>
            <p:cNvCxnSpPr>
              <a:cxnSpLocks noChangeShapeType="1"/>
              <a:stCxn id="124936" idx="3"/>
              <a:endCxn id="124937" idx="2"/>
            </p:cNvCxnSpPr>
            <p:nvPr/>
          </p:nvCxnSpPr>
          <p:spPr bwMode="auto">
            <a:xfrm flipV="1">
              <a:off x="9030" y="5665"/>
              <a:ext cx="1051" cy="1280"/>
            </a:xfrm>
            <a:prstGeom prst="curvedConnector2">
              <a:avLst/>
            </a:prstGeom>
            <a:noFill/>
            <a:ln w="9525">
              <a:solidFill>
                <a:srgbClr val="000000"/>
              </a:solidFill>
              <a:round/>
              <a:headEnd/>
              <a:tailEnd type="triangle" w="med" len="med"/>
            </a:ln>
          </p:spPr>
        </p:cxnSp>
        <p:cxnSp>
          <p:nvCxnSpPr>
            <p:cNvPr id="124942" name="AutoShape 13"/>
            <p:cNvCxnSpPr>
              <a:cxnSpLocks noChangeShapeType="1"/>
              <a:stCxn id="124937" idx="3"/>
              <a:endCxn id="124938" idx="2"/>
            </p:cNvCxnSpPr>
            <p:nvPr/>
          </p:nvCxnSpPr>
          <p:spPr bwMode="auto">
            <a:xfrm flipV="1">
              <a:off x="10729" y="4378"/>
              <a:ext cx="670" cy="1106"/>
            </a:xfrm>
            <a:prstGeom prst="curvedConnector2">
              <a:avLst/>
            </a:prstGeom>
            <a:noFill/>
            <a:ln w="9525">
              <a:solidFill>
                <a:srgbClr val="000000"/>
              </a:solidFill>
              <a:round/>
              <a:headEnd/>
              <a:tailEnd type="triangle" w="med" len="med"/>
            </a:ln>
          </p:spPr>
        </p:cxnSp>
      </p:grpSp>
      <p:sp>
        <p:nvSpPr>
          <p:cNvPr id="124932" name="Text Box 14"/>
          <p:cNvSpPr txBox="1">
            <a:spLocks noChangeArrowheads="1"/>
          </p:cNvSpPr>
          <p:nvPr/>
        </p:nvSpPr>
        <p:spPr bwMode="auto">
          <a:xfrm>
            <a:off x="228600" y="4766608"/>
            <a:ext cx="8686800" cy="1938992"/>
          </a:xfrm>
          <a:prstGeom prst="rect">
            <a:avLst/>
          </a:prstGeom>
          <a:solidFill>
            <a:schemeClr val="accent5">
              <a:lumMod val="20000"/>
              <a:lumOff val="80000"/>
            </a:schemeClr>
          </a:solidFill>
          <a:ln w="9525">
            <a:noFill/>
            <a:miter lim="800000"/>
            <a:headEnd/>
            <a:tailEnd/>
          </a:ln>
        </p:spPr>
        <p:txBody>
          <a:bodyPr wrap="square">
            <a:spAutoFit/>
          </a:bodyPr>
          <a:lstStyle/>
          <a:p>
            <a:pPr algn="ctr">
              <a:spcBef>
                <a:spcPct val="50000"/>
              </a:spcBef>
            </a:pPr>
            <a:r>
              <a:rPr lang="en-US" sz="2400" dirty="0" err="1"/>
              <a:t>Dalam</a:t>
            </a:r>
            <a:r>
              <a:rPr lang="en-US" sz="2400" dirty="0"/>
              <a:t> </a:t>
            </a:r>
            <a:r>
              <a:rPr lang="en-US" sz="2400" dirty="0" err="1"/>
              <a:t>teori</a:t>
            </a:r>
            <a:r>
              <a:rPr lang="en-US" sz="2400" dirty="0"/>
              <a:t> </a:t>
            </a:r>
            <a:r>
              <a:rPr lang="en-US" sz="2400" dirty="0" err="1"/>
              <a:t>konvensional</a:t>
            </a:r>
            <a:r>
              <a:rPr lang="en-US" sz="2400" dirty="0"/>
              <a:t>, </a:t>
            </a:r>
            <a:r>
              <a:rPr lang="en-US" sz="2400" dirty="0" err="1"/>
              <a:t>diyakini</a:t>
            </a:r>
            <a:r>
              <a:rPr lang="en-US" sz="2400" dirty="0"/>
              <a:t> </a:t>
            </a:r>
            <a:r>
              <a:rPr lang="en-US" sz="2400" dirty="0" err="1"/>
              <a:t>bahwa</a:t>
            </a:r>
            <a:r>
              <a:rPr lang="en-US" sz="2400" dirty="0"/>
              <a:t> </a:t>
            </a:r>
            <a:r>
              <a:rPr lang="en-US" sz="2400" dirty="0" err="1"/>
              <a:t>konsentrasi</a:t>
            </a:r>
            <a:r>
              <a:rPr lang="en-US" sz="2400" dirty="0"/>
              <a:t> </a:t>
            </a:r>
            <a:r>
              <a:rPr lang="en-US" sz="2400" dirty="0" err="1"/>
              <a:t>uang</a:t>
            </a:r>
            <a:r>
              <a:rPr lang="en-US" sz="2400" dirty="0"/>
              <a:t> </a:t>
            </a:r>
            <a:r>
              <a:rPr lang="en-US" sz="2400" dirty="0" err="1"/>
              <a:t>terjadi</a:t>
            </a:r>
            <a:r>
              <a:rPr lang="en-US" sz="2400" dirty="0"/>
              <a:t> </a:t>
            </a:r>
            <a:r>
              <a:rPr lang="en-US" sz="2400" dirty="0" err="1"/>
              <a:t>dalam</a:t>
            </a:r>
            <a:r>
              <a:rPr lang="en-US" sz="2400" dirty="0"/>
              <a:t> </a:t>
            </a:r>
            <a:r>
              <a:rPr lang="en-US" sz="2400" dirty="0" err="1"/>
              <a:t>rangka</a:t>
            </a:r>
            <a:r>
              <a:rPr lang="en-US" sz="2400" dirty="0"/>
              <a:t> </a:t>
            </a:r>
            <a:r>
              <a:rPr lang="en-US" sz="2400" dirty="0" err="1"/>
              <a:t>kebijakan</a:t>
            </a:r>
            <a:r>
              <a:rPr lang="en-US" sz="2400" dirty="0"/>
              <a:t> </a:t>
            </a:r>
            <a:r>
              <a:rPr lang="en-US" sz="2400" dirty="0" err="1"/>
              <a:t>moneter</a:t>
            </a:r>
            <a:r>
              <a:rPr lang="en-US" sz="2400" dirty="0"/>
              <a:t> yang </a:t>
            </a:r>
            <a:r>
              <a:rPr lang="en-US" sz="2400" dirty="0" err="1"/>
              <a:t>bersifat</a:t>
            </a:r>
            <a:r>
              <a:rPr lang="en-US" sz="2400" dirty="0"/>
              <a:t> </a:t>
            </a:r>
            <a:r>
              <a:rPr lang="en-US" sz="2400" dirty="0" err="1"/>
              <a:t>diskresi</a:t>
            </a:r>
            <a:r>
              <a:rPr lang="en-US" sz="2400" dirty="0"/>
              <a:t> </a:t>
            </a:r>
            <a:r>
              <a:rPr lang="en-US" sz="2400" dirty="0" err="1"/>
              <a:t>dari</a:t>
            </a:r>
            <a:r>
              <a:rPr lang="en-US" sz="2400" dirty="0"/>
              <a:t> </a:t>
            </a:r>
            <a:r>
              <a:rPr lang="en-US" sz="2400" dirty="0" err="1"/>
              <a:t>suatu</a:t>
            </a:r>
            <a:r>
              <a:rPr lang="en-US" sz="2400" dirty="0"/>
              <a:t> </a:t>
            </a:r>
            <a:r>
              <a:rPr lang="en-US" sz="2400" dirty="0" err="1"/>
              <a:t>otoritas</a:t>
            </a:r>
            <a:r>
              <a:rPr lang="en-US" sz="2400" dirty="0"/>
              <a:t>, </a:t>
            </a:r>
            <a:r>
              <a:rPr lang="en-US" sz="2400" dirty="0" err="1"/>
              <a:t>dimana</a:t>
            </a:r>
            <a:r>
              <a:rPr lang="en-US" sz="2400" dirty="0"/>
              <a:t> </a:t>
            </a:r>
            <a:r>
              <a:rPr lang="en-US" sz="2400" dirty="0" err="1"/>
              <a:t>konsentrasi</a:t>
            </a:r>
            <a:r>
              <a:rPr lang="en-US" sz="2400" dirty="0"/>
              <a:t>/</a:t>
            </a:r>
            <a:r>
              <a:rPr lang="en-US" sz="2400" dirty="0" err="1"/>
              <a:t>penarikan</a:t>
            </a:r>
            <a:r>
              <a:rPr lang="en-US" sz="2400" dirty="0"/>
              <a:t> </a:t>
            </a:r>
            <a:r>
              <a:rPr lang="en-US" sz="2400" dirty="0" err="1"/>
              <a:t>uang</a:t>
            </a:r>
            <a:r>
              <a:rPr lang="en-US" sz="2400" dirty="0"/>
              <a:t> </a:t>
            </a:r>
            <a:r>
              <a:rPr lang="en-US" sz="2400" dirty="0" err="1"/>
              <a:t>beredar</a:t>
            </a:r>
            <a:r>
              <a:rPr lang="en-US" sz="2400" dirty="0"/>
              <a:t> </a:t>
            </a:r>
            <a:r>
              <a:rPr lang="en-US" sz="2400" dirty="0" err="1"/>
              <a:t>tersebut</a:t>
            </a:r>
            <a:r>
              <a:rPr lang="en-US" sz="2400" dirty="0"/>
              <a:t> </a:t>
            </a:r>
            <a:r>
              <a:rPr lang="en-US" sz="2400" dirty="0" err="1"/>
              <a:t>dimaksudkan</a:t>
            </a:r>
            <a:r>
              <a:rPr lang="en-US" sz="2400" dirty="0"/>
              <a:t> </a:t>
            </a:r>
            <a:r>
              <a:rPr lang="en-US" sz="2400" dirty="0" err="1"/>
              <a:t>untuk</a:t>
            </a:r>
            <a:r>
              <a:rPr lang="en-US" sz="2400" dirty="0"/>
              <a:t> </a:t>
            </a:r>
            <a:r>
              <a:rPr lang="en-US" sz="2400" dirty="0" err="1"/>
              <a:t>mengendalikan</a:t>
            </a:r>
            <a:r>
              <a:rPr lang="en-US" sz="2400" dirty="0"/>
              <a:t>/</a:t>
            </a:r>
            <a:r>
              <a:rPr lang="en-US" sz="2400" dirty="0" err="1"/>
              <a:t>menurunkan</a:t>
            </a:r>
            <a:r>
              <a:rPr lang="en-US" sz="2400" dirty="0"/>
              <a:t> </a:t>
            </a:r>
            <a:r>
              <a:rPr lang="en-US" sz="2400" dirty="0" err="1"/>
              <a:t>inflasi</a:t>
            </a:r>
            <a:r>
              <a:rPr lang="en-US" sz="2400" dirty="0"/>
              <a:t> </a:t>
            </a:r>
            <a:r>
              <a:rPr lang="en-US" sz="2400" dirty="0" err="1"/>
              <a:t>melalui</a:t>
            </a:r>
            <a:r>
              <a:rPr lang="en-US" sz="2400" dirty="0"/>
              <a:t> </a:t>
            </a:r>
            <a:r>
              <a:rPr lang="en-US" sz="2400" dirty="0" err="1"/>
              <a:t>penekanan</a:t>
            </a:r>
            <a:r>
              <a:rPr lang="en-US" sz="2400" dirty="0"/>
              <a:t> </a:t>
            </a:r>
            <a:r>
              <a:rPr lang="en-US" sz="2400" dirty="0" smtClean="0"/>
              <a:t>demand</a:t>
            </a:r>
            <a:endParaRPr lang="en-US" sz="2400" dirty="0"/>
          </a:p>
        </p:txBody>
      </p:sp>
    </p:spTree>
    <p:extLst>
      <p:ext uri="{BB962C8B-B14F-4D97-AF65-F5344CB8AC3E}">
        <p14:creationId xmlns:p14="http://schemas.microsoft.com/office/powerpoint/2010/main" val="4821764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4572000" y="838200"/>
            <a:ext cx="3886200" cy="5181600"/>
          </a:xfrm>
          <a:prstGeom prst="rect">
            <a:avLst/>
          </a:prstGeom>
          <a:solidFill>
            <a:srgbClr val="CCFFCC"/>
          </a:solidFill>
          <a:ln w="38100">
            <a:solidFill>
              <a:srgbClr val="006600"/>
            </a:solidFill>
            <a:prstDash val="dash"/>
            <a:miter lim="800000"/>
            <a:headEnd/>
            <a:tailEnd/>
          </a:ln>
        </p:spPr>
        <p:txBody>
          <a:bodyPr wrap="none" anchor="ctr"/>
          <a:lstStyle/>
          <a:p>
            <a:endParaRPr lang="id-ID"/>
          </a:p>
        </p:txBody>
      </p:sp>
      <p:sp>
        <p:nvSpPr>
          <p:cNvPr id="132099" name="Rectangle 3"/>
          <p:cNvSpPr>
            <a:spLocks noChangeArrowheads="1"/>
          </p:cNvSpPr>
          <p:nvPr/>
        </p:nvSpPr>
        <p:spPr bwMode="auto">
          <a:xfrm>
            <a:off x="685800" y="838200"/>
            <a:ext cx="3886200" cy="5181600"/>
          </a:xfrm>
          <a:prstGeom prst="rect">
            <a:avLst/>
          </a:prstGeom>
          <a:solidFill>
            <a:srgbClr val="CC99FF"/>
          </a:solidFill>
          <a:ln w="38100">
            <a:solidFill>
              <a:srgbClr val="9933FF"/>
            </a:solidFill>
            <a:prstDash val="dash"/>
            <a:miter lim="800000"/>
            <a:headEnd/>
            <a:tailEnd/>
          </a:ln>
        </p:spPr>
        <p:txBody>
          <a:bodyPr wrap="none" anchor="ctr"/>
          <a:lstStyle/>
          <a:p>
            <a:endParaRPr lang="id-ID"/>
          </a:p>
        </p:txBody>
      </p:sp>
      <p:sp>
        <p:nvSpPr>
          <p:cNvPr id="132100" name="Rectangle 4"/>
          <p:cNvSpPr>
            <a:spLocks noChangeArrowheads="1"/>
          </p:cNvSpPr>
          <p:nvPr/>
        </p:nvSpPr>
        <p:spPr bwMode="auto">
          <a:xfrm>
            <a:off x="990600" y="1905000"/>
            <a:ext cx="7239000" cy="3581400"/>
          </a:xfrm>
          <a:prstGeom prst="rect">
            <a:avLst/>
          </a:prstGeom>
          <a:solidFill>
            <a:srgbClr val="CCCCFF">
              <a:alpha val="50980"/>
            </a:srgbClr>
          </a:solidFill>
          <a:ln w="9525">
            <a:solidFill>
              <a:srgbClr val="9999FF"/>
            </a:solidFill>
            <a:miter lim="800000"/>
            <a:headEnd/>
            <a:tailEnd/>
          </a:ln>
        </p:spPr>
        <p:txBody>
          <a:bodyPr wrap="none" anchor="ctr"/>
          <a:lstStyle/>
          <a:p>
            <a:endParaRPr lang="id-ID"/>
          </a:p>
        </p:txBody>
      </p:sp>
      <p:sp>
        <p:nvSpPr>
          <p:cNvPr id="132101" name="Text Box 5"/>
          <p:cNvSpPr txBox="1">
            <a:spLocks noChangeArrowheads="1"/>
          </p:cNvSpPr>
          <p:nvPr/>
        </p:nvSpPr>
        <p:spPr bwMode="auto">
          <a:xfrm>
            <a:off x="3048000" y="3048000"/>
            <a:ext cx="990600" cy="669925"/>
          </a:xfrm>
          <a:prstGeom prst="rect">
            <a:avLst/>
          </a:prstGeom>
          <a:solidFill>
            <a:srgbClr val="FFFF00"/>
          </a:solidFill>
          <a:ln w="28575">
            <a:solidFill>
              <a:srgbClr val="FF0000"/>
            </a:solidFill>
            <a:prstDash val="dash"/>
            <a:miter lim="800000"/>
            <a:headEnd/>
            <a:tailEnd/>
          </a:ln>
        </p:spPr>
        <p:txBody>
          <a:bodyPr>
            <a:spAutoFit/>
          </a:bodyPr>
          <a:lstStyle/>
          <a:p>
            <a:pPr algn="ctr">
              <a:spcBef>
                <a:spcPct val="50000"/>
              </a:spcBef>
            </a:pPr>
            <a:r>
              <a:rPr lang="en-US" sz="1800">
                <a:latin typeface="Arial" charset="0"/>
              </a:rPr>
              <a:t>Money Market</a:t>
            </a:r>
          </a:p>
        </p:txBody>
      </p:sp>
      <p:sp>
        <p:nvSpPr>
          <p:cNvPr id="132102" name="Text Box 6"/>
          <p:cNvSpPr txBox="1">
            <a:spLocks noChangeArrowheads="1"/>
          </p:cNvSpPr>
          <p:nvPr/>
        </p:nvSpPr>
        <p:spPr bwMode="auto">
          <a:xfrm>
            <a:off x="4953000" y="3048000"/>
            <a:ext cx="990600" cy="650875"/>
          </a:xfrm>
          <a:prstGeom prst="rect">
            <a:avLst/>
          </a:prstGeom>
          <a:solidFill>
            <a:srgbClr val="00CC66"/>
          </a:solidFill>
          <a:ln w="9525">
            <a:solidFill>
              <a:srgbClr val="00CC66"/>
            </a:solidFill>
            <a:miter lim="800000"/>
            <a:headEnd/>
            <a:tailEnd/>
          </a:ln>
        </p:spPr>
        <p:txBody>
          <a:bodyPr>
            <a:spAutoFit/>
          </a:bodyPr>
          <a:lstStyle/>
          <a:p>
            <a:pPr algn="ctr">
              <a:spcBef>
                <a:spcPct val="50000"/>
              </a:spcBef>
            </a:pPr>
            <a:r>
              <a:rPr lang="en-US" sz="1800">
                <a:latin typeface="Arial" charset="0"/>
              </a:rPr>
              <a:t>Real Market</a:t>
            </a:r>
          </a:p>
        </p:txBody>
      </p:sp>
      <p:sp>
        <p:nvSpPr>
          <p:cNvPr id="132103" name="Text Box 7"/>
          <p:cNvSpPr txBox="1">
            <a:spLocks noChangeArrowheads="1"/>
          </p:cNvSpPr>
          <p:nvPr/>
        </p:nvSpPr>
        <p:spPr bwMode="auto">
          <a:xfrm>
            <a:off x="1143000" y="3200400"/>
            <a:ext cx="990600" cy="376238"/>
          </a:xfrm>
          <a:prstGeom prst="rect">
            <a:avLst/>
          </a:prstGeom>
          <a:solidFill>
            <a:srgbClr val="9999FF"/>
          </a:solidFill>
          <a:ln w="9525">
            <a:solidFill>
              <a:srgbClr val="CCCCFF"/>
            </a:solidFill>
            <a:miter lim="800000"/>
            <a:headEnd/>
            <a:tailEnd/>
          </a:ln>
        </p:spPr>
        <p:txBody>
          <a:bodyPr>
            <a:spAutoFit/>
          </a:bodyPr>
          <a:lstStyle/>
          <a:p>
            <a:pPr algn="ctr">
              <a:spcBef>
                <a:spcPct val="50000"/>
              </a:spcBef>
            </a:pPr>
            <a:r>
              <a:rPr lang="en-US" sz="1800">
                <a:latin typeface="Arial" charset="0"/>
              </a:rPr>
              <a:t>Firms</a:t>
            </a:r>
          </a:p>
        </p:txBody>
      </p:sp>
      <p:sp>
        <p:nvSpPr>
          <p:cNvPr id="132104" name="Text Box 8"/>
          <p:cNvSpPr txBox="1">
            <a:spLocks noChangeArrowheads="1"/>
          </p:cNvSpPr>
          <p:nvPr/>
        </p:nvSpPr>
        <p:spPr bwMode="auto">
          <a:xfrm>
            <a:off x="6629400" y="3200400"/>
            <a:ext cx="1447800" cy="376238"/>
          </a:xfrm>
          <a:prstGeom prst="rect">
            <a:avLst/>
          </a:prstGeom>
          <a:solidFill>
            <a:srgbClr val="9999FF"/>
          </a:solidFill>
          <a:ln w="9525">
            <a:solidFill>
              <a:srgbClr val="CCCCFF"/>
            </a:solidFill>
            <a:miter lim="800000"/>
            <a:headEnd/>
            <a:tailEnd/>
          </a:ln>
        </p:spPr>
        <p:txBody>
          <a:bodyPr>
            <a:spAutoFit/>
          </a:bodyPr>
          <a:lstStyle/>
          <a:p>
            <a:pPr algn="ctr">
              <a:spcBef>
                <a:spcPct val="50000"/>
              </a:spcBef>
            </a:pPr>
            <a:r>
              <a:rPr lang="en-US" sz="1800">
                <a:latin typeface="Arial" charset="0"/>
              </a:rPr>
              <a:t>House Hold</a:t>
            </a:r>
          </a:p>
        </p:txBody>
      </p:sp>
      <p:sp>
        <p:nvSpPr>
          <p:cNvPr id="132105" name="Text Box 9"/>
          <p:cNvSpPr txBox="1">
            <a:spLocks noChangeArrowheads="1"/>
          </p:cNvSpPr>
          <p:nvPr/>
        </p:nvSpPr>
        <p:spPr bwMode="auto">
          <a:xfrm>
            <a:off x="381000" y="228600"/>
            <a:ext cx="2514600" cy="366713"/>
          </a:xfrm>
          <a:prstGeom prst="rect">
            <a:avLst/>
          </a:prstGeom>
          <a:solidFill>
            <a:srgbClr val="FF0000"/>
          </a:solidFill>
          <a:ln w="9525">
            <a:noFill/>
            <a:miter lim="800000"/>
            <a:headEnd/>
            <a:tailEnd/>
          </a:ln>
        </p:spPr>
        <p:txBody>
          <a:bodyPr>
            <a:spAutoFit/>
          </a:bodyPr>
          <a:lstStyle/>
          <a:p>
            <a:pPr algn="ctr">
              <a:spcBef>
                <a:spcPct val="50000"/>
              </a:spcBef>
            </a:pPr>
            <a:r>
              <a:rPr lang="en-US" sz="1800" b="1">
                <a:solidFill>
                  <a:schemeClr val="bg1"/>
                </a:solidFill>
                <a:latin typeface="Arial" charset="0"/>
              </a:rPr>
              <a:t>Flow of Interaction</a:t>
            </a:r>
          </a:p>
        </p:txBody>
      </p:sp>
      <p:sp>
        <p:nvSpPr>
          <p:cNvPr id="132106" name="Text Box 10"/>
          <p:cNvSpPr txBox="1">
            <a:spLocks noChangeArrowheads="1"/>
          </p:cNvSpPr>
          <p:nvPr/>
        </p:nvSpPr>
        <p:spPr bwMode="auto">
          <a:xfrm>
            <a:off x="5029200" y="2286000"/>
            <a:ext cx="838200" cy="376238"/>
          </a:xfrm>
          <a:prstGeom prst="rect">
            <a:avLst/>
          </a:prstGeom>
          <a:solidFill>
            <a:srgbClr val="CCFFCC"/>
          </a:solidFill>
          <a:ln w="9525">
            <a:solidFill>
              <a:srgbClr val="CCFFCC"/>
            </a:solidFill>
            <a:miter lim="800000"/>
            <a:headEnd/>
            <a:tailEnd/>
          </a:ln>
        </p:spPr>
        <p:txBody>
          <a:bodyPr>
            <a:spAutoFit/>
          </a:bodyPr>
          <a:lstStyle/>
          <a:p>
            <a:pPr algn="ctr">
              <a:spcBef>
                <a:spcPct val="50000"/>
              </a:spcBef>
            </a:pPr>
            <a:r>
              <a:rPr lang="en-US" sz="1800">
                <a:latin typeface="Arial" charset="0"/>
              </a:rPr>
              <a:t>IFIs</a:t>
            </a:r>
          </a:p>
        </p:txBody>
      </p:sp>
      <p:sp>
        <p:nvSpPr>
          <p:cNvPr id="132107" name="Line 11"/>
          <p:cNvSpPr>
            <a:spLocks noChangeShapeType="1"/>
          </p:cNvSpPr>
          <p:nvPr/>
        </p:nvSpPr>
        <p:spPr bwMode="auto">
          <a:xfrm>
            <a:off x="2133600" y="3352800"/>
            <a:ext cx="838200" cy="0"/>
          </a:xfrm>
          <a:prstGeom prst="line">
            <a:avLst/>
          </a:prstGeom>
          <a:noFill/>
          <a:ln w="38100">
            <a:solidFill>
              <a:srgbClr val="FF0000"/>
            </a:solidFill>
            <a:round/>
            <a:headEnd/>
            <a:tailEnd type="triangle" w="med" len="med"/>
          </a:ln>
        </p:spPr>
        <p:txBody>
          <a:bodyPr/>
          <a:lstStyle/>
          <a:p>
            <a:endParaRPr lang="id-ID"/>
          </a:p>
        </p:txBody>
      </p:sp>
      <p:sp>
        <p:nvSpPr>
          <p:cNvPr id="132108" name="Line 12"/>
          <p:cNvSpPr>
            <a:spLocks noChangeShapeType="1"/>
          </p:cNvSpPr>
          <p:nvPr/>
        </p:nvSpPr>
        <p:spPr bwMode="auto">
          <a:xfrm>
            <a:off x="1600200" y="3581400"/>
            <a:ext cx="0" cy="1447800"/>
          </a:xfrm>
          <a:prstGeom prst="line">
            <a:avLst/>
          </a:prstGeom>
          <a:noFill/>
          <a:ln w="38100">
            <a:solidFill>
              <a:schemeClr val="tx1"/>
            </a:solidFill>
            <a:round/>
            <a:headEnd type="triangle" w="med" len="med"/>
            <a:tailEnd/>
          </a:ln>
        </p:spPr>
        <p:txBody>
          <a:bodyPr/>
          <a:lstStyle/>
          <a:p>
            <a:endParaRPr lang="id-ID"/>
          </a:p>
        </p:txBody>
      </p:sp>
      <p:sp>
        <p:nvSpPr>
          <p:cNvPr id="132109" name="Line 13"/>
          <p:cNvSpPr>
            <a:spLocks noChangeShapeType="1"/>
          </p:cNvSpPr>
          <p:nvPr/>
        </p:nvSpPr>
        <p:spPr bwMode="auto">
          <a:xfrm>
            <a:off x="1600200" y="5029200"/>
            <a:ext cx="6096000" cy="0"/>
          </a:xfrm>
          <a:prstGeom prst="line">
            <a:avLst/>
          </a:prstGeom>
          <a:noFill/>
          <a:ln w="38100">
            <a:solidFill>
              <a:schemeClr val="tx1"/>
            </a:solidFill>
            <a:round/>
            <a:headEnd/>
            <a:tailEnd/>
          </a:ln>
        </p:spPr>
        <p:txBody>
          <a:bodyPr/>
          <a:lstStyle/>
          <a:p>
            <a:endParaRPr lang="id-ID"/>
          </a:p>
        </p:txBody>
      </p:sp>
      <p:sp>
        <p:nvSpPr>
          <p:cNvPr id="132110" name="Line 14"/>
          <p:cNvSpPr>
            <a:spLocks noChangeShapeType="1"/>
          </p:cNvSpPr>
          <p:nvPr/>
        </p:nvSpPr>
        <p:spPr bwMode="auto">
          <a:xfrm flipV="1">
            <a:off x="7696200" y="3657600"/>
            <a:ext cx="0" cy="1371600"/>
          </a:xfrm>
          <a:prstGeom prst="line">
            <a:avLst/>
          </a:prstGeom>
          <a:noFill/>
          <a:ln w="38100">
            <a:solidFill>
              <a:schemeClr val="tx1"/>
            </a:solidFill>
            <a:round/>
            <a:headEnd/>
            <a:tailEnd type="triangle" w="med" len="med"/>
          </a:ln>
        </p:spPr>
        <p:txBody>
          <a:bodyPr/>
          <a:lstStyle/>
          <a:p>
            <a:endParaRPr lang="id-ID"/>
          </a:p>
        </p:txBody>
      </p:sp>
      <p:sp>
        <p:nvSpPr>
          <p:cNvPr id="132111" name="Line 15"/>
          <p:cNvSpPr>
            <a:spLocks noChangeShapeType="1"/>
          </p:cNvSpPr>
          <p:nvPr/>
        </p:nvSpPr>
        <p:spPr bwMode="auto">
          <a:xfrm flipV="1">
            <a:off x="7010400" y="2514600"/>
            <a:ext cx="0" cy="685800"/>
          </a:xfrm>
          <a:prstGeom prst="line">
            <a:avLst/>
          </a:prstGeom>
          <a:noFill/>
          <a:ln w="38100">
            <a:solidFill>
              <a:srgbClr val="006600"/>
            </a:solidFill>
            <a:round/>
            <a:headEnd/>
            <a:tailEnd/>
          </a:ln>
        </p:spPr>
        <p:txBody>
          <a:bodyPr/>
          <a:lstStyle/>
          <a:p>
            <a:endParaRPr lang="id-ID"/>
          </a:p>
        </p:txBody>
      </p:sp>
      <p:sp>
        <p:nvSpPr>
          <p:cNvPr id="132112" name="Line 16"/>
          <p:cNvSpPr>
            <a:spLocks noChangeShapeType="1"/>
          </p:cNvSpPr>
          <p:nvPr/>
        </p:nvSpPr>
        <p:spPr bwMode="auto">
          <a:xfrm flipH="1">
            <a:off x="5867400" y="2514600"/>
            <a:ext cx="1143000" cy="0"/>
          </a:xfrm>
          <a:prstGeom prst="line">
            <a:avLst/>
          </a:prstGeom>
          <a:noFill/>
          <a:ln w="38100">
            <a:solidFill>
              <a:srgbClr val="006600"/>
            </a:solidFill>
            <a:round/>
            <a:headEnd/>
            <a:tailEnd type="triangle" w="med" len="med"/>
          </a:ln>
        </p:spPr>
        <p:txBody>
          <a:bodyPr/>
          <a:lstStyle/>
          <a:p>
            <a:endParaRPr lang="id-ID"/>
          </a:p>
        </p:txBody>
      </p:sp>
      <p:sp>
        <p:nvSpPr>
          <p:cNvPr id="132113" name="Line 17"/>
          <p:cNvSpPr>
            <a:spLocks noChangeShapeType="1"/>
          </p:cNvSpPr>
          <p:nvPr/>
        </p:nvSpPr>
        <p:spPr bwMode="auto">
          <a:xfrm>
            <a:off x="4038600" y="3352800"/>
            <a:ext cx="838200" cy="0"/>
          </a:xfrm>
          <a:prstGeom prst="line">
            <a:avLst/>
          </a:prstGeom>
          <a:noFill/>
          <a:ln w="28575">
            <a:solidFill>
              <a:schemeClr val="tx1"/>
            </a:solidFill>
            <a:prstDash val="dash"/>
            <a:round/>
            <a:headEnd/>
            <a:tailEnd type="triangle" w="med" len="med"/>
          </a:ln>
        </p:spPr>
        <p:txBody>
          <a:bodyPr/>
          <a:lstStyle/>
          <a:p>
            <a:endParaRPr lang="id-ID"/>
          </a:p>
        </p:txBody>
      </p:sp>
      <p:sp>
        <p:nvSpPr>
          <p:cNvPr id="132114" name="Line 18"/>
          <p:cNvSpPr>
            <a:spLocks noChangeShapeType="1"/>
          </p:cNvSpPr>
          <p:nvPr/>
        </p:nvSpPr>
        <p:spPr bwMode="auto">
          <a:xfrm>
            <a:off x="1905000" y="3581400"/>
            <a:ext cx="0" cy="1066800"/>
          </a:xfrm>
          <a:prstGeom prst="line">
            <a:avLst/>
          </a:prstGeom>
          <a:noFill/>
          <a:ln w="38100">
            <a:solidFill>
              <a:srgbClr val="006600"/>
            </a:solidFill>
            <a:round/>
            <a:headEnd/>
            <a:tailEnd/>
          </a:ln>
        </p:spPr>
        <p:txBody>
          <a:bodyPr/>
          <a:lstStyle/>
          <a:p>
            <a:endParaRPr lang="id-ID"/>
          </a:p>
        </p:txBody>
      </p:sp>
      <p:sp>
        <p:nvSpPr>
          <p:cNvPr id="132115" name="Line 19"/>
          <p:cNvSpPr>
            <a:spLocks noChangeShapeType="1"/>
          </p:cNvSpPr>
          <p:nvPr/>
        </p:nvSpPr>
        <p:spPr bwMode="auto">
          <a:xfrm>
            <a:off x="1905000" y="4648200"/>
            <a:ext cx="3505200" cy="0"/>
          </a:xfrm>
          <a:prstGeom prst="line">
            <a:avLst/>
          </a:prstGeom>
          <a:noFill/>
          <a:ln w="38100">
            <a:solidFill>
              <a:srgbClr val="006600"/>
            </a:solidFill>
            <a:round/>
            <a:headEnd/>
            <a:tailEnd/>
          </a:ln>
        </p:spPr>
        <p:txBody>
          <a:bodyPr/>
          <a:lstStyle/>
          <a:p>
            <a:endParaRPr lang="id-ID"/>
          </a:p>
        </p:txBody>
      </p:sp>
      <p:sp>
        <p:nvSpPr>
          <p:cNvPr id="132116" name="Line 20"/>
          <p:cNvSpPr>
            <a:spLocks noChangeShapeType="1"/>
          </p:cNvSpPr>
          <p:nvPr/>
        </p:nvSpPr>
        <p:spPr bwMode="auto">
          <a:xfrm flipV="1">
            <a:off x="5410200" y="3733800"/>
            <a:ext cx="0" cy="914400"/>
          </a:xfrm>
          <a:prstGeom prst="line">
            <a:avLst/>
          </a:prstGeom>
          <a:noFill/>
          <a:ln w="38100">
            <a:solidFill>
              <a:srgbClr val="006600"/>
            </a:solidFill>
            <a:round/>
            <a:headEnd/>
            <a:tailEnd type="triangle" w="med" len="med"/>
          </a:ln>
        </p:spPr>
        <p:txBody>
          <a:bodyPr/>
          <a:lstStyle/>
          <a:p>
            <a:endParaRPr lang="id-ID"/>
          </a:p>
        </p:txBody>
      </p:sp>
      <p:sp>
        <p:nvSpPr>
          <p:cNvPr id="132117" name="Line 21"/>
          <p:cNvSpPr>
            <a:spLocks noChangeShapeType="1"/>
          </p:cNvSpPr>
          <p:nvPr/>
        </p:nvSpPr>
        <p:spPr bwMode="auto">
          <a:xfrm flipH="1">
            <a:off x="6019800" y="3352800"/>
            <a:ext cx="609600" cy="0"/>
          </a:xfrm>
          <a:prstGeom prst="line">
            <a:avLst/>
          </a:prstGeom>
          <a:noFill/>
          <a:ln w="38100">
            <a:solidFill>
              <a:srgbClr val="006600"/>
            </a:solidFill>
            <a:round/>
            <a:headEnd/>
            <a:tailEnd type="triangle" w="med" len="med"/>
          </a:ln>
        </p:spPr>
        <p:txBody>
          <a:bodyPr/>
          <a:lstStyle/>
          <a:p>
            <a:endParaRPr lang="id-ID"/>
          </a:p>
        </p:txBody>
      </p:sp>
      <p:sp>
        <p:nvSpPr>
          <p:cNvPr id="132118" name="Line 22"/>
          <p:cNvSpPr>
            <a:spLocks noChangeShapeType="1"/>
          </p:cNvSpPr>
          <p:nvPr/>
        </p:nvSpPr>
        <p:spPr bwMode="auto">
          <a:xfrm flipV="1">
            <a:off x="1905000" y="2438400"/>
            <a:ext cx="0" cy="762000"/>
          </a:xfrm>
          <a:prstGeom prst="line">
            <a:avLst/>
          </a:prstGeom>
          <a:noFill/>
          <a:ln w="38100">
            <a:solidFill>
              <a:srgbClr val="006600"/>
            </a:solidFill>
            <a:round/>
            <a:headEnd/>
            <a:tailEnd/>
          </a:ln>
        </p:spPr>
        <p:txBody>
          <a:bodyPr/>
          <a:lstStyle/>
          <a:p>
            <a:endParaRPr lang="id-ID"/>
          </a:p>
        </p:txBody>
      </p:sp>
      <p:sp>
        <p:nvSpPr>
          <p:cNvPr id="132119" name="Line 23"/>
          <p:cNvSpPr>
            <a:spLocks noChangeShapeType="1"/>
          </p:cNvSpPr>
          <p:nvPr/>
        </p:nvSpPr>
        <p:spPr bwMode="auto">
          <a:xfrm>
            <a:off x="1905000" y="2438400"/>
            <a:ext cx="3048000" cy="0"/>
          </a:xfrm>
          <a:prstGeom prst="line">
            <a:avLst/>
          </a:prstGeom>
          <a:noFill/>
          <a:ln w="38100">
            <a:solidFill>
              <a:srgbClr val="006600"/>
            </a:solidFill>
            <a:round/>
            <a:headEnd/>
            <a:tailEnd type="triangle" w="med" len="med"/>
          </a:ln>
        </p:spPr>
        <p:txBody>
          <a:bodyPr/>
          <a:lstStyle/>
          <a:p>
            <a:endParaRPr lang="id-ID"/>
          </a:p>
        </p:txBody>
      </p:sp>
      <p:sp>
        <p:nvSpPr>
          <p:cNvPr id="132120" name="Line 24"/>
          <p:cNvSpPr>
            <a:spLocks noChangeShapeType="1"/>
          </p:cNvSpPr>
          <p:nvPr/>
        </p:nvSpPr>
        <p:spPr bwMode="auto">
          <a:xfrm>
            <a:off x="5410200" y="2667000"/>
            <a:ext cx="0" cy="381000"/>
          </a:xfrm>
          <a:prstGeom prst="line">
            <a:avLst/>
          </a:prstGeom>
          <a:noFill/>
          <a:ln w="38100">
            <a:solidFill>
              <a:srgbClr val="006600"/>
            </a:solidFill>
            <a:round/>
            <a:headEnd/>
            <a:tailEnd type="triangle" w="med" len="med"/>
          </a:ln>
        </p:spPr>
        <p:txBody>
          <a:bodyPr/>
          <a:lstStyle/>
          <a:p>
            <a:endParaRPr lang="id-ID"/>
          </a:p>
        </p:txBody>
      </p:sp>
      <p:sp>
        <p:nvSpPr>
          <p:cNvPr id="132121" name="Line 25"/>
          <p:cNvSpPr>
            <a:spLocks noChangeShapeType="1"/>
          </p:cNvSpPr>
          <p:nvPr/>
        </p:nvSpPr>
        <p:spPr bwMode="auto">
          <a:xfrm flipV="1">
            <a:off x="3505200" y="3733800"/>
            <a:ext cx="0" cy="609600"/>
          </a:xfrm>
          <a:prstGeom prst="line">
            <a:avLst/>
          </a:prstGeom>
          <a:noFill/>
          <a:ln w="38100">
            <a:solidFill>
              <a:srgbClr val="FF0000"/>
            </a:solidFill>
            <a:round/>
            <a:headEnd/>
            <a:tailEnd type="triangle" w="med" len="med"/>
          </a:ln>
        </p:spPr>
        <p:txBody>
          <a:bodyPr/>
          <a:lstStyle/>
          <a:p>
            <a:endParaRPr lang="id-ID"/>
          </a:p>
        </p:txBody>
      </p:sp>
      <p:sp>
        <p:nvSpPr>
          <p:cNvPr id="132122" name="Line 26"/>
          <p:cNvSpPr>
            <a:spLocks noChangeShapeType="1"/>
          </p:cNvSpPr>
          <p:nvPr/>
        </p:nvSpPr>
        <p:spPr bwMode="auto">
          <a:xfrm>
            <a:off x="3505200" y="4343400"/>
            <a:ext cx="3505200" cy="0"/>
          </a:xfrm>
          <a:prstGeom prst="line">
            <a:avLst/>
          </a:prstGeom>
          <a:noFill/>
          <a:ln w="38100">
            <a:solidFill>
              <a:srgbClr val="FF0000"/>
            </a:solidFill>
            <a:round/>
            <a:headEnd/>
            <a:tailEnd/>
          </a:ln>
        </p:spPr>
        <p:txBody>
          <a:bodyPr/>
          <a:lstStyle/>
          <a:p>
            <a:endParaRPr lang="id-ID"/>
          </a:p>
        </p:txBody>
      </p:sp>
      <p:sp>
        <p:nvSpPr>
          <p:cNvPr id="132123" name="Line 27"/>
          <p:cNvSpPr>
            <a:spLocks noChangeShapeType="1"/>
          </p:cNvSpPr>
          <p:nvPr/>
        </p:nvSpPr>
        <p:spPr bwMode="auto">
          <a:xfrm flipV="1">
            <a:off x="7010400" y="3581400"/>
            <a:ext cx="0" cy="762000"/>
          </a:xfrm>
          <a:prstGeom prst="line">
            <a:avLst/>
          </a:prstGeom>
          <a:noFill/>
          <a:ln w="38100">
            <a:solidFill>
              <a:srgbClr val="FF0000"/>
            </a:solidFill>
            <a:round/>
            <a:headEnd/>
            <a:tailEnd/>
          </a:ln>
        </p:spPr>
        <p:txBody>
          <a:bodyPr/>
          <a:lstStyle/>
          <a:p>
            <a:endParaRPr lang="id-ID"/>
          </a:p>
        </p:txBody>
      </p:sp>
      <p:sp>
        <p:nvSpPr>
          <p:cNvPr id="132124" name="Text Box 28"/>
          <p:cNvSpPr txBox="1">
            <a:spLocks noChangeArrowheads="1"/>
          </p:cNvSpPr>
          <p:nvPr/>
        </p:nvSpPr>
        <p:spPr bwMode="auto">
          <a:xfrm>
            <a:off x="6096000" y="1757363"/>
            <a:ext cx="2209800" cy="376237"/>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1800">
                <a:latin typeface="Arial" charset="0"/>
              </a:rPr>
              <a:t>Social Institution</a:t>
            </a:r>
          </a:p>
        </p:txBody>
      </p:sp>
      <p:sp>
        <p:nvSpPr>
          <p:cNvPr id="132125" name="Line 29"/>
          <p:cNvSpPr>
            <a:spLocks noChangeShapeType="1"/>
          </p:cNvSpPr>
          <p:nvPr/>
        </p:nvSpPr>
        <p:spPr bwMode="auto">
          <a:xfrm flipV="1">
            <a:off x="7696200" y="2133600"/>
            <a:ext cx="0" cy="1066800"/>
          </a:xfrm>
          <a:prstGeom prst="line">
            <a:avLst/>
          </a:prstGeom>
          <a:noFill/>
          <a:ln w="38100">
            <a:solidFill>
              <a:srgbClr val="006600"/>
            </a:solidFill>
            <a:round/>
            <a:headEnd type="triangle" w="med" len="med"/>
            <a:tailEnd type="triangle" w="med" len="med"/>
          </a:ln>
        </p:spPr>
        <p:txBody>
          <a:bodyPr/>
          <a:lstStyle/>
          <a:p>
            <a:endParaRPr lang="id-ID"/>
          </a:p>
        </p:txBody>
      </p:sp>
      <p:sp>
        <p:nvSpPr>
          <p:cNvPr id="132126" name="Line 30"/>
          <p:cNvSpPr>
            <a:spLocks noChangeShapeType="1"/>
          </p:cNvSpPr>
          <p:nvPr/>
        </p:nvSpPr>
        <p:spPr bwMode="auto">
          <a:xfrm flipH="1">
            <a:off x="5867400" y="2362200"/>
            <a:ext cx="1828800" cy="0"/>
          </a:xfrm>
          <a:prstGeom prst="line">
            <a:avLst/>
          </a:prstGeom>
          <a:noFill/>
          <a:ln w="38100">
            <a:solidFill>
              <a:srgbClr val="006600"/>
            </a:solidFill>
            <a:round/>
            <a:headEnd/>
            <a:tailEnd type="triangle" w="med" len="med"/>
          </a:ln>
        </p:spPr>
        <p:txBody>
          <a:bodyPr/>
          <a:lstStyle/>
          <a:p>
            <a:endParaRPr lang="id-ID"/>
          </a:p>
        </p:txBody>
      </p:sp>
      <p:sp>
        <p:nvSpPr>
          <p:cNvPr id="132127" name="Text Box 31"/>
          <p:cNvSpPr txBox="1">
            <a:spLocks noChangeArrowheads="1"/>
          </p:cNvSpPr>
          <p:nvPr/>
        </p:nvSpPr>
        <p:spPr bwMode="auto">
          <a:xfrm>
            <a:off x="3352800" y="1752600"/>
            <a:ext cx="2438400" cy="376238"/>
          </a:xfrm>
          <a:prstGeom prst="rect">
            <a:avLst/>
          </a:prstGeom>
          <a:solidFill>
            <a:schemeClr val="bg1"/>
          </a:solidFill>
          <a:ln w="9525">
            <a:solidFill>
              <a:srgbClr val="9999FF"/>
            </a:solidFill>
            <a:miter lim="800000"/>
            <a:headEnd/>
            <a:tailEnd/>
          </a:ln>
        </p:spPr>
        <p:txBody>
          <a:bodyPr>
            <a:spAutoFit/>
          </a:bodyPr>
          <a:lstStyle/>
          <a:p>
            <a:pPr algn="ctr">
              <a:spcBef>
                <a:spcPct val="50000"/>
              </a:spcBef>
            </a:pPr>
            <a:r>
              <a:rPr lang="en-US" sz="1800">
                <a:latin typeface="Arial" charset="0"/>
              </a:rPr>
              <a:t>Financial Authority</a:t>
            </a:r>
          </a:p>
        </p:txBody>
      </p:sp>
      <p:sp>
        <p:nvSpPr>
          <p:cNvPr id="132128" name="Text Box 32"/>
          <p:cNvSpPr txBox="1">
            <a:spLocks noChangeArrowheads="1"/>
          </p:cNvSpPr>
          <p:nvPr/>
        </p:nvSpPr>
        <p:spPr bwMode="auto">
          <a:xfrm>
            <a:off x="3657600" y="1371600"/>
            <a:ext cx="1905000" cy="366713"/>
          </a:xfrm>
          <a:prstGeom prst="rect">
            <a:avLst/>
          </a:prstGeom>
          <a:noFill/>
          <a:ln w="9525">
            <a:noFill/>
            <a:miter lim="800000"/>
            <a:headEnd/>
            <a:tailEnd/>
          </a:ln>
        </p:spPr>
        <p:txBody>
          <a:bodyPr>
            <a:spAutoFit/>
          </a:bodyPr>
          <a:lstStyle/>
          <a:p>
            <a:pPr algn="ctr">
              <a:spcBef>
                <a:spcPct val="50000"/>
              </a:spcBef>
            </a:pPr>
            <a:r>
              <a:rPr lang="en-US" sz="1800">
                <a:latin typeface="Arial" charset="0"/>
              </a:rPr>
              <a:t>Ms, i, Tx, Tr</a:t>
            </a:r>
          </a:p>
        </p:txBody>
      </p:sp>
      <p:sp>
        <p:nvSpPr>
          <p:cNvPr id="132129" name="Text Box 33"/>
          <p:cNvSpPr txBox="1">
            <a:spLocks noChangeArrowheads="1"/>
          </p:cNvSpPr>
          <p:nvPr/>
        </p:nvSpPr>
        <p:spPr bwMode="auto">
          <a:xfrm>
            <a:off x="6172200" y="1300163"/>
            <a:ext cx="2057400" cy="366712"/>
          </a:xfrm>
          <a:prstGeom prst="rect">
            <a:avLst/>
          </a:prstGeom>
          <a:noFill/>
          <a:ln w="9525">
            <a:noFill/>
            <a:miter lim="800000"/>
            <a:headEnd/>
            <a:tailEnd/>
          </a:ln>
        </p:spPr>
        <p:txBody>
          <a:bodyPr>
            <a:spAutoFit/>
          </a:bodyPr>
          <a:lstStyle/>
          <a:p>
            <a:pPr algn="ctr">
              <a:spcBef>
                <a:spcPct val="50000"/>
              </a:spcBef>
            </a:pPr>
            <a:r>
              <a:rPr lang="en-US" sz="1800">
                <a:latin typeface="Arial" charset="0"/>
              </a:rPr>
              <a:t>Z, If, Sh, Wq</a:t>
            </a:r>
          </a:p>
        </p:txBody>
      </p:sp>
      <p:sp>
        <p:nvSpPr>
          <p:cNvPr id="132130" name="Text Box 34"/>
          <p:cNvSpPr txBox="1">
            <a:spLocks noChangeArrowheads="1"/>
          </p:cNvSpPr>
          <p:nvPr/>
        </p:nvSpPr>
        <p:spPr bwMode="auto">
          <a:xfrm>
            <a:off x="7162800" y="6176963"/>
            <a:ext cx="1600200" cy="376237"/>
          </a:xfrm>
          <a:prstGeom prst="rect">
            <a:avLst/>
          </a:prstGeom>
          <a:noFill/>
          <a:ln w="9525">
            <a:solidFill>
              <a:srgbClr val="006600"/>
            </a:solidFill>
            <a:miter lim="800000"/>
            <a:headEnd/>
            <a:tailEnd/>
          </a:ln>
        </p:spPr>
        <p:txBody>
          <a:bodyPr>
            <a:spAutoFit/>
          </a:bodyPr>
          <a:lstStyle/>
          <a:p>
            <a:pPr algn="ctr">
              <a:spcBef>
                <a:spcPct val="50000"/>
              </a:spcBef>
            </a:pPr>
            <a:r>
              <a:rPr lang="en-US" sz="1800">
                <a:latin typeface="Arial" charset="0"/>
              </a:rPr>
              <a:t>Existing</a:t>
            </a:r>
          </a:p>
        </p:txBody>
      </p:sp>
      <p:sp>
        <p:nvSpPr>
          <p:cNvPr id="132131" name="Text Box 35"/>
          <p:cNvSpPr txBox="1">
            <a:spLocks noChangeArrowheads="1"/>
          </p:cNvSpPr>
          <p:nvPr/>
        </p:nvSpPr>
        <p:spPr bwMode="auto">
          <a:xfrm>
            <a:off x="914400" y="5562600"/>
            <a:ext cx="2438400" cy="366713"/>
          </a:xfrm>
          <a:prstGeom prst="rect">
            <a:avLst/>
          </a:prstGeom>
          <a:noFill/>
          <a:ln w="9525">
            <a:noFill/>
            <a:miter lim="800000"/>
            <a:headEnd/>
            <a:tailEnd/>
          </a:ln>
        </p:spPr>
        <p:txBody>
          <a:bodyPr>
            <a:spAutoFit/>
          </a:bodyPr>
          <a:lstStyle/>
          <a:p>
            <a:pPr>
              <a:spcBef>
                <a:spcPct val="50000"/>
              </a:spcBef>
            </a:pPr>
            <a:r>
              <a:rPr lang="en-US" sz="1800">
                <a:latin typeface="Arial" charset="0"/>
              </a:rPr>
              <a:t>Monetary Sector</a:t>
            </a:r>
          </a:p>
        </p:txBody>
      </p:sp>
      <p:sp>
        <p:nvSpPr>
          <p:cNvPr id="132132" name="Text Box 36"/>
          <p:cNvSpPr txBox="1">
            <a:spLocks noChangeArrowheads="1"/>
          </p:cNvSpPr>
          <p:nvPr/>
        </p:nvSpPr>
        <p:spPr bwMode="auto">
          <a:xfrm>
            <a:off x="5791200" y="5562600"/>
            <a:ext cx="2438400" cy="366713"/>
          </a:xfrm>
          <a:prstGeom prst="rect">
            <a:avLst/>
          </a:prstGeom>
          <a:noFill/>
          <a:ln w="9525">
            <a:noFill/>
            <a:miter lim="800000"/>
            <a:headEnd/>
            <a:tailEnd/>
          </a:ln>
        </p:spPr>
        <p:txBody>
          <a:bodyPr>
            <a:spAutoFit/>
          </a:bodyPr>
          <a:lstStyle/>
          <a:p>
            <a:pPr algn="r">
              <a:spcBef>
                <a:spcPct val="50000"/>
              </a:spcBef>
            </a:pPr>
            <a:r>
              <a:rPr lang="en-US" sz="1800">
                <a:latin typeface="Arial" charset="0"/>
              </a:rPr>
              <a:t>Real Sector</a:t>
            </a:r>
          </a:p>
        </p:txBody>
      </p:sp>
    </p:spTree>
    <p:extLst>
      <p:ext uri="{BB962C8B-B14F-4D97-AF65-F5344CB8AC3E}">
        <p14:creationId xmlns:p14="http://schemas.microsoft.com/office/powerpoint/2010/main" val="11163580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ChangeArrowheads="1"/>
          </p:cNvSpPr>
          <p:nvPr/>
        </p:nvSpPr>
        <p:spPr bwMode="auto">
          <a:xfrm>
            <a:off x="685800" y="457200"/>
            <a:ext cx="7772400" cy="533400"/>
          </a:xfrm>
          <a:prstGeom prst="rect">
            <a:avLst/>
          </a:prstGeom>
          <a:solidFill>
            <a:srgbClr val="99CCFF"/>
          </a:solidFill>
          <a:ln w="9525">
            <a:noFill/>
            <a:miter lim="800000"/>
            <a:headEnd/>
            <a:tailEnd/>
          </a:ln>
        </p:spPr>
        <p:txBody>
          <a:bodyPr anchor="ctr"/>
          <a:lstStyle/>
          <a:p>
            <a:pPr algn="ctr"/>
            <a:r>
              <a:rPr lang="en-US" sz="3200" dirty="0" err="1"/>
              <a:t>Arsitektur</a:t>
            </a:r>
            <a:r>
              <a:rPr lang="en-US" sz="3200" dirty="0"/>
              <a:t> </a:t>
            </a:r>
            <a:r>
              <a:rPr lang="en-US" sz="3200" dirty="0" err="1"/>
              <a:t>Ekonomi</a:t>
            </a:r>
            <a:r>
              <a:rPr lang="en-US" sz="3200" dirty="0"/>
              <a:t> Islam</a:t>
            </a:r>
          </a:p>
        </p:txBody>
      </p:sp>
      <p:sp>
        <p:nvSpPr>
          <p:cNvPr id="184323" name="Rectangle 3"/>
          <p:cNvSpPr>
            <a:spLocks noChangeArrowheads="1"/>
          </p:cNvSpPr>
          <p:nvPr/>
        </p:nvSpPr>
        <p:spPr bwMode="auto">
          <a:xfrm>
            <a:off x="1447800" y="1447800"/>
            <a:ext cx="2057400" cy="533400"/>
          </a:xfrm>
          <a:prstGeom prst="rect">
            <a:avLst/>
          </a:prstGeom>
          <a:noFill/>
          <a:ln w="9525">
            <a:solidFill>
              <a:schemeClr val="tx1"/>
            </a:solidFill>
            <a:miter lim="800000"/>
            <a:headEnd/>
            <a:tailEnd/>
          </a:ln>
        </p:spPr>
        <p:txBody>
          <a:bodyPr/>
          <a:lstStyle/>
          <a:p>
            <a:pPr algn="ctr"/>
            <a:r>
              <a:rPr lang="en-US" sz="1400" b="1">
                <a:cs typeface="Times New Roman" pitchFamily="18" charset="0"/>
              </a:rPr>
              <a:t>Otoritas Ekonomi</a:t>
            </a:r>
          </a:p>
          <a:p>
            <a:pPr algn="ctr" eaLnBrk="0" hangingPunct="0"/>
            <a:r>
              <a:rPr lang="en-US" sz="1400">
                <a:cs typeface="Times New Roman" pitchFamily="18" charset="0"/>
              </a:rPr>
              <a:t>(Economy Authority)</a:t>
            </a:r>
            <a:endParaRPr lang="en-US" sz="1400"/>
          </a:p>
        </p:txBody>
      </p:sp>
      <p:sp>
        <p:nvSpPr>
          <p:cNvPr id="184324" name="Rectangle 4"/>
          <p:cNvSpPr>
            <a:spLocks noChangeArrowheads="1"/>
          </p:cNvSpPr>
          <p:nvPr/>
        </p:nvSpPr>
        <p:spPr bwMode="auto">
          <a:xfrm>
            <a:off x="5105400" y="1447800"/>
            <a:ext cx="1981200" cy="533400"/>
          </a:xfrm>
          <a:prstGeom prst="rect">
            <a:avLst/>
          </a:prstGeom>
          <a:noFill/>
          <a:ln w="28575">
            <a:solidFill>
              <a:schemeClr val="tx1"/>
            </a:solidFill>
            <a:miter lim="800000"/>
            <a:headEnd/>
            <a:tailEnd/>
          </a:ln>
        </p:spPr>
        <p:txBody>
          <a:bodyPr/>
          <a:lstStyle/>
          <a:p>
            <a:pPr algn="ctr"/>
            <a:r>
              <a:rPr lang="en-US" sz="1600" b="1">
                <a:cs typeface="Times New Roman" pitchFamily="18" charset="0"/>
              </a:rPr>
              <a:t>Lembaga Hisbah</a:t>
            </a:r>
          </a:p>
          <a:p>
            <a:pPr algn="ctr" eaLnBrk="0" hangingPunct="0"/>
            <a:r>
              <a:rPr lang="en-US" sz="1600" b="1">
                <a:cs typeface="Times New Roman" pitchFamily="18" charset="0"/>
              </a:rPr>
              <a:t>(Hisbah Council)</a:t>
            </a:r>
            <a:endParaRPr lang="en-US" sz="1600" b="1"/>
          </a:p>
        </p:txBody>
      </p:sp>
      <p:sp>
        <p:nvSpPr>
          <p:cNvPr id="184325" name="Rectangle 5"/>
          <p:cNvSpPr>
            <a:spLocks noChangeArrowheads="1"/>
          </p:cNvSpPr>
          <p:nvPr/>
        </p:nvSpPr>
        <p:spPr bwMode="auto">
          <a:xfrm>
            <a:off x="1447800" y="1981200"/>
            <a:ext cx="2057400" cy="685800"/>
          </a:xfrm>
          <a:prstGeom prst="rect">
            <a:avLst/>
          </a:prstGeom>
          <a:noFill/>
          <a:ln w="57150" cmpd="thinThick">
            <a:solidFill>
              <a:schemeClr val="tx1"/>
            </a:solidFill>
            <a:miter lim="800000"/>
            <a:headEnd/>
            <a:tailEnd/>
          </a:ln>
        </p:spPr>
        <p:txBody>
          <a:bodyPr/>
          <a:lstStyle/>
          <a:p>
            <a:pPr algn="ctr"/>
            <a:r>
              <a:rPr lang="en-US" sz="1600" b="1">
                <a:cs typeface="Times New Roman" pitchFamily="18" charset="0"/>
              </a:rPr>
              <a:t>Bait Al Maal</a:t>
            </a:r>
          </a:p>
          <a:p>
            <a:pPr algn="ctr" eaLnBrk="0" hangingPunct="0"/>
            <a:r>
              <a:rPr lang="en-US" sz="1600" b="1">
                <a:cs typeface="Times New Roman" pitchFamily="18" charset="0"/>
              </a:rPr>
              <a:t>(Treasury House)</a:t>
            </a:r>
            <a:endParaRPr lang="en-US" sz="1600" b="1"/>
          </a:p>
        </p:txBody>
      </p:sp>
      <p:sp>
        <p:nvSpPr>
          <p:cNvPr id="184326" name="Rectangle 6"/>
          <p:cNvSpPr>
            <a:spLocks noChangeArrowheads="1"/>
          </p:cNvSpPr>
          <p:nvPr/>
        </p:nvSpPr>
        <p:spPr bwMode="auto">
          <a:xfrm>
            <a:off x="4114800" y="3124200"/>
            <a:ext cx="2438400" cy="685800"/>
          </a:xfrm>
          <a:prstGeom prst="rect">
            <a:avLst/>
          </a:prstGeom>
          <a:noFill/>
          <a:ln w="57150" cmpd="thinThick">
            <a:solidFill>
              <a:schemeClr val="tx1"/>
            </a:solidFill>
            <a:miter lim="800000"/>
            <a:headEnd/>
            <a:tailEnd/>
          </a:ln>
        </p:spPr>
        <p:txBody>
          <a:bodyPr/>
          <a:lstStyle/>
          <a:p>
            <a:pPr algn="ctr"/>
            <a:r>
              <a:rPr lang="en-US" sz="1600" b="1">
                <a:cs typeface="Times New Roman" pitchFamily="18" charset="0"/>
              </a:rPr>
              <a:t>Qiradh</a:t>
            </a:r>
          </a:p>
          <a:p>
            <a:pPr algn="ctr" eaLnBrk="0" hangingPunct="0"/>
            <a:r>
              <a:rPr lang="en-US" sz="1600" b="1">
                <a:cs typeface="Times New Roman" pitchFamily="18" charset="0"/>
              </a:rPr>
              <a:t>(Financial Authority)</a:t>
            </a:r>
            <a:endParaRPr lang="en-US" sz="1600" b="1"/>
          </a:p>
        </p:txBody>
      </p:sp>
      <p:sp>
        <p:nvSpPr>
          <p:cNvPr id="184327" name="Rectangle 7"/>
          <p:cNvSpPr>
            <a:spLocks noChangeArrowheads="1"/>
          </p:cNvSpPr>
          <p:nvPr/>
        </p:nvSpPr>
        <p:spPr bwMode="auto">
          <a:xfrm>
            <a:off x="2667000" y="4267200"/>
            <a:ext cx="1828800" cy="609600"/>
          </a:xfrm>
          <a:prstGeom prst="rect">
            <a:avLst/>
          </a:prstGeom>
          <a:noFill/>
          <a:ln w="57150" cmpd="thickThin">
            <a:solidFill>
              <a:schemeClr val="tx1"/>
            </a:solidFill>
            <a:miter lim="800000"/>
            <a:headEnd/>
            <a:tailEnd/>
          </a:ln>
        </p:spPr>
        <p:txBody>
          <a:bodyPr/>
          <a:lstStyle/>
          <a:p>
            <a:pPr algn="ctr"/>
            <a:r>
              <a:rPr lang="en-US" sz="1400" b="1">
                <a:cs typeface="Times New Roman" pitchFamily="18" charset="0"/>
              </a:rPr>
              <a:t>Perbankan</a:t>
            </a:r>
          </a:p>
          <a:p>
            <a:pPr algn="ctr" eaLnBrk="0" hangingPunct="0"/>
            <a:r>
              <a:rPr lang="en-US" sz="1400">
                <a:cs typeface="Times New Roman" pitchFamily="18" charset="0"/>
              </a:rPr>
              <a:t>(Banking Institution)</a:t>
            </a:r>
            <a:endParaRPr lang="en-US" sz="1400"/>
          </a:p>
        </p:txBody>
      </p:sp>
      <p:sp>
        <p:nvSpPr>
          <p:cNvPr id="184328" name="Rectangle 8"/>
          <p:cNvSpPr>
            <a:spLocks noChangeArrowheads="1"/>
          </p:cNvSpPr>
          <p:nvPr/>
        </p:nvSpPr>
        <p:spPr bwMode="auto">
          <a:xfrm>
            <a:off x="4953000" y="4267200"/>
            <a:ext cx="2362200" cy="609600"/>
          </a:xfrm>
          <a:prstGeom prst="rect">
            <a:avLst/>
          </a:prstGeom>
          <a:noFill/>
          <a:ln w="57150" cmpd="thickThin">
            <a:solidFill>
              <a:schemeClr val="tx1"/>
            </a:solidFill>
            <a:miter lim="800000"/>
            <a:headEnd/>
            <a:tailEnd/>
          </a:ln>
        </p:spPr>
        <p:txBody>
          <a:bodyPr/>
          <a:lstStyle/>
          <a:p>
            <a:pPr algn="ctr"/>
            <a:r>
              <a:rPr lang="en-US" sz="1400" b="1">
                <a:cs typeface="Times New Roman" pitchFamily="18" charset="0"/>
              </a:rPr>
              <a:t>Lembaga Non-Bank</a:t>
            </a:r>
            <a:endParaRPr lang="en-US" sz="1400">
              <a:cs typeface="Times New Roman" pitchFamily="18" charset="0"/>
            </a:endParaRPr>
          </a:p>
          <a:p>
            <a:pPr algn="ctr" eaLnBrk="0" hangingPunct="0"/>
            <a:r>
              <a:rPr lang="en-US" sz="1400">
                <a:cs typeface="Times New Roman" pitchFamily="18" charset="0"/>
              </a:rPr>
              <a:t>(Non-Banking Institution)</a:t>
            </a:r>
            <a:endParaRPr lang="en-US" sz="1400"/>
          </a:p>
        </p:txBody>
      </p:sp>
      <p:sp>
        <p:nvSpPr>
          <p:cNvPr id="184329" name="Rectangle 9"/>
          <p:cNvSpPr>
            <a:spLocks noChangeArrowheads="1"/>
          </p:cNvSpPr>
          <p:nvPr/>
        </p:nvSpPr>
        <p:spPr bwMode="auto">
          <a:xfrm>
            <a:off x="2971800" y="5486400"/>
            <a:ext cx="3276600" cy="454025"/>
          </a:xfrm>
          <a:prstGeom prst="rect">
            <a:avLst/>
          </a:prstGeom>
          <a:noFill/>
          <a:ln w="9525">
            <a:solidFill>
              <a:schemeClr val="tx1"/>
            </a:solidFill>
            <a:miter lim="800000"/>
            <a:headEnd/>
            <a:tailEnd/>
          </a:ln>
        </p:spPr>
        <p:txBody>
          <a:bodyPr/>
          <a:lstStyle/>
          <a:p>
            <a:pPr algn="ctr"/>
            <a:r>
              <a:rPr lang="en-US" sz="2000" b="1">
                <a:cs typeface="Times New Roman" pitchFamily="18" charset="0"/>
              </a:rPr>
              <a:t>Pasar (Market)</a:t>
            </a:r>
            <a:endParaRPr lang="en-US" sz="2000" b="1"/>
          </a:p>
        </p:txBody>
      </p:sp>
      <p:sp>
        <p:nvSpPr>
          <p:cNvPr id="184330" name="Line 10"/>
          <p:cNvSpPr>
            <a:spLocks noChangeShapeType="1"/>
          </p:cNvSpPr>
          <p:nvPr/>
        </p:nvSpPr>
        <p:spPr bwMode="auto">
          <a:xfrm>
            <a:off x="2971800" y="2743200"/>
            <a:ext cx="0" cy="800100"/>
          </a:xfrm>
          <a:prstGeom prst="line">
            <a:avLst/>
          </a:prstGeom>
          <a:noFill/>
          <a:ln w="9525">
            <a:solidFill>
              <a:schemeClr val="tx1"/>
            </a:solidFill>
            <a:round/>
            <a:headEnd/>
            <a:tailEnd/>
          </a:ln>
        </p:spPr>
        <p:txBody>
          <a:bodyPr/>
          <a:lstStyle/>
          <a:p>
            <a:endParaRPr lang="id-ID"/>
          </a:p>
        </p:txBody>
      </p:sp>
      <p:sp>
        <p:nvSpPr>
          <p:cNvPr id="184331" name="Line 11"/>
          <p:cNvSpPr>
            <a:spLocks noChangeShapeType="1"/>
          </p:cNvSpPr>
          <p:nvPr/>
        </p:nvSpPr>
        <p:spPr bwMode="auto">
          <a:xfrm>
            <a:off x="4114800" y="3962400"/>
            <a:ext cx="1714500" cy="0"/>
          </a:xfrm>
          <a:prstGeom prst="line">
            <a:avLst/>
          </a:prstGeom>
          <a:noFill/>
          <a:ln w="9525">
            <a:solidFill>
              <a:schemeClr val="tx1"/>
            </a:solidFill>
            <a:round/>
            <a:headEnd/>
            <a:tailEnd/>
          </a:ln>
        </p:spPr>
        <p:txBody>
          <a:bodyPr/>
          <a:lstStyle/>
          <a:p>
            <a:endParaRPr lang="id-ID"/>
          </a:p>
        </p:txBody>
      </p:sp>
      <p:sp>
        <p:nvSpPr>
          <p:cNvPr id="184332" name="Line 12"/>
          <p:cNvSpPr>
            <a:spLocks noChangeShapeType="1"/>
          </p:cNvSpPr>
          <p:nvPr/>
        </p:nvSpPr>
        <p:spPr bwMode="auto">
          <a:xfrm>
            <a:off x="4114800" y="3962400"/>
            <a:ext cx="0" cy="228600"/>
          </a:xfrm>
          <a:prstGeom prst="line">
            <a:avLst/>
          </a:prstGeom>
          <a:noFill/>
          <a:ln w="9525">
            <a:solidFill>
              <a:schemeClr val="tx1"/>
            </a:solidFill>
            <a:round/>
            <a:headEnd/>
            <a:tailEnd type="triangle" w="med" len="med"/>
          </a:ln>
        </p:spPr>
        <p:txBody>
          <a:bodyPr/>
          <a:lstStyle/>
          <a:p>
            <a:endParaRPr lang="id-ID"/>
          </a:p>
        </p:txBody>
      </p:sp>
      <p:sp>
        <p:nvSpPr>
          <p:cNvPr id="184333" name="Line 13"/>
          <p:cNvSpPr>
            <a:spLocks noChangeShapeType="1"/>
          </p:cNvSpPr>
          <p:nvPr/>
        </p:nvSpPr>
        <p:spPr bwMode="auto">
          <a:xfrm>
            <a:off x="5791200" y="3962400"/>
            <a:ext cx="0" cy="228600"/>
          </a:xfrm>
          <a:prstGeom prst="line">
            <a:avLst/>
          </a:prstGeom>
          <a:noFill/>
          <a:ln w="9525">
            <a:solidFill>
              <a:schemeClr val="tx1"/>
            </a:solidFill>
            <a:round/>
            <a:headEnd/>
            <a:tailEnd type="triangle" w="med" len="med"/>
          </a:ln>
        </p:spPr>
        <p:txBody>
          <a:bodyPr/>
          <a:lstStyle/>
          <a:p>
            <a:endParaRPr lang="id-ID"/>
          </a:p>
        </p:txBody>
      </p:sp>
      <p:sp>
        <p:nvSpPr>
          <p:cNvPr id="184334" name="Line 14"/>
          <p:cNvSpPr>
            <a:spLocks noChangeShapeType="1"/>
          </p:cNvSpPr>
          <p:nvPr/>
        </p:nvSpPr>
        <p:spPr bwMode="auto">
          <a:xfrm>
            <a:off x="2133600" y="2743200"/>
            <a:ext cx="0" cy="2362200"/>
          </a:xfrm>
          <a:prstGeom prst="line">
            <a:avLst/>
          </a:prstGeom>
          <a:noFill/>
          <a:ln w="9525">
            <a:solidFill>
              <a:schemeClr val="tx1"/>
            </a:solidFill>
            <a:round/>
            <a:headEnd/>
            <a:tailEnd/>
          </a:ln>
        </p:spPr>
        <p:txBody>
          <a:bodyPr/>
          <a:lstStyle/>
          <a:p>
            <a:endParaRPr lang="id-ID"/>
          </a:p>
        </p:txBody>
      </p:sp>
      <p:sp>
        <p:nvSpPr>
          <p:cNvPr id="184335" name="Line 15"/>
          <p:cNvSpPr>
            <a:spLocks noChangeShapeType="1"/>
          </p:cNvSpPr>
          <p:nvPr/>
        </p:nvSpPr>
        <p:spPr bwMode="auto">
          <a:xfrm>
            <a:off x="3810000" y="4876800"/>
            <a:ext cx="0" cy="228600"/>
          </a:xfrm>
          <a:prstGeom prst="line">
            <a:avLst/>
          </a:prstGeom>
          <a:noFill/>
          <a:ln w="9525">
            <a:solidFill>
              <a:schemeClr val="tx1"/>
            </a:solidFill>
            <a:round/>
            <a:headEnd/>
            <a:tailEnd/>
          </a:ln>
        </p:spPr>
        <p:txBody>
          <a:bodyPr/>
          <a:lstStyle/>
          <a:p>
            <a:endParaRPr lang="id-ID"/>
          </a:p>
        </p:txBody>
      </p:sp>
      <p:sp>
        <p:nvSpPr>
          <p:cNvPr id="184336" name="Line 16"/>
          <p:cNvSpPr>
            <a:spLocks noChangeShapeType="1"/>
          </p:cNvSpPr>
          <p:nvPr/>
        </p:nvSpPr>
        <p:spPr bwMode="auto">
          <a:xfrm>
            <a:off x="5943600" y="4876800"/>
            <a:ext cx="0" cy="228600"/>
          </a:xfrm>
          <a:prstGeom prst="line">
            <a:avLst/>
          </a:prstGeom>
          <a:noFill/>
          <a:ln w="9525">
            <a:solidFill>
              <a:schemeClr val="tx1"/>
            </a:solidFill>
            <a:round/>
            <a:headEnd/>
            <a:tailEnd/>
          </a:ln>
        </p:spPr>
        <p:txBody>
          <a:bodyPr/>
          <a:lstStyle/>
          <a:p>
            <a:endParaRPr lang="id-ID"/>
          </a:p>
        </p:txBody>
      </p:sp>
      <p:sp>
        <p:nvSpPr>
          <p:cNvPr id="184337" name="Line 17"/>
          <p:cNvSpPr>
            <a:spLocks noChangeShapeType="1"/>
          </p:cNvSpPr>
          <p:nvPr/>
        </p:nvSpPr>
        <p:spPr bwMode="auto">
          <a:xfrm>
            <a:off x="4610100" y="5089525"/>
            <a:ext cx="0" cy="342900"/>
          </a:xfrm>
          <a:prstGeom prst="line">
            <a:avLst/>
          </a:prstGeom>
          <a:noFill/>
          <a:ln w="9525">
            <a:solidFill>
              <a:schemeClr val="tx1"/>
            </a:solidFill>
            <a:round/>
            <a:headEnd/>
            <a:tailEnd type="triangle" w="med" len="med"/>
          </a:ln>
        </p:spPr>
        <p:txBody>
          <a:bodyPr/>
          <a:lstStyle/>
          <a:p>
            <a:endParaRPr lang="id-ID"/>
          </a:p>
        </p:txBody>
      </p:sp>
      <p:sp>
        <p:nvSpPr>
          <p:cNvPr id="184338" name="Line 18"/>
          <p:cNvSpPr>
            <a:spLocks noChangeShapeType="1"/>
          </p:cNvSpPr>
          <p:nvPr/>
        </p:nvSpPr>
        <p:spPr bwMode="auto">
          <a:xfrm>
            <a:off x="3657600" y="1828800"/>
            <a:ext cx="1371600" cy="0"/>
          </a:xfrm>
          <a:prstGeom prst="line">
            <a:avLst/>
          </a:prstGeom>
          <a:noFill/>
          <a:ln w="38100">
            <a:solidFill>
              <a:schemeClr val="tx1"/>
            </a:solidFill>
            <a:prstDash val="sysDot"/>
            <a:round/>
            <a:headEnd type="triangle" w="med" len="med"/>
            <a:tailEnd type="triangle" w="med" len="med"/>
          </a:ln>
        </p:spPr>
        <p:txBody>
          <a:bodyPr/>
          <a:lstStyle/>
          <a:p>
            <a:endParaRPr lang="id-ID"/>
          </a:p>
        </p:txBody>
      </p:sp>
      <p:sp>
        <p:nvSpPr>
          <p:cNvPr id="184339" name="Line 19"/>
          <p:cNvSpPr>
            <a:spLocks noChangeShapeType="1"/>
          </p:cNvSpPr>
          <p:nvPr/>
        </p:nvSpPr>
        <p:spPr bwMode="auto">
          <a:xfrm>
            <a:off x="5791200" y="2743200"/>
            <a:ext cx="0" cy="342900"/>
          </a:xfrm>
          <a:prstGeom prst="line">
            <a:avLst/>
          </a:prstGeom>
          <a:noFill/>
          <a:ln w="38100">
            <a:solidFill>
              <a:schemeClr val="tx1"/>
            </a:solidFill>
            <a:prstDash val="sysDot"/>
            <a:round/>
            <a:headEnd/>
            <a:tailEnd type="triangle" w="med" len="med"/>
          </a:ln>
        </p:spPr>
        <p:txBody>
          <a:bodyPr/>
          <a:lstStyle/>
          <a:p>
            <a:endParaRPr lang="id-ID"/>
          </a:p>
        </p:txBody>
      </p:sp>
      <p:sp>
        <p:nvSpPr>
          <p:cNvPr id="184340" name="Line 20"/>
          <p:cNvSpPr>
            <a:spLocks noChangeShapeType="1"/>
          </p:cNvSpPr>
          <p:nvPr/>
        </p:nvSpPr>
        <p:spPr bwMode="auto">
          <a:xfrm>
            <a:off x="2971800" y="3505200"/>
            <a:ext cx="1066800" cy="0"/>
          </a:xfrm>
          <a:prstGeom prst="line">
            <a:avLst/>
          </a:prstGeom>
          <a:noFill/>
          <a:ln w="9525">
            <a:solidFill>
              <a:schemeClr val="tx1"/>
            </a:solidFill>
            <a:round/>
            <a:headEnd/>
            <a:tailEnd type="triangle" w="med" len="med"/>
          </a:ln>
        </p:spPr>
        <p:txBody>
          <a:bodyPr/>
          <a:lstStyle/>
          <a:p>
            <a:endParaRPr lang="id-ID"/>
          </a:p>
        </p:txBody>
      </p:sp>
      <p:sp>
        <p:nvSpPr>
          <p:cNvPr id="184341" name="Line 21"/>
          <p:cNvSpPr>
            <a:spLocks noChangeShapeType="1"/>
          </p:cNvSpPr>
          <p:nvPr/>
        </p:nvSpPr>
        <p:spPr bwMode="auto">
          <a:xfrm>
            <a:off x="3657600" y="2286000"/>
            <a:ext cx="1371600" cy="0"/>
          </a:xfrm>
          <a:prstGeom prst="line">
            <a:avLst/>
          </a:prstGeom>
          <a:noFill/>
          <a:ln w="38100">
            <a:solidFill>
              <a:schemeClr val="tx1"/>
            </a:solidFill>
            <a:prstDash val="sysDot"/>
            <a:round/>
            <a:headEnd type="triangle" w="med" len="med"/>
            <a:tailEnd/>
          </a:ln>
        </p:spPr>
        <p:txBody>
          <a:bodyPr/>
          <a:lstStyle/>
          <a:p>
            <a:endParaRPr lang="id-ID"/>
          </a:p>
        </p:txBody>
      </p:sp>
      <p:sp>
        <p:nvSpPr>
          <p:cNvPr id="184342" name="Line 22"/>
          <p:cNvSpPr>
            <a:spLocks noChangeShapeType="1"/>
          </p:cNvSpPr>
          <p:nvPr/>
        </p:nvSpPr>
        <p:spPr bwMode="auto">
          <a:xfrm>
            <a:off x="2133600" y="5105400"/>
            <a:ext cx="3848100" cy="0"/>
          </a:xfrm>
          <a:prstGeom prst="line">
            <a:avLst/>
          </a:prstGeom>
          <a:noFill/>
          <a:ln w="9525">
            <a:solidFill>
              <a:schemeClr val="tx1"/>
            </a:solidFill>
            <a:round/>
            <a:headEnd/>
            <a:tailEnd/>
          </a:ln>
        </p:spPr>
        <p:txBody>
          <a:bodyPr/>
          <a:lstStyle/>
          <a:p>
            <a:endParaRPr lang="id-ID"/>
          </a:p>
        </p:txBody>
      </p:sp>
      <p:sp>
        <p:nvSpPr>
          <p:cNvPr id="184343" name="Line 23"/>
          <p:cNvSpPr>
            <a:spLocks noChangeShapeType="1"/>
          </p:cNvSpPr>
          <p:nvPr/>
        </p:nvSpPr>
        <p:spPr bwMode="auto">
          <a:xfrm>
            <a:off x="4953000" y="3810000"/>
            <a:ext cx="0" cy="152400"/>
          </a:xfrm>
          <a:prstGeom prst="line">
            <a:avLst/>
          </a:prstGeom>
          <a:noFill/>
          <a:ln w="9525">
            <a:solidFill>
              <a:schemeClr val="tx1"/>
            </a:solidFill>
            <a:round/>
            <a:headEnd/>
            <a:tailEnd/>
          </a:ln>
        </p:spPr>
        <p:txBody>
          <a:bodyPr wrap="none"/>
          <a:lstStyle/>
          <a:p>
            <a:endParaRPr lang="id-ID"/>
          </a:p>
        </p:txBody>
      </p:sp>
      <p:sp>
        <p:nvSpPr>
          <p:cNvPr id="184344" name="Line 24"/>
          <p:cNvSpPr>
            <a:spLocks noChangeShapeType="1"/>
          </p:cNvSpPr>
          <p:nvPr/>
        </p:nvSpPr>
        <p:spPr bwMode="auto">
          <a:xfrm>
            <a:off x="7696200" y="1905000"/>
            <a:ext cx="0" cy="3733800"/>
          </a:xfrm>
          <a:prstGeom prst="line">
            <a:avLst/>
          </a:prstGeom>
          <a:noFill/>
          <a:ln w="38100">
            <a:solidFill>
              <a:schemeClr val="tx1"/>
            </a:solidFill>
            <a:prstDash val="sysDot"/>
            <a:round/>
            <a:headEnd/>
            <a:tailEnd/>
          </a:ln>
        </p:spPr>
        <p:txBody>
          <a:bodyPr wrap="none"/>
          <a:lstStyle/>
          <a:p>
            <a:endParaRPr lang="id-ID"/>
          </a:p>
        </p:txBody>
      </p:sp>
      <p:sp>
        <p:nvSpPr>
          <p:cNvPr id="184345" name="Line 25"/>
          <p:cNvSpPr>
            <a:spLocks noChangeShapeType="1"/>
          </p:cNvSpPr>
          <p:nvPr/>
        </p:nvSpPr>
        <p:spPr bwMode="auto">
          <a:xfrm flipH="1" flipV="1">
            <a:off x="7086600" y="1905000"/>
            <a:ext cx="609600" cy="0"/>
          </a:xfrm>
          <a:prstGeom prst="line">
            <a:avLst/>
          </a:prstGeom>
          <a:noFill/>
          <a:ln w="38100">
            <a:solidFill>
              <a:schemeClr val="tx1"/>
            </a:solidFill>
            <a:prstDash val="sysDot"/>
            <a:round/>
            <a:headEnd/>
            <a:tailEnd/>
          </a:ln>
        </p:spPr>
        <p:txBody>
          <a:bodyPr wrap="none"/>
          <a:lstStyle/>
          <a:p>
            <a:endParaRPr lang="id-ID"/>
          </a:p>
        </p:txBody>
      </p:sp>
      <p:sp>
        <p:nvSpPr>
          <p:cNvPr id="184346" name="Line 26"/>
          <p:cNvSpPr>
            <a:spLocks noChangeShapeType="1"/>
          </p:cNvSpPr>
          <p:nvPr/>
        </p:nvSpPr>
        <p:spPr bwMode="auto">
          <a:xfrm flipH="1">
            <a:off x="6400800" y="5638800"/>
            <a:ext cx="1295400" cy="0"/>
          </a:xfrm>
          <a:prstGeom prst="line">
            <a:avLst/>
          </a:prstGeom>
          <a:noFill/>
          <a:ln w="38100">
            <a:solidFill>
              <a:schemeClr val="tx1"/>
            </a:solidFill>
            <a:prstDash val="sysDot"/>
            <a:round/>
            <a:headEnd/>
            <a:tailEnd type="triangle" w="med" len="med"/>
          </a:ln>
        </p:spPr>
        <p:txBody>
          <a:bodyPr wrap="none"/>
          <a:lstStyle/>
          <a:p>
            <a:endParaRPr lang="id-ID"/>
          </a:p>
        </p:txBody>
      </p:sp>
      <p:sp>
        <p:nvSpPr>
          <p:cNvPr id="184347" name="Text Box 27"/>
          <p:cNvSpPr txBox="1">
            <a:spLocks noChangeArrowheads="1"/>
          </p:cNvSpPr>
          <p:nvPr/>
        </p:nvSpPr>
        <p:spPr bwMode="auto">
          <a:xfrm>
            <a:off x="5105400" y="1981200"/>
            <a:ext cx="1981200" cy="590550"/>
          </a:xfrm>
          <a:prstGeom prst="rect">
            <a:avLst/>
          </a:prstGeom>
          <a:noFill/>
          <a:ln w="9525">
            <a:solidFill>
              <a:schemeClr val="tx1"/>
            </a:solidFill>
            <a:miter lim="800000"/>
            <a:headEnd/>
            <a:tailEnd/>
          </a:ln>
        </p:spPr>
        <p:txBody>
          <a:bodyPr>
            <a:spAutoFit/>
          </a:bodyPr>
          <a:lstStyle/>
          <a:p>
            <a:pPr algn="ctr">
              <a:spcBef>
                <a:spcPct val="50000"/>
              </a:spcBef>
            </a:pPr>
            <a:r>
              <a:rPr lang="en-US" sz="1600" b="1"/>
              <a:t>Otoritas Pasar (Market Authority)</a:t>
            </a:r>
          </a:p>
        </p:txBody>
      </p:sp>
      <p:sp>
        <p:nvSpPr>
          <p:cNvPr id="184348" name="Rectangle 28"/>
          <p:cNvSpPr>
            <a:spLocks noChangeArrowheads="1"/>
          </p:cNvSpPr>
          <p:nvPr/>
        </p:nvSpPr>
        <p:spPr bwMode="auto">
          <a:xfrm>
            <a:off x="2286000" y="2819400"/>
            <a:ext cx="5334000" cy="2209800"/>
          </a:xfrm>
          <a:prstGeom prst="rect">
            <a:avLst/>
          </a:prstGeom>
          <a:noFill/>
          <a:ln w="9525">
            <a:solidFill>
              <a:schemeClr val="tx1"/>
            </a:solidFill>
            <a:prstDash val="sysDot"/>
            <a:miter lim="800000"/>
            <a:headEnd/>
            <a:tailEnd/>
          </a:ln>
        </p:spPr>
        <p:txBody>
          <a:bodyPr wrap="none" anchor="ctr"/>
          <a:lstStyle/>
          <a:p>
            <a:endParaRPr lang="id-ID"/>
          </a:p>
        </p:txBody>
      </p:sp>
    </p:spTree>
    <p:extLst>
      <p:ext uri="{BB962C8B-B14F-4D97-AF65-F5344CB8AC3E}">
        <p14:creationId xmlns:p14="http://schemas.microsoft.com/office/powerpoint/2010/main" val="1107974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accent6">
              <a:lumMod val="20000"/>
              <a:lumOff val="80000"/>
            </a:schemeClr>
          </a:solidFill>
        </p:spPr>
        <p:txBody>
          <a:bodyPr/>
          <a:lstStyle/>
          <a:p>
            <a:r>
              <a:rPr lang="id-ID" dirty="0" smtClean="0">
                <a:solidFill>
                  <a:schemeClr val="tx1"/>
                </a:solidFill>
              </a:rPr>
              <a:t>Dasar Hukum Distribusi</a:t>
            </a:r>
            <a:endParaRPr lang="id-ID" dirty="0">
              <a:solidFill>
                <a:schemeClr val="tx1"/>
              </a:solidFill>
            </a:endParaRPr>
          </a:p>
        </p:txBody>
      </p:sp>
      <p:sp>
        <p:nvSpPr>
          <p:cNvPr id="3" name="Content Placeholder 2"/>
          <p:cNvSpPr>
            <a:spLocks noGrp="1"/>
          </p:cNvSpPr>
          <p:nvPr>
            <p:ph idx="1"/>
          </p:nvPr>
        </p:nvSpPr>
        <p:spPr>
          <a:xfrm>
            <a:off x="0" y="1412776"/>
            <a:ext cx="9144000" cy="5445224"/>
          </a:xfrm>
          <a:solidFill>
            <a:schemeClr val="accent5">
              <a:lumMod val="20000"/>
              <a:lumOff val="80000"/>
            </a:schemeClr>
          </a:solidFill>
        </p:spPr>
        <p:txBody>
          <a:bodyPr>
            <a:normAutofit/>
          </a:bodyPr>
          <a:lstStyle/>
          <a:p>
            <a:pPr marL="514350" indent="-514350" algn="just">
              <a:buNone/>
            </a:pPr>
            <a:r>
              <a:rPr lang="id-ID" sz="2800" dirty="0" smtClean="0"/>
              <a:t>QS :  Al-Hasr (59)  : 7</a:t>
            </a:r>
          </a:p>
          <a:p>
            <a:pPr marL="514350" indent="-514350" algn="r">
              <a:buNone/>
            </a:pPr>
            <a:r>
              <a:rPr lang="ar-AE" sz="3600" dirty="0" smtClean="0"/>
              <a:t>كَيْ لا يَكُونَ دُولَةً بَيْنَ الأغْنِيَاءِ مِنْكُمْ</a:t>
            </a:r>
            <a:endParaRPr lang="id-ID" sz="3600" dirty="0" smtClean="0"/>
          </a:p>
          <a:p>
            <a:pPr marL="0" indent="0" algn="just">
              <a:buNone/>
            </a:pPr>
            <a:endParaRPr lang="id-ID" sz="2800" dirty="0" smtClean="0"/>
          </a:p>
          <a:p>
            <a:pPr marL="0" indent="0" algn="just">
              <a:buNone/>
            </a:pPr>
            <a:r>
              <a:rPr lang="id-ID" sz="2800" i="1" dirty="0" smtClean="0">
                <a:latin typeface="Berlin Sans FB" panose="020E0602020502020306" pitchFamily="34" charset="0"/>
              </a:rPr>
              <a:t>Supaya harta itu jangan hanya beredar di antara orang-orang kaya saja di antara kamu.</a:t>
            </a:r>
          </a:p>
          <a:p>
            <a:pPr marL="0" indent="0" algn="just">
              <a:buNone/>
            </a:pPr>
            <a:endParaRPr lang="id-ID" sz="2800" dirty="0" smtClean="0">
              <a:latin typeface="Berlin Sans FB" panose="020E0602020502020306" pitchFamily="34" charset="0"/>
            </a:endParaRPr>
          </a:p>
          <a:p>
            <a:pPr marL="0" indent="0" algn="just">
              <a:buNone/>
            </a:pPr>
            <a:r>
              <a:rPr lang="id-ID" sz="2800" dirty="0" smtClean="0">
                <a:latin typeface="Berlin Sans FB" panose="020E0602020502020306" pitchFamily="34" charset="0"/>
              </a:rPr>
              <a:t>A</a:t>
            </a:r>
            <a:r>
              <a:rPr lang="en-US" sz="2800" dirty="0" err="1" smtClean="0">
                <a:latin typeface="Berlin Sans FB" panose="020E0602020502020306" pitchFamily="34" charset="0"/>
              </a:rPr>
              <a:t>yat</a:t>
            </a:r>
            <a:r>
              <a:rPr lang="en-US" sz="2800" dirty="0" smtClean="0">
                <a:latin typeface="Berlin Sans FB" panose="020E0602020502020306" pitchFamily="34" charset="0"/>
              </a:rPr>
              <a:t> </a:t>
            </a:r>
            <a:r>
              <a:rPr lang="en-US" sz="2800" dirty="0" err="1" smtClean="0">
                <a:latin typeface="Berlin Sans FB" panose="020E0602020502020306" pitchFamily="34" charset="0"/>
              </a:rPr>
              <a:t>diatas</a:t>
            </a:r>
            <a:r>
              <a:rPr lang="en-US" sz="2800" dirty="0" smtClean="0">
                <a:latin typeface="Berlin Sans FB" panose="020E0602020502020306" pitchFamily="34" charset="0"/>
              </a:rPr>
              <a:t> </a:t>
            </a:r>
            <a:r>
              <a:rPr lang="en-US" sz="2800" dirty="0" err="1" smtClean="0">
                <a:latin typeface="Berlin Sans FB" panose="020E0602020502020306" pitchFamily="34" charset="0"/>
              </a:rPr>
              <a:t>menunjukkan</a:t>
            </a:r>
            <a:r>
              <a:rPr lang="en-US" sz="2800" dirty="0" smtClean="0">
                <a:latin typeface="Berlin Sans FB" panose="020E0602020502020306" pitchFamily="34" charset="0"/>
              </a:rPr>
              <a:t> </a:t>
            </a:r>
            <a:r>
              <a:rPr lang="en-US" sz="2800" dirty="0" err="1" smtClean="0">
                <a:latin typeface="Berlin Sans FB" panose="020E0602020502020306" pitchFamily="34" charset="0"/>
              </a:rPr>
              <a:t>bahwa</a:t>
            </a:r>
            <a:r>
              <a:rPr lang="en-US" sz="2800" dirty="0" smtClean="0">
                <a:latin typeface="Berlin Sans FB" panose="020E0602020502020306" pitchFamily="34" charset="0"/>
              </a:rPr>
              <a:t> </a:t>
            </a:r>
            <a:r>
              <a:rPr lang="en-US" sz="2800" dirty="0" err="1" smtClean="0">
                <a:latin typeface="Berlin Sans FB" panose="020E0602020502020306" pitchFamily="34" charset="0"/>
              </a:rPr>
              <a:t>islam</a:t>
            </a:r>
            <a:r>
              <a:rPr lang="en-US" sz="2800" dirty="0" smtClean="0">
                <a:latin typeface="Berlin Sans FB" panose="020E0602020502020306" pitchFamily="34" charset="0"/>
              </a:rPr>
              <a:t> </a:t>
            </a:r>
            <a:r>
              <a:rPr lang="en-US" sz="2800" dirty="0" err="1" smtClean="0">
                <a:latin typeface="Berlin Sans FB" panose="020E0602020502020306" pitchFamily="34" charset="0"/>
              </a:rPr>
              <a:t>mengatur</a:t>
            </a:r>
            <a:r>
              <a:rPr lang="en-US" sz="2800" dirty="0" smtClean="0">
                <a:latin typeface="Berlin Sans FB" panose="020E0602020502020306" pitchFamily="34" charset="0"/>
              </a:rPr>
              <a:t> </a:t>
            </a:r>
            <a:r>
              <a:rPr lang="en-US" sz="2800" dirty="0" err="1" smtClean="0">
                <a:latin typeface="Berlin Sans FB" panose="020E0602020502020306" pitchFamily="34" charset="0"/>
              </a:rPr>
              <a:t>distribusi</a:t>
            </a:r>
            <a:r>
              <a:rPr lang="en-US" sz="2800" dirty="0" smtClean="0">
                <a:latin typeface="Berlin Sans FB" panose="020E0602020502020306" pitchFamily="34" charset="0"/>
              </a:rPr>
              <a:t> </a:t>
            </a:r>
            <a:r>
              <a:rPr lang="en-US" sz="2800" dirty="0" err="1" smtClean="0">
                <a:latin typeface="Berlin Sans FB" panose="020E0602020502020306" pitchFamily="34" charset="0"/>
              </a:rPr>
              <a:t>harta</a:t>
            </a:r>
            <a:r>
              <a:rPr lang="en-US" sz="2800" dirty="0" smtClean="0">
                <a:latin typeface="Berlin Sans FB" panose="020E0602020502020306" pitchFamily="34" charset="0"/>
              </a:rPr>
              <a:t> </a:t>
            </a:r>
            <a:r>
              <a:rPr lang="en-US" sz="2800" dirty="0" err="1" smtClean="0">
                <a:latin typeface="Berlin Sans FB" panose="020E0602020502020306" pitchFamily="34" charset="0"/>
              </a:rPr>
              <a:t>kekayaan</a:t>
            </a:r>
            <a:r>
              <a:rPr lang="en-US" sz="2800" dirty="0" smtClean="0">
                <a:latin typeface="Berlin Sans FB" panose="020E0602020502020306" pitchFamily="34" charset="0"/>
              </a:rPr>
              <a:t> </a:t>
            </a:r>
            <a:r>
              <a:rPr lang="en-US" sz="2800" dirty="0" err="1" smtClean="0">
                <a:latin typeface="Berlin Sans FB" panose="020E0602020502020306" pitchFamily="34" charset="0"/>
              </a:rPr>
              <a:t>termasuk</a:t>
            </a:r>
            <a:r>
              <a:rPr lang="en-US" sz="2800" dirty="0" smtClean="0">
                <a:latin typeface="Berlin Sans FB" panose="020E0602020502020306" pitchFamily="34" charset="0"/>
              </a:rPr>
              <a:t> </a:t>
            </a:r>
            <a:r>
              <a:rPr lang="en-US" sz="2800" dirty="0" err="1" smtClean="0">
                <a:latin typeface="Berlin Sans FB" panose="020E0602020502020306" pitchFamily="34" charset="0"/>
              </a:rPr>
              <a:t>pendapatan</a:t>
            </a:r>
            <a:r>
              <a:rPr lang="en-US" sz="2800" dirty="0" smtClean="0">
                <a:latin typeface="Berlin Sans FB" panose="020E0602020502020306" pitchFamily="34" charset="0"/>
              </a:rPr>
              <a:t> </a:t>
            </a:r>
            <a:r>
              <a:rPr lang="en-US" sz="2800" dirty="0" err="1" smtClean="0">
                <a:latin typeface="Berlin Sans FB" panose="020E0602020502020306" pitchFamily="34" charset="0"/>
              </a:rPr>
              <a:t>kepada</a:t>
            </a:r>
            <a:r>
              <a:rPr lang="en-US" sz="2800" dirty="0" smtClean="0">
                <a:latin typeface="Berlin Sans FB" panose="020E0602020502020306" pitchFamily="34" charset="0"/>
              </a:rPr>
              <a:t> </a:t>
            </a:r>
            <a:r>
              <a:rPr lang="en-US" sz="2800" dirty="0" err="1" smtClean="0">
                <a:latin typeface="Berlin Sans FB" panose="020E0602020502020306" pitchFamily="34" charset="0"/>
              </a:rPr>
              <a:t>semua</a:t>
            </a:r>
            <a:r>
              <a:rPr lang="en-US" sz="2800" dirty="0" smtClean="0">
                <a:latin typeface="Berlin Sans FB" panose="020E0602020502020306" pitchFamily="34" charset="0"/>
              </a:rPr>
              <a:t> </a:t>
            </a:r>
            <a:r>
              <a:rPr lang="en-US" sz="2800" dirty="0" err="1" smtClean="0">
                <a:latin typeface="Berlin Sans FB" panose="020E0602020502020306" pitchFamily="34" charset="0"/>
              </a:rPr>
              <a:t>masyarakat</a:t>
            </a:r>
            <a:r>
              <a:rPr lang="en-US" sz="2800" dirty="0" smtClean="0">
                <a:latin typeface="Berlin Sans FB" panose="020E0602020502020306" pitchFamily="34" charset="0"/>
              </a:rPr>
              <a:t> </a:t>
            </a:r>
            <a:r>
              <a:rPr lang="en-US" sz="2800" dirty="0" err="1" smtClean="0">
                <a:latin typeface="Berlin Sans FB" panose="020E0602020502020306" pitchFamily="34" charset="0"/>
              </a:rPr>
              <a:t>dan</a:t>
            </a:r>
            <a:r>
              <a:rPr lang="en-US" sz="2800" dirty="0" smtClean="0">
                <a:latin typeface="Berlin Sans FB" panose="020E0602020502020306" pitchFamily="34" charset="0"/>
              </a:rPr>
              <a:t> </a:t>
            </a:r>
            <a:r>
              <a:rPr lang="en-US" sz="2800" dirty="0" err="1" smtClean="0">
                <a:latin typeface="Berlin Sans FB" panose="020E0602020502020306" pitchFamily="34" charset="0"/>
              </a:rPr>
              <a:t>tidak</a:t>
            </a:r>
            <a:r>
              <a:rPr lang="en-US" sz="2800" dirty="0" smtClean="0">
                <a:latin typeface="Berlin Sans FB" panose="020E0602020502020306" pitchFamily="34" charset="0"/>
              </a:rPr>
              <a:t> </a:t>
            </a:r>
            <a:r>
              <a:rPr lang="en-US" sz="2800" dirty="0" err="1" smtClean="0">
                <a:latin typeface="Berlin Sans FB" panose="020E0602020502020306" pitchFamily="34" charset="0"/>
              </a:rPr>
              <a:t>menjadi</a:t>
            </a:r>
            <a:r>
              <a:rPr lang="en-US" sz="2800" dirty="0" smtClean="0">
                <a:latin typeface="Berlin Sans FB" panose="020E0602020502020306" pitchFamily="34" charset="0"/>
              </a:rPr>
              <a:t> </a:t>
            </a:r>
            <a:r>
              <a:rPr lang="en-US" sz="2800" dirty="0" err="1" smtClean="0">
                <a:latin typeface="Berlin Sans FB" panose="020E0602020502020306" pitchFamily="34" charset="0"/>
              </a:rPr>
              <a:t>komoditas</a:t>
            </a:r>
            <a:r>
              <a:rPr lang="en-US" sz="2800" dirty="0" smtClean="0">
                <a:latin typeface="Berlin Sans FB" panose="020E0602020502020306" pitchFamily="34" charset="0"/>
              </a:rPr>
              <a:t> </a:t>
            </a:r>
            <a:r>
              <a:rPr lang="en-US" sz="2800" dirty="0" err="1" smtClean="0">
                <a:latin typeface="Berlin Sans FB" panose="020E0602020502020306" pitchFamily="34" charset="0"/>
              </a:rPr>
              <a:t>diantara</a:t>
            </a:r>
            <a:r>
              <a:rPr lang="en-US" sz="2800" dirty="0" smtClean="0">
                <a:latin typeface="Berlin Sans FB" panose="020E0602020502020306" pitchFamily="34" charset="0"/>
              </a:rPr>
              <a:t> </a:t>
            </a:r>
            <a:r>
              <a:rPr lang="en-US" sz="2800" dirty="0" err="1" smtClean="0">
                <a:latin typeface="Berlin Sans FB" panose="020E0602020502020306" pitchFamily="34" charset="0"/>
              </a:rPr>
              <a:t>golongan</a:t>
            </a:r>
            <a:r>
              <a:rPr lang="en-US" sz="2800" dirty="0" smtClean="0">
                <a:latin typeface="Berlin Sans FB" panose="020E0602020502020306" pitchFamily="34" charset="0"/>
              </a:rPr>
              <a:t> kaya </a:t>
            </a:r>
            <a:r>
              <a:rPr lang="en-US" sz="2800" dirty="0" err="1" smtClean="0">
                <a:latin typeface="Berlin Sans FB" panose="020E0602020502020306" pitchFamily="34" charset="0"/>
              </a:rPr>
              <a:t>saja</a:t>
            </a:r>
            <a:r>
              <a:rPr lang="en-US" sz="2800" dirty="0" smtClean="0">
                <a:latin typeface="Berlin Sans FB" panose="020E0602020502020306" pitchFamily="34" charset="0"/>
              </a:rPr>
              <a:t>, </a:t>
            </a:r>
            <a:r>
              <a:rPr lang="en-US" sz="2800" dirty="0" err="1" smtClean="0">
                <a:latin typeface="Berlin Sans FB" panose="020E0602020502020306" pitchFamily="34" charset="0"/>
              </a:rPr>
              <a:t>selain</a:t>
            </a:r>
            <a:r>
              <a:rPr lang="en-US" sz="2800" dirty="0" smtClean="0">
                <a:latin typeface="Berlin Sans FB" panose="020E0602020502020306" pitchFamily="34" charset="0"/>
              </a:rPr>
              <a:t> </a:t>
            </a:r>
            <a:r>
              <a:rPr lang="en-US" sz="2800" dirty="0" err="1" smtClean="0">
                <a:latin typeface="Berlin Sans FB" panose="020E0602020502020306" pitchFamily="34" charset="0"/>
              </a:rPr>
              <a:t>itu</a:t>
            </a:r>
            <a:r>
              <a:rPr lang="en-US" sz="2800" dirty="0" smtClean="0">
                <a:latin typeface="Berlin Sans FB" panose="020E0602020502020306" pitchFamily="34" charset="0"/>
              </a:rPr>
              <a:t>, </a:t>
            </a:r>
            <a:r>
              <a:rPr lang="en-US" sz="2800" dirty="0" err="1" smtClean="0">
                <a:latin typeface="Berlin Sans FB" panose="020E0602020502020306" pitchFamily="34" charset="0"/>
              </a:rPr>
              <a:t>untuk</a:t>
            </a:r>
            <a:r>
              <a:rPr lang="en-US" sz="2800" dirty="0" smtClean="0">
                <a:latin typeface="Berlin Sans FB" panose="020E0602020502020306" pitchFamily="34" charset="0"/>
              </a:rPr>
              <a:t> </a:t>
            </a:r>
            <a:r>
              <a:rPr lang="en-US" sz="2800" dirty="0" err="1" smtClean="0">
                <a:latin typeface="Berlin Sans FB" panose="020E0602020502020306" pitchFamily="34" charset="0"/>
              </a:rPr>
              <a:t>mencapai</a:t>
            </a:r>
            <a:r>
              <a:rPr lang="en-US" sz="2800" dirty="0" smtClean="0">
                <a:latin typeface="Berlin Sans FB" panose="020E0602020502020306" pitchFamily="34" charset="0"/>
              </a:rPr>
              <a:t> </a:t>
            </a:r>
            <a:r>
              <a:rPr lang="en-US" sz="2800" dirty="0" err="1" smtClean="0">
                <a:latin typeface="Berlin Sans FB" panose="020E0602020502020306" pitchFamily="34" charset="0"/>
              </a:rPr>
              <a:t>pemerataan</a:t>
            </a:r>
            <a:r>
              <a:rPr lang="en-US" sz="2800" dirty="0" smtClean="0">
                <a:latin typeface="Berlin Sans FB" panose="020E0602020502020306" pitchFamily="34" charset="0"/>
              </a:rPr>
              <a:t> </a:t>
            </a:r>
            <a:r>
              <a:rPr lang="en-US" sz="2800" dirty="0" err="1" smtClean="0">
                <a:latin typeface="Berlin Sans FB" panose="020E0602020502020306" pitchFamily="34" charset="0"/>
              </a:rPr>
              <a:t>pendapatan</a:t>
            </a:r>
            <a:r>
              <a:rPr lang="en-US" sz="2800" dirty="0" smtClean="0">
                <a:latin typeface="Berlin Sans FB" panose="020E0602020502020306" pitchFamily="34" charset="0"/>
              </a:rPr>
              <a:t> </a:t>
            </a:r>
            <a:r>
              <a:rPr lang="en-US" sz="2800" dirty="0" err="1" smtClean="0">
                <a:latin typeface="Berlin Sans FB" panose="020E0602020502020306" pitchFamily="34" charset="0"/>
              </a:rPr>
              <a:t>kepada</a:t>
            </a:r>
            <a:r>
              <a:rPr lang="en-US" sz="2800" dirty="0" smtClean="0">
                <a:latin typeface="Berlin Sans FB" panose="020E0602020502020306" pitchFamily="34" charset="0"/>
              </a:rPr>
              <a:t> </a:t>
            </a:r>
            <a:r>
              <a:rPr lang="en-US" sz="2800" dirty="0" err="1" smtClean="0">
                <a:latin typeface="Berlin Sans FB" panose="020E0602020502020306" pitchFamily="34" charset="0"/>
              </a:rPr>
              <a:t>masyarakat</a:t>
            </a:r>
            <a:r>
              <a:rPr lang="en-US" sz="2800" dirty="0" smtClean="0">
                <a:latin typeface="Berlin Sans FB" panose="020E0602020502020306" pitchFamily="34" charset="0"/>
              </a:rPr>
              <a:t> </a:t>
            </a:r>
            <a:r>
              <a:rPr lang="en-US" sz="2800" dirty="0" err="1" smtClean="0">
                <a:latin typeface="Berlin Sans FB" panose="020E0602020502020306" pitchFamily="34" charset="0"/>
              </a:rPr>
              <a:t>secara</a:t>
            </a:r>
            <a:r>
              <a:rPr lang="en-US" sz="2800" dirty="0" smtClean="0">
                <a:latin typeface="Berlin Sans FB" panose="020E0602020502020306" pitchFamily="34" charset="0"/>
              </a:rPr>
              <a:t> </a:t>
            </a:r>
            <a:r>
              <a:rPr lang="en-US" sz="2800" dirty="0" err="1" smtClean="0">
                <a:latin typeface="Berlin Sans FB" panose="020E0602020502020306" pitchFamily="34" charset="0"/>
              </a:rPr>
              <a:t>obyaktif</a:t>
            </a:r>
            <a:r>
              <a:rPr lang="en-US" sz="2800" dirty="0" smtClean="0">
                <a:latin typeface="Berlin Sans FB" panose="020E0602020502020306" pitchFamily="34" charset="0"/>
              </a:rPr>
              <a:t> </a:t>
            </a:r>
          </a:p>
          <a:p>
            <a:pPr marL="0" indent="0" algn="just"/>
            <a:endParaRPr lang="id-ID" sz="2800" dirty="0"/>
          </a:p>
        </p:txBody>
      </p:sp>
    </p:spTree>
    <p:extLst>
      <p:ext uri="{BB962C8B-B14F-4D97-AF65-F5344CB8AC3E}">
        <p14:creationId xmlns:p14="http://schemas.microsoft.com/office/powerpoint/2010/main" val="2632918680"/>
      </p:ext>
    </p:extLst>
  </p:cSld>
  <p:clrMapOvr>
    <a:masterClrMapping/>
  </p:clrMapOvr>
  <p:transition>
    <p:sndAc>
      <p:stSnd>
        <p:snd r:embed="rId2"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id-ID" dirty="0" smtClean="0"/>
              <a:t>BMT, Koperasi, BPRS Ekonomi Komunitas</a:t>
            </a:r>
            <a:endParaRPr lang="id-ID" dirty="0"/>
          </a:p>
        </p:txBody>
      </p:sp>
      <p:sp>
        <p:nvSpPr>
          <p:cNvPr id="3" name="Content Placeholder 2"/>
          <p:cNvSpPr>
            <a:spLocks noGrp="1"/>
          </p:cNvSpPr>
          <p:nvPr>
            <p:ph idx="1"/>
          </p:nvPr>
        </p:nvSpPr>
        <p:spPr>
          <a:xfrm>
            <a:off x="457200" y="1600200"/>
            <a:ext cx="8229600" cy="5105400"/>
          </a:xfrm>
          <a:solidFill>
            <a:schemeClr val="accent5">
              <a:lumMod val="20000"/>
              <a:lumOff val="80000"/>
            </a:schemeClr>
          </a:solidFill>
        </p:spPr>
        <p:txBody>
          <a:bodyPr>
            <a:normAutofit fontScale="92500" lnSpcReduction="10000"/>
          </a:bodyPr>
          <a:lstStyle/>
          <a:p>
            <a:r>
              <a:rPr lang="id-ID" dirty="0" smtClean="0"/>
              <a:t>Jika anda memiliki uang dan di tabungkan di bank konevnsional maka uang itu menguap</a:t>
            </a:r>
          </a:p>
          <a:p>
            <a:r>
              <a:rPr lang="id-ID" dirty="0" smtClean="0"/>
              <a:t>Jika anda memiliki uang dan di tabungkan pada BMT atau BPRS berarti anda menambah sirkulasi moneter pada komunitas anda sendiri, sehingga memiliki multiflier effect.</a:t>
            </a:r>
          </a:p>
          <a:p>
            <a:r>
              <a:rPr lang="id-ID" dirty="0" smtClean="0"/>
              <a:t>Jangan berfikir bahwa perbedaan bank konvensional dengan BMT hanya terletak pada variabel bunga.</a:t>
            </a:r>
          </a:p>
          <a:p>
            <a:r>
              <a:rPr lang="id-ID" dirty="0" smtClean="0"/>
              <a:t>Lebih luas perbedaannya adalah terletak pada sistem moneter.</a:t>
            </a:r>
            <a:endParaRPr lang="id-ID" dirty="0"/>
          </a:p>
        </p:txBody>
      </p:sp>
    </p:spTree>
    <p:extLst>
      <p:ext uri="{BB962C8B-B14F-4D97-AF65-F5344CB8AC3E}">
        <p14:creationId xmlns:p14="http://schemas.microsoft.com/office/powerpoint/2010/main" val="3362048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id-ID" dirty="0" smtClean="0"/>
              <a:t>Kemandirian Ekonomi</a:t>
            </a:r>
            <a:endParaRPr lang="id-ID" dirty="0"/>
          </a:p>
        </p:txBody>
      </p:sp>
      <p:sp>
        <p:nvSpPr>
          <p:cNvPr id="3" name="Content Placeholder 2"/>
          <p:cNvSpPr>
            <a:spLocks noGrp="1"/>
          </p:cNvSpPr>
          <p:nvPr>
            <p:ph idx="1"/>
          </p:nvPr>
        </p:nvSpPr>
        <p:spPr>
          <a:solidFill>
            <a:schemeClr val="accent5">
              <a:lumMod val="20000"/>
              <a:lumOff val="80000"/>
            </a:schemeClr>
          </a:solidFill>
        </p:spPr>
        <p:txBody>
          <a:bodyPr/>
          <a:lstStyle/>
          <a:p>
            <a:r>
              <a:rPr lang="id-ID" dirty="0" smtClean="0"/>
              <a:t>Kenapa nabung malah di bank besar, padahal uang yang sudah terkumpul di bawa konglomerat.</a:t>
            </a:r>
          </a:p>
          <a:p>
            <a:r>
              <a:rPr lang="id-ID" dirty="0" smtClean="0"/>
              <a:t>Kenapa utang kok malah di BMT, padahal uangnya hanya sedikit.</a:t>
            </a:r>
          </a:p>
          <a:p>
            <a:r>
              <a:rPr lang="id-ID" dirty="0" smtClean="0"/>
              <a:t>Kemadirian ekonomi masyarakat terletak pada sirkulasi moneter yang tangguh di komunitas masyarakat itu sendiri.</a:t>
            </a:r>
            <a:endParaRPr lang="id-ID" dirty="0"/>
          </a:p>
        </p:txBody>
      </p:sp>
    </p:spTree>
    <p:extLst>
      <p:ext uri="{BB962C8B-B14F-4D97-AF65-F5344CB8AC3E}">
        <p14:creationId xmlns:p14="http://schemas.microsoft.com/office/powerpoint/2010/main" val="998241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cstate="print"/>
          <a:srcRect/>
          <a:stretch>
            <a:fillRect/>
          </a:stretch>
        </p:blipFill>
        <p:spPr bwMode="auto">
          <a:xfrm>
            <a:off x="0" y="0"/>
            <a:ext cx="9144000" cy="4286250"/>
          </a:xfrm>
          <a:prstGeom prst="rect">
            <a:avLst/>
          </a:prstGeom>
          <a:noFill/>
          <a:ln w="9525">
            <a:noFill/>
            <a:miter lim="800000"/>
            <a:headEnd/>
            <a:tailEnd/>
          </a:ln>
        </p:spPr>
      </p:pic>
      <p:sp>
        <p:nvSpPr>
          <p:cNvPr id="3" name="Rectangle 2"/>
          <p:cNvSpPr/>
          <p:nvPr/>
        </p:nvSpPr>
        <p:spPr>
          <a:xfrm>
            <a:off x="0" y="4292600"/>
            <a:ext cx="9144000" cy="256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ar-SA" sz="4800" b="1" dirty="0">
                <a:solidFill>
                  <a:schemeClr val="tx1"/>
                </a:solidFill>
              </a:rPr>
              <a:t>واَلسَّـلَامُ عَـَليْكُمْ وَ رَحْمَـةُ الـَّلـهِ وَ بَرَكَاتُه</a:t>
            </a:r>
            <a:endParaRPr lang="id-ID" sz="4800" dirty="0">
              <a:solidFill>
                <a:schemeClr val="tx1"/>
              </a:solidFill>
            </a:endParaRPr>
          </a:p>
        </p:txBody>
      </p:sp>
    </p:spTree>
    <p:extLst>
      <p:ext uri="{BB962C8B-B14F-4D97-AF65-F5344CB8AC3E}">
        <p14:creationId xmlns:p14="http://schemas.microsoft.com/office/powerpoint/2010/main" val="1432858877"/>
      </p:ext>
    </p:extLst>
  </p:cSld>
  <p:clrMapOvr>
    <a:masterClrMapping/>
  </p:clrMapOvr>
  <p:transition>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890"/>
                                        </p:tgtEl>
                                        <p:attrNameLst>
                                          <p:attrName>style.visibility</p:attrName>
                                        </p:attrNameLst>
                                      </p:cBhvr>
                                      <p:to>
                                        <p:strVal val="visible"/>
                                      </p:to>
                                    </p:set>
                                    <p:anim calcmode="lin" valueType="num">
                                      <p:cBhvr additive="base">
                                        <p:cTn id="13" dur="500" fill="hold"/>
                                        <p:tgtEl>
                                          <p:spTgt spid="37890"/>
                                        </p:tgtEl>
                                        <p:attrNameLst>
                                          <p:attrName>ppt_x</p:attrName>
                                        </p:attrNameLst>
                                      </p:cBhvr>
                                      <p:tavLst>
                                        <p:tav tm="0">
                                          <p:val>
                                            <p:strVal val="#ppt_x"/>
                                          </p:val>
                                        </p:tav>
                                        <p:tav tm="100000">
                                          <p:val>
                                            <p:strVal val="#ppt_x"/>
                                          </p:val>
                                        </p:tav>
                                      </p:tavLst>
                                    </p:anim>
                                    <p:anim calcmode="lin" valueType="num">
                                      <p:cBhvr additive="base">
                                        <p:cTn id="14"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id-ID" dirty="0" smtClean="0"/>
              <a:t>Terima Kasih</a:t>
            </a:r>
            <a:endParaRPr lang="id-ID"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484</TotalTime>
  <Words>1097</Words>
  <Application>Microsoft Office PowerPoint</Application>
  <PresentationFormat>On-screen Show (4:3)</PresentationFormat>
  <Paragraphs>127</Paragraphs>
  <Slides>24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Berlin Sans FB</vt:lpstr>
      <vt:lpstr>Calibri</vt:lpstr>
      <vt:lpstr>Times New Roman</vt:lpstr>
      <vt:lpstr>Wingdings</vt:lpstr>
      <vt:lpstr>Office Theme</vt:lpstr>
      <vt:lpstr>Riba Detection</vt:lpstr>
      <vt:lpstr>Data Diri Bendahara Majlis Tablig Pimpinan Wilayah Muhammadiyah  Jawa Tengah  Pendiri dan Pengurus Masyarakat Ekonomi Syari’ah Dewan Pakar Ikatan Cendekiawan Muslim Indonesia Jawa Tengah Pengurus Ikatan Sarjana Ekonomi Indonesia Cabang Semarang Email: hardiwinoto@gmail.com  Web: hardiwinoto.com  HP: 085865351802  Tlp. 024 76743566 Alamat: Jl. Pucang Adi IX / No. 10, Pucang Gading, Mranggen, Demak.</vt:lpstr>
      <vt:lpstr>Uang Kertas Bukan Uang Yang Sesungguhnya</vt:lpstr>
      <vt:lpstr>Mana Uang Yang Lebih Bagus</vt:lpstr>
      <vt:lpstr>PowerPoint Presentation</vt:lpstr>
      <vt:lpstr>PowerPoint Presentation</vt:lpstr>
      <vt:lpstr>Biang Inflasi</vt:lpstr>
      <vt:lpstr>Bunga apa Otomatis Riba?</vt:lpstr>
      <vt:lpstr>Bentuk produk yang diperdagangkan</vt:lpstr>
      <vt:lpstr>Kualitas Produk</vt:lpstr>
      <vt:lpstr>Kebenaran Informasi</vt:lpstr>
      <vt:lpstr>Riba</vt:lpstr>
      <vt:lpstr>Ekonomi Islam</vt:lpstr>
      <vt:lpstr>PowerPoint Presentation</vt:lpstr>
      <vt:lpstr>PowerPoint Presentation</vt:lpstr>
      <vt:lpstr>PowerPoint Presentation</vt:lpstr>
      <vt:lpstr>Skema Implikasi</vt:lpstr>
      <vt:lpstr>PowerPoint Presentation</vt:lpstr>
      <vt:lpstr>PowerPoint Presentation</vt:lpstr>
      <vt:lpstr>Dasar Hukum Distribusi</vt:lpstr>
      <vt:lpstr>BMT, Koperasi, BPRS Ekonomi Komunitas</vt:lpstr>
      <vt:lpstr>Kemandirian Ekonomi</vt:lpstr>
      <vt:lpstr>PowerPoint Presentation</vt:lpstr>
      <vt:lpstr>Terima Kasih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dm_1</dc:creator>
  <cp:lastModifiedBy>User</cp:lastModifiedBy>
  <cp:revision>25</cp:revision>
  <dcterms:created xsi:type="dcterms:W3CDTF">2006-08-16T00:00:00Z</dcterms:created>
  <dcterms:modified xsi:type="dcterms:W3CDTF">2017-05-17T05:28:25Z</dcterms:modified>
</cp:coreProperties>
</file>