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22"/>
  </p:notesMasterIdLst>
  <p:sldIdLst>
    <p:sldId id="256" r:id="rId2"/>
    <p:sldId id="257" r:id="rId3"/>
    <p:sldId id="271" r:id="rId4"/>
    <p:sldId id="272" r:id="rId5"/>
    <p:sldId id="275" r:id="rId6"/>
    <p:sldId id="258" r:id="rId7"/>
    <p:sldId id="284" r:id="rId8"/>
    <p:sldId id="259" r:id="rId9"/>
    <p:sldId id="260" r:id="rId10"/>
    <p:sldId id="263" r:id="rId11"/>
    <p:sldId id="267" r:id="rId12"/>
    <p:sldId id="270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7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187A-1F39-4DF4-8A52-F27757711E2C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D121D-83D9-4E7F-90F8-6F8C1F81C7F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381000"/>
            <a:ext cx="7467600" cy="3352800"/>
          </a:xfrm>
        </p:spPr>
        <p:txBody>
          <a:bodyPr/>
          <a:lstStyle>
            <a:lvl1pPr algn="r"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19600"/>
            <a:ext cx="6400800" cy="457200"/>
          </a:xfrm>
        </p:spPr>
        <p:txBody>
          <a:bodyPr/>
          <a:lstStyle>
            <a:lvl1pPr marL="0" indent="0">
              <a:buFontTx/>
              <a:buNone/>
              <a:defRPr sz="28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13716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B75BDDC-1DB2-4447-9667-677D011866EF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8100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2390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072C054-214E-40D6-A382-1C5548476F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75BDDC-1DB2-4447-9667-677D011866EF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72C054-214E-40D6-A382-1C5548476F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29450" y="228600"/>
            <a:ext cx="18859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8600"/>
            <a:ext cx="55054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75BDDC-1DB2-4447-9667-677D011866EF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72C054-214E-40D6-A382-1C5548476F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75BDDC-1DB2-4447-9667-677D011866EF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72C054-214E-40D6-A382-1C5548476F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75BDDC-1DB2-4447-9667-677D011866EF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72C054-214E-40D6-A382-1C5548476F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1676400"/>
            <a:ext cx="36957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676400"/>
            <a:ext cx="36957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75BDDC-1DB2-4447-9667-677D011866EF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72C054-214E-40D6-A382-1C5548476F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75BDDC-1DB2-4447-9667-677D011866EF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72C054-214E-40D6-A382-1C5548476F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75BDDC-1DB2-4447-9667-677D011866EF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72C054-214E-40D6-A382-1C5548476F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75BDDC-1DB2-4447-9667-677D011866EF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72C054-214E-40D6-A382-1C5548476F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75BDDC-1DB2-4447-9667-677D011866EF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72C054-214E-40D6-A382-1C5548476F7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Logo LAB New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6800" cy="68409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75BDDC-1DB2-4447-9667-677D011866EF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72C054-214E-40D6-A382-1C5548476F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228600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1676400"/>
            <a:ext cx="7543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fld id="{0B75BDDC-1DB2-4447-9667-677D011866EF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9072C054-214E-40D6-A382-1C5548476F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ill Sans MT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ill Sans MT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ill Sans MT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ill Sans MT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ill Sans MT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ill Sans MT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ill Sans MT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ill Sans M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hardiwinoto@gmail.com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295400" y="1143000"/>
            <a:ext cx="77724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ambria" pitchFamily="18" charset="0"/>
              </a:rPr>
              <a:t>Metodologi</a:t>
            </a:r>
            <a:r>
              <a:rPr lang="en-US" sz="48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ambria" pitchFamily="18" charset="0"/>
              </a:rPr>
              <a:t> </a:t>
            </a:r>
            <a:r>
              <a:rPr lang="en-US" sz="48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ambria" pitchFamily="18" charset="0"/>
              </a:rPr>
              <a:t>Penelitian</a:t>
            </a:r>
            <a:r>
              <a:rPr lang="id-ID" sz="48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ambria" pitchFamily="18" charset="0"/>
              </a:rPr>
              <a:t> Dasar</a:t>
            </a:r>
            <a:endParaRPr lang="en-US" sz="4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Cambria" pitchFamily="18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133600" y="4114800"/>
            <a:ext cx="6248400" cy="1298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809625">
              <a:spcAft>
                <a:spcPct val="20000"/>
              </a:spcAft>
            </a:pPr>
            <a:r>
              <a:rPr lang="id-ID" sz="2000" b="1" dirty="0" smtClean="0">
                <a:solidFill>
                  <a:srgbClr val="FFFF00"/>
                </a:solidFill>
                <a:latin typeface="Cambria" pitchFamily="18" charset="0"/>
              </a:rPr>
              <a:t>Dr. Hardiwinoto, SE., M.Si</a:t>
            </a:r>
            <a:r>
              <a:rPr lang="en-US" sz="2000" b="1" dirty="0" smtClean="0">
                <a:solidFill>
                  <a:srgbClr val="FFFF00"/>
                </a:solidFill>
                <a:latin typeface="Cambria" pitchFamily="18" charset="0"/>
              </a:rPr>
              <a:t>.</a:t>
            </a:r>
            <a:endParaRPr lang="en-US" sz="2000" b="1" dirty="0">
              <a:solidFill>
                <a:srgbClr val="FFFF00"/>
              </a:solidFill>
              <a:latin typeface="Cambria" pitchFamily="18" charset="0"/>
            </a:endParaRPr>
          </a:p>
          <a:p>
            <a:pPr defTabSz="809625">
              <a:spcAft>
                <a:spcPct val="20000"/>
              </a:spcAft>
            </a:pPr>
            <a:r>
              <a:rPr lang="id-ID" sz="1600" b="1" dirty="0" smtClean="0">
                <a:solidFill>
                  <a:schemeClr val="accent2"/>
                </a:solidFill>
                <a:latin typeface="Calibri" pitchFamily="34" charset="0"/>
              </a:rPr>
              <a:t>Fakultas Ekonomi Universitas Muhammadiyah Semarang</a:t>
            </a:r>
          </a:p>
          <a:p>
            <a:pPr defTabSz="809625">
              <a:spcAft>
                <a:spcPct val="20000"/>
              </a:spcAft>
            </a:pPr>
            <a:r>
              <a:rPr lang="id-ID" sz="1600" b="1" dirty="0" smtClean="0">
                <a:solidFill>
                  <a:schemeClr val="accent2"/>
                </a:solidFill>
                <a:latin typeface="Calibri" pitchFamily="34" charset="0"/>
              </a:rPr>
              <a:t>Email: </a:t>
            </a:r>
            <a:r>
              <a:rPr lang="id-ID" sz="1600" b="1" dirty="0" smtClean="0">
                <a:solidFill>
                  <a:schemeClr val="accent2"/>
                </a:solidFill>
                <a:latin typeface="Calibri" pitchFamily="34" charset="0"/>
                <a:hlinkClick r:id="rId2"/>
              </a:rPr>
              <a:t>hardiwinoto@gmail.com</a:t>
            </a:r>
            <a:endParaRPr lang="id-ID" sz="1600" b="1" dirty="0" smtClean="0">
              <a:solidFill>
                <a:schemeClr val="accent2"/>
              </a:solidFill>
              <a:latin typeface="Calibri" pitchFamily="34" charset="0"/>
            </a:endParaRPr>
          </a:p>
          <a:p>
            <a:pPr defTabSz="809625">
              <a:spcAft>
                <a:spcPct val="20000"/>
              </a:spcAft>
            </a:pPr>
            <a:r>
              <a:rPr lang="id-ID" sz="1600" b="1" dirty="0" smtClean="0">
                <a:solidFill>
                  <a:schemeClr val="accent2"/>
                </a:solidFill>
                <a:latin typeface="Calibri" pitchFamily="34" charset="0"/>
              </a:rPr>
              <a:t>Web: hardiwinoto.com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58813" y="990600"/>
            <a:ext cx="8332787" cy="565150"/>
          </a:xfrm>
        </p:spPr>
        <p:txBody>
          <a:bodyPr/>
          <a:lstStyle/>
          <a:p>
            <a:r>
              <a:rPr lang="id-ID" sz="4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JENIS-JENIS PENELITIAN</a:t>
            </a:r>
            <a:endParaRPr lang="en-GB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Cambria" pitchFamily="18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2135187"/>
            <a:ext cx="7543800" cy="342741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id-ID" dirty="0">
                <a:latin typeface="Calibri" pitchFamily="34" charset="0"/>
              </a:rPr>
              <a:t>PENELITIAN MENURUT TUJUANNYA</a:t>
            </a:r>
          </a:p>
          <a:p>
            <a:pPr marL="692150" lvl="1" indent="-347663">
              <a:lnSpc>
                <a:spcPct val="90000"/>
              </a:lnSpc>
            </a:pPr>
            <a:r>
              <a:rPr lang="id-ID" dirty="0">
                <a:latin typeface="Calibri" pitchFamily="34" charset="0"/>
              </a:rPr>
              <a:t>PENELITIAN MURNI</a:t>
            </a:r>
          </a:p>
          <a:p>
            <a:pPr marL="692150" lvl="1" indent="-347663">
              <a:lnSpc>
                <a:spcPct val="90000"/>
              </a:lnSpc>
              <a:buFontTx/>
              <a:buNone/>
            </a:pPr>
            <a:r>
              <a:rPr lang="id-ID" dirty="0">
                <a:latin typeface="Calibri" pitchFamily="34" charset="0"/>
              </a:rPr>
              <a:t>	Peneltian untuk memahmi permasalahan secara lebih mendalam atau untuk mengembangkan teori yang sudah ada.</a:t>
            </a:r>
          </a:p>
          <a:p>
            <a:pPr marL="692150" lvl="1" indent="-347663">
              <a:lnSpc>
                <a:spcPct val="90000"/>
              </a:lnSpc>
            </a:pPr>
            <a:r>
              <a:rPr lang="id-ID" dirty="0">
                <a:latin typeface="Calibri" pitchFamily="34" charset="0"/>
              </a:rPr>
              <a:t>PENELITIAN TERAPAN</a:t>
            </a:r>
          </a:p>
          <a:p>
            <a:pPr marL="692150" lvl="1" indent="-347663">
              <a:lnSpc>
                <a:spcPct val="90000"/>
              </a:lnSpc>
              <a:buFontTx/>
              <a:buNone/>
            </a:pPr>
            <a:r>
              <a:rPr lang="id-ID" dirty="0">
                <a:latin typeface="Calibri" pitchFamily="34" charset="0"/>
              </a:rPr>
              <a:t>	Penelitian yang dilakukan untuk mendapatkan informasi yang digunakan untuk memecahkan masalah.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1219200"/>
            <a:ext cx="6553200" cy="508000"/>
          </a:xfrm>
        </p:spPr>
        <p:txBody>
          <a:bodyPr/>
          <a:lstStyle/>
          <a:p>
            <a:r>
              <a:rPr lang="en-US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ETIKA</a:t>
            </a:r>
            <a:r>
              <a:rPr lang="en-US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 </a:t>
            </a:r>
            <a:r>
              <a:rPr lang="en-US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RISET</a:t>
            </a:r>
            <a:r>
              <a:rPr lang="en-US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 </a:t>
            </a:r>
            <a:r>
              <a:rPr lang="en-US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BISNIS</a:t>
            </a:r>
            <a:endParaRPr lang="en-US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Cambria" pitchFamily="18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295400" y="2362200"/>
            <a:ext cx="7643812" cy="3094038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dirty="0" err="1">
                <a:latin typeface="Calibri" pitchFamily="34" charset="0"/>
              </a:rPr>
              <a:t>KEPADA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RESPONDEN</a:t>
            </a:r>
            <a:r>
              <a:rPr lang="en-US" sz="2400" dirty="0">
                <a:latin typeface="Calibri" pitchFamily="34" charset="0"/>
              </a:rPr>
              <a:t>:</a:t>
            </a:r>
          </a:p>
          <a:p>
            <a:r>
              <a:rPr lang="en-US" sz="2400" dirty="0" err="1">
                <a:latin typeface="Calibri" pitchFamily="34" charset="0"/>
              </a:rPr>
              <a:t>Harus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menjelaskan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tentang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manfaat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dilakukannya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penelitian</a:t>
            </a:r>
            <a:r>
              <a:rPr lang="en-US" sz="2400" dirty="0">
                <a:latin typeface="Calibri" pitchFamily="34" charset="0"/>
              </a:rPr>
              <a:t> </a:t>
            </a:r>
          </a:p>
          <a:p>
            <a:r>
              <a:rPr lang="en-US" sz="2400" dirty="0" err="1">
                <a:latin typeface="Calibri" pitchFamily="34" charset="0"/>
              </a:rPr>
              <a:t>Menjelaskan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bahwa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apa</a:t>
            </a:r>
            <a:r>
              <a:rPr lang="en-US" sz="2400" dirty="0">
                <a:latin typeface="Calibri" pitchFamily="34" charset="0"/>
              </a:rPr>
              <a:t> yang </a:t>
            </a:r>
            <a:r>
              <a:rPr lang="en-US" sz="2400" dirty="0" err="1">
                <a:latin typeface="Calibri" pitchFamily="34" charset="0"/>
              </a:rPr>
              <a:t>disampaikan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responden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akan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dijaga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kerahasiaannya</a:t>
            </a:r>
            <a:r>
              <a:rPr lang="en-US" sz="2400" dirty="0">
                <a:latin typeface="Calibri" pitchFamily="34" charset="0"/>
              </a:rPr>
              <a:t> </a:t>
            </a:r>
          </a:p>
          <a:p>
            <a:r>
              <a:rPr lang="en-US" sz="2400" dirty="0" err="1">
                <a:latin typeface="Calibri" pitchFamily="34" charset="0"/>
              </a:rPr>
              <a:t>Harus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meminta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ijin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terlebih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dahulu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tentang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kesediaan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calon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responden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untuk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menjadi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responden</a:t>
            </a:r>
            <a:r>
              <a:rPr lang="en-US" sz="2400" dirty="0">
                <a:latin typeface="Calibri" pitchFamily="34" charset="0"/>
              </a:rPr>
              <a:t> </a:t>
            </a:r>
          </a:p>
          <a:p>
            <a:r>
              <a:rPr lang="en-US" sz="2400" dirty="0" err="1">
                <a:latin typeface="Calibri" pitchFamily="34" charset="0"/>
              </a:rPr>
              <a:t>Jika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penelitian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telah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selesai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hendaknya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responden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diberitahu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tentang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hasil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penelitian</a:t>
            </a:r>
            <a:r>
              <a:rPr lang="en-US" sz="2400" dirty="0">
                <a:latin typeface="Calibri" pitchFamily="34" charset="0"/>
              </a:rPr>
              <a:t> yang </a:t>
            </a:r>
            <a:r>
              <a:rPr lang="en-US" sz="2400" dirty="0" err="1">
                <a:latin typeface="Calibri" pitchFamily="34" charset="0"/>
              </a:rPr>
              <a:t>diperoleh</a:t>
            </a:r>
            <a:r>
              <a:rPr lang="en-US" sz="2400" dirty="0">
                <a:latin typeface="Calibri" pitchFamily="34" charset="0"/>
              </a:rPr>
              <a:t> </a:t>
            </a:r>
          </a:p>
          <a:p>
            <a:pPr>
              <a:buFontTx/>
              <a:buNone/>
            </a:pPr>
            <a:endParaRPr lang="en-US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87400"/>
            <a:ext cx="6553200" cy="508000"/>
          </a:xfrm>
        </p:spPr>
        <p:txBody>
          <a:bodyPr/>
          <a:lstStyle/>
          <a:p>
            <a:r>
              <a:rPr lang="en-US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Proses</a:t>
            </a:r>
            <a:r>
              <a:rPr lang="en-US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 </a:t>
            </a:r>
            <a:r>
              <a:rPr lang="en-US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Riset</a:t>
            </a:r>
            <a:r>
              <a:rPr lang="en-US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 </a:t>
            </a:r>
            <a:r>
              <a:rPr lang="en-US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Bisnis</a:t>
            </a:r>
            <a:endParaRPr lang="en-US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Cambria" pitchFamily="18" charset="0"/>
            </a:endParaRPr>
          </a:p>
        </p:txBody>
      </p:sp>
      <p:grpSp>
        <p:nvGrpSpPr>
          <p:cNvPr id="18435" name="Group 3"/>
          <p:cNvGrpSpPr>
            <a:grpSpLocks/>
          </p:cNvGrpSpPr>
          <p:nvPr/>
        </p:nvGrpSpPr>
        <p:grpSpPr bwMode="auto">
          <a:xfrm>
            <a:off x="228600" y="1752600"/>
            <a:ext cx="8664011" cy="3994430"/>
            <a:chOff x="480" y="1690"/>
            <a:chExt cx="5214" cy="2175"/>
          </a:xfrm>
        </p:grpSpPr>
        <p:sp>
          <p:nvSpPr>
            <p:cNvPr id="18436" name="AutoShape 4"/>
            <p:cNvSpPr>
              <a:spLocks noChangeArrowheads="1"/>
            </p:cNvSpPr>
            <p:nvPr/>
          </p:nvSpPr>
          <p:spPr bwMode="auto">
            <a:xfrm>
              <a:off x="480" y="2458"/>
              <a:ext cx="864" cy="336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1200" dirty="0" err="1">
                  <a:latin typeface="Candara" pitchFamily="34" charset="0"/>
                </a:rPr>
                <a:t>Pendefinisian</a:t>
              </a:r>
              <a:r>
                <a:rPr lang="en-US" sz="1200" dirty="0">
                  <a:latin typeface="Candara" pitchFamily="34" charset="0"/>
                </a:rPr>
                <a:t> </a:t>
              </a:r>
              <a:r>
                <a:rPr lang="en-US" sz="1200" dirty="0" err="1">
                  <a:latin typeface="Candara" pitchFamily="34" charset="0"/>
                </a:rPr>
                <a:t>dan</a:t>
              </a:r>
              <a:r>
                <a:rPr lang="en-US" sz="1200" dirty="0">
                  <a:latin typeface="Candara" pitchFamily="34" charset="0"/>
                </a:rPr>
                <a:t> </a:t>
              </a:r>
              <a:r>
                <a:rPr lang="en-US" sz="1200" dirty="0" err="1">
                  <a:latin typeface="Candara" pitchFamily="34" charset="0"/>
                </a:rPr>
                <a:t>Perumusan</a:t>
              </a:r>
              <a:r>
                <a:rPr lang="en-US" sz="1200" dirty="0">
                  <a:latin typeface="Candara" pitchFamily="34" charset="0"/>
                </a:rPr>
                <a:t> </a:t>
              </a:r>
              <a:r>
                <a:rPr lang="en-US" sz="1200" dirty="0" err="1">
                  <a:latin typeface="Candara" pitchFamily="34" charset="0"/>
                </a:rPr>
                <a:t>Masalah</a:t>
              </a:r>
              <a:endParaRPr lang="en-US" sz="1200" dirty="0">
                <a:latin typeface="Candara" pitchFamily="34" charset="0"/>
              </a:endParaRPr>
            </a:p>
          </p:txBody>
        </p:sp>
        <p:sp>
          <p:nvSpPr>
            <p:cNvPr id="18437" name="AutoShape 5"/>
            <p:cNvSpPr>
              <a:spLocks noChangeArrowheads="1"/>
            </p:cNvSpPr>
            <p:nvPr/>
          </p:nvSpPr>
          <p:spPr bwMode="auto">
            <a:xfrm>
              <a:off x="1536" y="2458"/>
              <a:ext cx="720" cy="336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45791" dir="3378596" algn="ctr" rotWithShape="0">
                <a:schemeClr val="bg2"/>
              </a:outerShdw>
            </a:effectLst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1200" dirty="0" err="1">
                  <a:latin typeface="Candara" pitchFamily="34" charset="0"/>
                </a:rPr>
                <a:t>Studi</a:t>
              </a:r>
              <a:r>
                <a:rPr lang="en-US" sz="1200" dirty="0">
                  <a:latin typeface="Candara" pitchFamily="34" charset="0"/>
                </a:rPr>
                <a:t> </a:t>
              </a:r>
              <a:r>
                <a:rPr lang="en-US" sz="1200" dirty="0" err="1">
                  <a:latin typeface="Candara" pitchFamily="34" charset="0"/>
                </a:rPr>
                <a:t>Pendahuluan</a:t>
              </a:r>
              <a:endParaRPr lang="en-US" sz="1200" dirty="0">
                <a:latin typeface="Candara" pitchFamily="34" charset="0"/>
              </a:endParaRPr>
            </a:p>
          </p:txBody>
        </p:sp>
        <p:sp>
          <p:nvSpPr>
            <p:cNvPr id="18438" name="AutoShape 6"/>
            <p:cNvSpPr>
              <a:spLocks noChangeArrowheads="1"/>
            </p:cNvSpPr>
            <p:nvPr/>
          </p:nvSpPr>
          <p:spPr bwMode="auto">
            <a:xfrm>
              <a:off x="2343" y="2458"/>
              <a:ext cx="720" cy="336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45791" dir="3378596" algn="ctr" rotWithShape="0">
                <a:schemeClr val="bg2"/>
              </a:outerShdw>
            </a:effectLst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1200">
                  <a:latin typeface="Candara" pitchFamily="34" charset="0"/>
                </a:rPr>
                <a:t>Perumusan Hipotesis</a:t>
              </a:r>
            </a:p>
          </p:txBody>
        </p:sp>
        <p:sp>
          <p:nvSpPr>
            <p:cNvPr id="18439" name="AutoShape 7"/>
            <p:cNvSpPr>
              <a:spLocks noChangeArrowheads="1"/>
            </p:cNvSpPr>
            <p:nvPr/>
          </p:nvSpPr>
          <p:spPr bwMode="auto">
            <a:xfrm>
              <a:off x="3159" y="2458"/>
              <a:ext cx="768" cy="33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45791" dir="3378596" algn="ctr" rotWithShape="0">
                <a:schemeClr val="bg2"/>
              </a:outerShdw>
            </a:effectLst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1300" dirty="0" err="1">
                  <a:latin typeface="Candara" pitchFamily="34" charset="0"/>
                </a:rPr>
                <a:t>Pengumpulan</a:t>
              </a:r>
              <a:r>
                <a:rPr lang="en-US" sz="1300" dirty="0">
                  <a:latin typeface="Candara" pitchFamily="34" charset="0"/>
                </a:rPr>
                <a:t> Data</a:t>
              </a:r>
            </a:p>
          </p:txBody>
        </p:sp>
        <p:sp>
          <p:nvSpPr>
            <p:cNvPr id="18440" name="Oval 8"/>
            <p:cNvSpPr>
              <a:spLocks noChangeArrowheads="1"/>
            </p:cNvSpPr>
            <p:nvPr/>
          </p:nvSpPr>
          <p:spPr bwMode="auto">
            <a:xfrm>
              <a:off x="3120" y="1690"/>
              <a:ext cx="768" cy="48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45791" dir="3378596" algn="ctr" rotWithShape="0">
                <a:schemeClr val="bg2"/>
              </a:outerShdw>
            </a:effectLst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1300">
                  <a:latin typeface="Candara" pitchFamily="34" charset="0"/>
                </a:rPr>
                <a:t>Populasi dan sampel</a:t>
              </a:r>
            </a:p>
          </p:txBody>
        </p:sp>
        <p:sp>
          <p:nvSpPr>
            <p:cNvPr id="18441" name="Oval 9"/>
            <p:cNvSpPr>
              <a:spLocks noChangeArrowheads="1"/>
            </p:cNvSpPr>
            <p:nvPr/>
          </p:nvSpPr>
          <p:spPr bwMode="auto">
            <a:xfrm>
              <a:off x="3135" y="2938"/>
              <a:ext cx="784" cy="48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45791" dir="3378596" algn="ctr" rotWithShape="0">
                <a:schemeClr val="bg2"/>
              </a:outerShdw>
            </a:effectLst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1300">
                  <a:latin typeface="Candara" pitchFamily="34" charset="0"/>
                </a:rPr>
                <a:t>Instrumen Penelitian</a:t>
              </a:r>
            </a:p>
          </p:txBody>
        </p:sp>
        <p:sp>
          <p:nvSpPr>
            <p:cNvPr id="18442" name="Oval 10"/>
            <p:cNvSpPr>
              <a:spLocks noChangeArrowheads="1"/>
            </p:cNvSpPr>
            <p:nvPr/>
          </p:nvSpPr>
          <p:spPr bwMode="auto">
            <a:xfrm>
              <a:off x="3965" y="3059"/>
              <a:ext cx="816" cy="52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45791" dir="3378596" algn="ctr" rotWithShape="0">
                <a:schemeClr val="bg2"/>
              </a:outerShdw>
            </a:effectLst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1300" dirty="0" err="1">
                  <a:latin typeface="Candara" pitchFamily="34" charset="0"/>
                </a:rPr>
                <a:t>Pengujian</a:t>
              </a:r>
              <a:r>
                <a:rPr lang="en-US" sz="1300" dirty="0">
                  <a:latin typeface="Candara" pitchFamily="34" charset="0"/>
                </a:rPr>
                <a:t> </a:t>
              </a:r>
              <a:r>
                <a:rPr lang="en-US" sz="1300" dirty="0" err="1">
                  <a:latin typeface="Candara" pitchFamily="34" charset="0"/>
                </a:rPr>
                <a:t>Validitas</a:t>
              </a:r>
              <a:r>
                <a:rPr lang="en-US" sz="1300" dirty="0">
                  <a:latin typeface="Candara" pitchFamily="34" charset="0"/>
                </a:rPr>
                <a:t> </a:t>
              </a:r>
              <a:r>
                <a:rPr lang="en-US" sz="1300" dirty="0" err="1">
                  <a:latin typeface="Candara" pitchFamily="34" charset="0"/>
                </a:rPr>
                <a:t>dan</a:t>
              </a:r>
              <a:r>
                <a:rPr lang="en-US" sz="1300" dirty="0">
                  <a:latin typeface="Candara" pitchFamily="34" charset="0"/>
                </a:rPr>
                <a:t> </a:t>
              </a:r>
              <a:r>
                <a:rPr lang="en-US" sz="1300" dirty="0" err="1">
                  <a:latin typeface="Candara" pitchFamily="34" charset="0"/>
                </a:rPr>
                <a:t>Reliabilitas</a:t>
              </a:r>
              <a:endParaRPr lang="en-US" sz="1300" dirty="0">
                <a:latin typeface="Candara" pitchFamily="34" charset="0"/>
              </a:endParaRPr>
            </a:p>
          </p:txBody>
        </p:sp>
        <p:sp>
          <p:nvSpPr>
            <p:cNvPr id="18443" name="AutoShape 11"/>
            <p:cNvSpPr>
              <a:spLocks noChangeArrowheads="1"/>
            </p:cNvSpPr>
            <p:nvPr/>
          </p:nvSpPr>
          <p:spPr bwMode="auto">
            <a:xfrm>
              <a:off x="4032" y="2458"/>
              <a:ext cx="720" cy="33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45791" dir="3378596" algn="ctr" rotWithShape="0">
                <a:schemeClr val="bg2"/>
              </a:outerShdw>
            </a:effectLst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1300">
                  <a:latin typeface="Candara" pitchFamily="34" charset="0"/>
                </a:rPr>
                <a:t>Analisis Data</a:t>
              </a:r>
            </a:p>
          </p:txBody>
        </p:sp>
        <p:sp>
          <p:nvSpPr>
            <p:cNvPr id="18444" name="AutoShape 12"/>
            <p:cNvSpPr>
              <a:spLocks noChangeArrowheads="1"/>
            </p:cNvSpPr>
            <p:nvPr/>
          </p:nvSpPr>
          <p:spPr bwMode="auto">
            <a:xfrm>
              <a:off x="4896" y="2458"/>
              <a:ext cx="798" cy="336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45791" dir="3378596" algn="ctr" rotWithShape="0">
                <a:schemeClr val="bg2"/>
              </a:outerShdw>
            </a:effectLst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1400" dirty="0" err="1">
                  <a:solidFill>
                    <a:schemeClr val="bg1"/>
                  </a:solidFill>
                  <a:latin typeface="Candara" pitchFamily="34" charset="0"/>
                </a:rPr>
                <a:t>Kesimpulan</a:t>
              </a:r>
              <a:r>
                <a:rPr lang="en-US" sz="1400" dirty="0">
                  <a:solidFill>
                    <a:schemeClr val="bg1"/>
                  </a:solidFill>
                  <a:latin typeface="Candara" pitchFamily="34" charset="0"/>
                </a:rPr>
                <a:t> </a:t>
              </a:r>
              <a:r>
                <a:rPr lang="en-US" sz="1400" dirty="0" err="1">
                  <a:solidFill>
                    <a:schemeClr val="bg1"/>
                  </a:solidFill>
                  <a:latin typeface="Candara" pitchFamily="34" charset="0"/>
                </a:rPr>
                <a:t>dan</a:t>
              </a:r>
              <a:r>
                <a:rPr lang="en-US" sz="1400" dirty="0">
                  <a:solidFill>
                    <a:schemeClr val="bg1"/>
                  </a:solidFill>
                  <a:latin typeface="Candara" pitchFamily="34" charset="0"/>
                </a:rPr>
                <a:t> </a:t>
              </a:r>
              <a:r>
                <a:rPr lang="en-US" sz="1400" dirty="0" err="1">
                  <a:solidFill>
                    <a:schemeClr val="bg1"/>
                  </a:solidFill>
                  <a:latin typeface="Candara" pitchFamily="34" charset="0"/>
                </a:rPr>
                <a:t>Rekomendasi</a:t>
              </a:r>
              <a:endParaRPr lang="en-US" sz="1400" dirty="0">
                <a:solidFill>
                  <a:schemeClr val="bg1"/>
                </a:solidFill>
                <a:latin typeface="Candara" pitchFamily="34" charset="0"/>
              </a:endParaRPr>
            </a:p>
          </p:txBody>
        </p:sp>
        <p:sp>
          <p:nvSpPr>
            <p:cNvPr id="18445" name="AutoShape 13"/>
            <p:cNvSpPr>
              <a:spLocks noChangeArrowheads="1"/>
            </p:cNvSpPr>
            <p:nvPr/>
          </p:nvSpPr>
          <p:spPr bwMode="auto">
            <a:xfrm>
              <a:off x="4944" y="3193"/>
              <a:ext cx="718" cy="672"/>
            </a:xfrm>
            <a:prstGeom prst="foldedCorner">
              <a:avLst>
                <a:gd name="adj" fmla="val 125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45791" dir="3378596" algn="ctr" rotWithShape="0">
                <a:schemeClr val="bg2"/>
              </a:outerShdw>
            </a:effectLst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US" sz="1400" dirty="0" err="1">
                  <a:solidFill>
                    <a:schemeClr val="bg1"/>
                  </a:solidFill>
                  <a:latin typeface="Candara" pitchFamily="34" charset="0"/>
                </a:rPr>
                <a:t>Penyusunan</a:t>
              </a:r>
              <a:r>
                <a:rPr lang="en-US" sz="1400" dirty="0">
                  <a:solidFill>
                    <a:schemeClr val="bg1"/>
                  </a:solidFill>
                  <a:latin typeface="Candara" pitchFamily="34" charset="0"/>
                </a:rPr>
                <a:t> </a:t>
              </a:r>
              <a:r>
                <a:rPr lang="en-US" sz="1400" dirty="0" err="1">
                  <a:solidFill>
                    <a:schemeClr val="bg1"/>
                  </a:solidFill>
                  <a:latin typeface="Candara" pitchFamily="34" charset="0"/>
                </a:rPr>
                <a:t>Laporan</a:t>
              </a:r>
              <a:r>
                <a:rPr lang="en-US" sz="1400" dirty="0">
                  <a:solidFill>
                    <a:schemeClr val="bg1"/>
                  </a:solidFill>
                  <a:latin typeface="Candara" pitchFamily="34" charset="0"/>
                </a:rPr>
                <a:t> </a:t>
              </a:r>
              <a:r>
                <a:rPr lang="en-US" sz="1400" dirty="0" err="1">
                  <a:solidFill>
                    <a:schemeClr val="bg1"/>
                  </a:solidFill>
                  <a:latin typeface="Candara" pitchFamily="34" charset="0"/>
                </a:rPr>
                <a:t>Hasil</a:t>
              </a:r>
              <a:r>
                <a:rPr lang="en-US" sz="1400" dirty="0">
                  <a:solidFill>
                    <a:schemeClr val="bg1"/>
                  </a:solidFill>
                  <a:latin typeface="Candara" pitchFamily="34" charset="0"/>
                </a:rPr>
                <a:t> </a:t>
              </a:r>
              <a:r>
                <a:rPr lang="en-US" sz="1400" dirty="0" err="1">
                  <a:solidFill>
                    <a:schemeClr val="bg1"/>
                  </a:solidFill>
                  <a:latin typeface="Candara" pitchFamily="34" charset="0"/>
                </a:rPr>
                <a:t>Penelitian</a:t>
              </a:r>
              <a:endParaRPr lang="en-US" sz="1400" dirty="0">
                <a:solidFill>
                  <a:schemeClr val="bg1"/>
                </a:solidFill>
                <a:latin typeface="Candara" pitchFamily="34" charset="0"/>
              </a:endParaRPr>
            </a:p>
          </p:txBody>
        </p:sp>
        <p:sp>
          <p:nvSpPr>
            <p:cNvPr id="18446" name="AutoShape 14"/>
            <p:cNvSpPr>
              <a:spLocks noChangeArrowheads="1"/>
            </p:cNvSpPr>
            <p:nvPr/>
          </p:nvSpPr>
          <p:spPr bwMode="auto">
            <a:xfrm>
              <a:off x="1344" y="2554"/>
              <a:ext cx="144" cy="144"/>
            </a:xfrm>
            <a:prstGeom prst="notchedRightArrow">
              <a:avLst>
                <a:gd name="adj1" fmla="val 50000"/>
                <a:gd name="adj2" fmla="val 25000"/>
              </a:avLst>
            </a:prstGeom>
            <a:solidFill>
              <a:srgbClr val="33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7" name="AutoShape 15"/>
            <p:cNvSpPr>
              <a:spLocks noChangeArrowheads="1"/>
            </p:cNvSpPr>
            <p:nvPr/>
          </p:nvSpPr>
          <p:spPr bwMode="auto">
            <a:xfrm>
              <a:off x="2208" y="2554"/>
              <a:ext cx="144" cy="144"/>
            </a:xfrm>
            <a:prstGeom prst="notchedRightArrow">
              <a:avLst>
                <a:gd name="adj1" fmla="val 50000"/>
                <a:gd name="adj2" fmla="val 25000"/>
              </a:avLst>
            </a:prstGeom>
            <a:solidFill>
              <a:srgbClr val="33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8" name="AutoShape 16"/>
            <p:cNvSpPr>
              <a:spLocks noChangeArrowheads="1"/>
            </p:cNvSpPr>
            <p:nvPr/>
          </p:nvSpPr>
          <p:spPr bwMode="auto">
            <a:xfrm>
              <a:off x="3024" y="2554"/>
              <a:ext cx="144" cy="144"/>
            </a:xfrm>
            <a:prstGeom prst="notchedRightArrow">
              <a:avLst>
                <a:gd name="adj1" fmla="val 50000"/>
                <a:gd name="adj2" fmla="val 25000"/>
              </a:avLst>
            </a:prstGeom>
            <a:solidFill>
              <a:srgbClr val="33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9" name="AutoShape 17"/>
            <p:cNvSpPr>
              <a:spLocks noChangeArrowheads="1"/>
            </p:cNvSpPr>
            <p:nvPr/>
          </p:nvSpPr>
          <p:spPr bwMode="auto">
            <a:xfrm>
              <a:off x="3888" y="2554"/>
              <a:ext cx="144" cy="144"/>
            </a:xfrm>
            <a:prstGeom prst="notchedRightArrow">
              <a:avLst>
                <a:gd name="adj1" fmla="val 50000"/>
                <a:gd name="adj2" fmla="val 25000"/>
              </a:avLst>
            </a:prstGeom>
            <a:solidFill>
              <a:srgbClr val="33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0" name="AutoShape 18"/>
            <p:cNvSpPr>
              <a:spLocks noChangeArrowheads="1"/>
            </p:cNvSpPr>
            <p:nvPr/>
          </p:nvSpPr>
          <p:spPr bwMode="auto">
            <a:xfrm>
              <a:off x="4752" y="2554"/>
              <a:ext cx="144" cy="144"/>
            </a:xfrm>
            <a:prstGeom prst="notchedRightArrow">
              <a:avLst>
                <a:gd name="adj1" fmla="val 50000"/>
                <a:gd name="adj2" fmla="val 25000"/>
              </a:avLst>
            </a:prstGeom>
            <a:solidFill>
              <a:srgbClr val="33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1" name="AutoShape 19"/>
            <p:cNvSpPr>
              <a:spLocks noChangeArrowheads="1"/>
            </p:cNvSpPr>
            <p:nvPr/>
          </p:nvSpPr>
          <p:spPr bwMode="auto">
            <a:xfrm rot="10800000">
              <a:off x="3323" y="2131"/>
              <a:ext cx="321" cy="348"/>
            </a:xfrm>
            <a:prstGeom prst="upArrow">
              <a:avLst>
                <a:gd name="adj1" fmla="val 42357"/>
                <a:gd name="adj2" fmla="val 44211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2" name="AutoShape 20"/>
            <p:cNvSpPr>
              <a:spLocks noChangeArrowheads="1"/>
            </p:cNvSpPr>
            <p:nvPr/>
          </p:nvSpPr>
          <p:spPr bwMode="auto">
            <a:xfrm rot="10800000">
              <a:off x="3369" y="2727"/>
              <a:ext cx="321" cy="207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3" name="AutoShape 21"/>
            <p:cNvSpPr>
              <a:spLocks noChangeArrowheads="1"/>
            </p:cNvSpPr>
            <p:nvPr/>
          </p:nvSpPr>
          <p:spPr bwMode="auto">
            <a:xfrm rot="10800000">
              <a:off x="4149" y="2791"/>
              <a:ext cx="396" cy="310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4" name="AutoShape 22"/>
            <p:cNvSpPr>
              <a:spLocks noChangeArrowheads="1"/>
            </p:cNvSpPr>
            <p:nvPr/>
          </p:nvSpPr>
          <p:spPr bwMode="auto">
            <a:xfrm>
              <a:off x="5122" y="2810"/>
              <a:ext cx="310" cy="383"/>
            </a:xfrm>
            <a:prstGeom prst="downArrow">
              <a:avLst>
                <a:gd name="adj1" fmla="val 50000"/>
                <a:gd name="adj2" fmla="val 437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066800"/>
            <a:ext cx="8077200" cy="508000"/>
          </a:xfrm>
        </p:spPr>
        <p:txBody>
          <a:bodyPr/>
          <a:lstStyle/>
          <a:p>
            <a:r>
              <a:rPr lang="en-US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Perkembangan</a:t>
            </a:r>
            <a:r>
              <a:rPr lang="en-US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 </a:t>
            </a:r>
            <a:r>
              <a:rPr lang="en-US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Riset</a:t>
            </a:r>
            <a:r>
              <a:rPr lang="en-US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 </a:t>
            </a:r>
            <a: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/>
            </a:r>
            <a:b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</a:br>
            <a:r>
              <a:rPr lang="en-US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Empirik</a:t>
            </a:r>
            <a: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 </a:t>
            </a:r>
            <a:r>
              <a:rPr lang="en-US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Akuntansi</a:t>
            </a:r>
            <a: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 (1)</a:t>
            </a:r>
            <a:endParaRPr lang="en-US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Cambria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195388" y="2209800"/>
            <a:ext cx="7643812" cy="3094038"/>
          </a:xfrm>
        </p:spPr>
        <p:txBody>
          <a:bodyPr/>
          <a:lstStyle/>
          <a:p>
            <a:r>
              <a:rPr lang="en-US" sz="2800" dirty="0" err="1">
                <a:latin typeface="Candara" pitchFamily="34" charset="0"/>
              </a:rPr>
              <a:t>Riset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Akuntansi</a:t>
            </a:r>
            <a:r>
              <a:rPr lang="en-US" sz="2800" dirty="0">
                <a:latin typeface="Candara" pitchFamily="34" charset="0"/>
              </a:rPr>
              <a:t> : </a:t>
            </a:r>
            <a:r>
              <a:rPr lang="en-US" sz="2800" dirty="0" err="1">
                <a:latin typeface="Candara" pitchFamily="34" charset="0"/>
              </a:rPr>
              <a:t>Sifat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Normatif</a:t>
            </a:r>
            <a:r>
              <a:rPr lang="en-US" sz="2800" dirty="0">
                <a:latin typeface="Candara" pitchFamily="34" charset="0"/>
              </a:rPr>
              <a:t> &amp; </a:t>
            </a:r>
            <a:r>
              <a:rPr lang="en-US" sz="2800" dirty="0" err="1">
                <a:latin typeface="Candara" pitchFamily="34" charset="0"/>
              </a:rPr>
              <a:t>Sifat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Empirik</a:t>
            </a:r>
            <a:endParaRPr lang="en-US" sz="2800" dirty="0">
              <a:latin typeface="Candara" pitchFamily="34" charset="0"/>
            </a:endParaRPr>
          </a:p>
          <a:p>
            <a:r>
              <a:rPr lang="en-US" sz="2800" dirty="0" err="1">
                <a:latin typeface="Candara" pitchFamily="34" charset="0"/>
              </a:rPr>
              <a:t>Latar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Belakang</a:t>
            </a:r>
            <a:r>
              <a:rPr lang="en-US" sz="2800" dirty="0">
                <a:latin typeface="Candara" pitchFamily="34" charset="0"/>
              </a:rPr>
              <a:t>:</a:t>
            </a:r>
          </a:p>
          <a:p>
            <a:pPr lvl="1"/>
            <a:r>
              <a:rPr lang="en-US" b="0" dirty="0" err="1">
                <a:latin typeface="Candara" pitchFamily="34" charset="0"/>
              </a:rPr>
              <a:t>Difasilitasi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Perkembangan</a:t>
            </a:r>
            <a:r>
              <a:rPr lang="en-US" b="0" dirty="0">
                <a:latin typeface="Candara" pitchFamily="34" charset="0"/>
              </a:rPr>
              <a:t> Finance </a:t>
            </a:r>
            <a:r>
              <a:rPr lang="en-US" b="0" dirty="0" err="1">
                <a:latin typeface="Candara" pitchFamily="34" charset="0"/>
              </a:rPr>
              <a:t>dan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Ekonomi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pertengahan</a:t>
            </a:r>
            <a:r>
              <a:rPr lang="en-US" b="0" dirty="0">
                <a:latin typeface="Candara" pitchFamily="34" charset="0"/>
              </a:rPr>
              <a:t> 60-an</a:t>
            </a:r>
          </a:p>
          <a:p>
            <a:pPr lvl="1"/>
            <a:r>
              <a:rPr lang="en-US" b="0" dirty="0" err="1">
                <a:latin typeface="Candara" pitchFamily="34" charset="0"/>
              </a:rPr>
              <a:t>Teori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Pasar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Sempurna</a:t>
            </a:r>
            <a:r>
              <a:rPr lang="en-US" b="0" dirty="0">
                <a:latin typeface="Candara" pitchFamily="34" charset="0"/>
              </a:rPr>
              <a:t> (Modigliani Miller : 1958) &gt; </a:t>
            </a:r>
            <a:r>
              <a:rPr lang="en-US" b="0" dirty="0" err="1">
                <a:latin typeface="Candara" pitchFamily="34" charset="0"/>
              </a:rPr>
              <a:t>Pada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pasar</a:t>
            </a:r>
            <a:r>
              <a:rPr lang="en-US" b="0" dirty="0">
                <a:latin typeface="Candara" pitchFamily="34" charset="0"/>
              </a:rPr>
              <a:t> yang </a:t>
            </a:r>
            <a:r>
              <a:rPr lang="en-US" b="0" dirty="0" err="1">
                <a:latin typeface="Candara" pitchFamily="34" charset="0"/>
              </a:rPr>
              <a:t>sempurna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dan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lengkap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tidak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diperlukan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peran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Akuntansi</a:t>
            </a:r>
            <a:endParaRPr lang="en-US" b="0" dirty="0">
              <a:latin typeface="Candara" pitchFamily="34" charset="0"/>
            </a:endParaRPr>
          </a:p>
          <a:p>
            <a:pPr lvl="1"/>
            <a:r>
              <a:rPr lang="en-US" b="0" dirty="0" err="1">
                <a:latin typeface="Candara" pitchFamily="34" charset="0"/>
              </a:rPr>
              <a:t>Teori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Pasar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Sempurna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dipengaruhi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oleh</a:t>
            </a:r>
            <a:r>
              <a:rPr lang="en-US" b="0" dirty="0">
                <a:latin typeface="Candara" pitchFamily="34" charset="0"/>
              </a:rPr>
              <a:t> Agency Theory </a:t>
            </a:r>
            <a:r>
              <a:rPr lang="en-US" b="0" dirty="0" err="1">
                <a:latin typeface="Candara" pitchFamily="34" charset="0"/>
              </a:rPr>
              <a:t>dan</a:t>
            </a:r>
            <a:r>
              <a:rPr lang="en-US" b="0" dirty="0">
                <a:latin typeface="Candara" pitchFamily="34" charset="0"/>
              </a:rPr>
              <a:t> Information Asymmetry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2392362"/>
            <a:ext cx="7772400" cy="3094038"/>
          </a:xfrm>
        </p:spPr>
        <p:txBody>
          <a:bodyPr/>
          <a:lstStyle/>
          <a:p>
            <a:r>
              <a:rPr lang="en-US" sz="2400" dirty="0" err="1">
                <a:latin typeface="Candara" pitchFamily="34" charset="0"/>
              </a:rPr>
              <a:t>Periode</a:t>
            </a:r>
            <a:r>
              <a:rPr lang="en-US" sz="2400" dirty="0">
                <a:latin typeface="Candara" pitchFamily="34" charset="0"/>
              </a:rPr>
              <a:t> </a:t>
            </a:r>
            <a:r>
              <a:rPr lang="en-US" sz="2400" dirty="0" err="1">
                <a:latin typeface="Candara" pitchFamily="34" charset="0"/>
              </a:rPr>
              <a:t>Awal</a:t>
            </a:r>
            <a:r>
              <a:rPr lang="en-US" sz="2400" dirty="0">
                <a:latin typeface="Candara" pitchFamily="34" charset="0"/>
              </a:rPr>
              <a:t> - </a:t>
            </a:r>
            <a:r>
              <a:rPr lang="en-US" sz="2400" dirty="0" err="1">
                <a:latin typeface="Candara" pitchFamily="34" charset="0"/>
              </a:rPr>
              <a:t>Pertengahan</a:t>
            </a:r>
            <a:r>
              <a:rPr lang="en-US" sz="2400" dirty="0">
                <a:latin typeface="Candara" pitchFamily="34" charset="0"/>
              </a:rPr>
              <a:t> 1960-an (Kothari: 2001):</a:t>
            </a:r>
          </a:p>
          <a:p>
            <a:pPr lvl="1"/>
            <a:r>
              <a:rPr lang="en-US" sz="2400" b="0" dirty="0" err="1">
                <a:latin typeface="Candara" pitchFamily="34" charset="0"/>
              </a:rPr>
              <a:t>Riset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Akuntansi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bersifat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normatif</a:t>
            </a:r>
            <a:endParaRPr lang="en-US" sz="2400" b="0" dirty="0">
              <a:latin typeface="Candara" pitchFamily="34" charset="0"/>
            </a:endParaRPr>
          </a:p>
          <a:p>
            <a:pPr lvl="1"/>
            <a:r>
              <a:rPr lang="en-US" sz="2400" b="0" dirty="0" err="1">
                <a:latin typeface="Candara" pitchFamily="34" charset="0"/>
              </a:rPr>
              <a:t>Kebijakan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akuntansi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didasarkan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atas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seperangkat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tujuan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akuntansi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berdasarkan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asumsi</a:t>
            </a:r>
            <a:endParaRPr lang="en-US" sz="2400" b="0" dirty="0">
              <a:latin typeface="Candara" pitchFamily="34" charset="0"/>
            </a:endParaRPr>
          </a:p>
          <a:p>
            <a:pPr lvl="1"/>
            <a:r>
              <a:rPr lang="en-US" sz="2400" b="0" dirty="0" err="1">
                <a:latin typeface="Candara" pitchFamily="34" charset="0"/>
              </a:rPr>
              <a:t>Pengembangan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Teori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tergantung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pada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tujuan</a:t>
            </a:r>
            <a:r>
              <a:rPr lang="en-US" sz="2400" b="0" dirty="0">
                <a:latin typeface="Candara" pitchFamily="34" charset="0"/>
              </a:rPr>
              <a:t> yang </a:t>
            </a:r>
            <a:r>
              <a:rPr lang="en-US" sz="2400" b="0" dirty="0" err="1">
                <a:latin typeface="Candara" pitchFamily="34" charset="0"/>
              </a:rPr>
              <a:t>diasumsikan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oleh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peneliti</a:t>
            </a:r>
            <a:r>
              <a:rPr lang="en-US" sz="2400" b="0" dirty="0">
                <a:latin typeface="Candara" pitchFamily="34" charset="0"/>
              </a:rPr>
              <a:t> </a:t>
            </a:r>
          </a:p>
          <a:p>
            <a:pPr lvl="1"/>
            <a:r>
              <a:rPr lang="en-US" sz="2400" b="0" dirty="0" err="1">
                <a:latin typeface="Candara" pitchFamily="34" charset="0"/>
              </a:rPr>
              <a:t>Evaluasi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teori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didasarkan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pada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logika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dan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penjelasan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deduktif</a:t>
            </a:r>
            <a:endParaRPr lang="en-US" sz="2400" b="0" dirty="0">
              <a:latin typeface="Candara" pitchFamily="34" charset="0"/>
            </a:endParaRPr>
          </a:p>
          <a:p>
            <a:pPr lvl="1"/>
            <a:r>
              <a:rPr lang="en-US" sz="2400" b="0" dirty="0" err="1">
                <a:latin typeface="Candara" pitchFamily="34" charset="0"/>
              </a:rPr>
              <a:t>Tidak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terlalu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memperhatikan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validitas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teori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secara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empirik</a:t>
            </a:r>
            <a:endParaRPr lang="en-US" sz="2400" b="0" dirty="0">
              <a:latin typeface="Candara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838200" y="1066800"/>
            <a:ext cx="80772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Cambria" pitchFamily="18" charset="0"/>
                <a:ea typeface="+mj-ea"/>
                <a:cs typeface="+mj-cs"/>
              </a:rPr>
              <a:t>Perkembangan</a:t>
            </a:r>
            <a:r>
              <a:rPr kumimoji="0" lang="en-US" sz="4400" b="1" i="0" u="none" strike="noStrike" kern="0" cap="none" spc="0" normalizeH="0" baseline="0" noProof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Cambria" pitchFamily="18" charset="0"/>
                <a:ea typeface="+mj-ea"/>
                <a:cs typeface="+mj-cs"/>
              </a:rPr>
              <a:t> </a:t>
            </a:r>
            <a:r>
              <a:rPr kumimoji="0" lang="en-US" sz="4400" b="1" i="0" u="none" strike="noStrike" kern="0" cap="none" spc="0" normalizeH="0" baseline="0" noProof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Cambria" pitchFamily="18" charset="0"/>
                <a:ea typeface="+mj-ea"/>
                <a:cs typeface="+mj-cs"/>
              </a:rPr>
              <a:t>Riset</a:t>
            </a:r>
            <a:r>
              <a:rPr kumimoji="0" lang="en-US" sz="4400" b="1" i="0" u="none" strike="noStrike" kern="0" cap="none" spc="0" normalizeH="0" baseline="0" noProof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Cambria" pitchFamily="18" charset="0"/>
                <a:ea typeface="+mj-ea"/>
                <a:cs typeface="+mj-cs"/>
              </a:rPr>
              <a:t> </a:t>
            </a:r>
            <a:br>
              <a:rPr kumimoji="0" lang="en-US" sz="4400" b="1" i="0" u="none" strike="noStrike" kern="0" cap="none" spc="0" normalizeH="0" baseline="0" noProof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Cambria" pitchFamily="18" charset="0"/>
                <a:ea typeface="+mj-ea"/>
                <a:cs typeface="+mj-cs"/>
              </a:rPr>
            </a:br>
            <a:r>
              <a:rPr kumimoji="0" lang="en-US" sz="4400" b="1" i="0" u="none" strike="noStrike" kern="0" cap="none" spc="0" normalizeH="0" baseline="0" noProof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Cambria" pitchFamily="18" charset="0"/>
                <a:ea typeface="+mj-ea"/>
                <a:cs typeface="+mj-cs"/>
              </a:rPr>
              <a:t>Empirik</a:t>
            </a:r>
            <a:r>
              <a:rPr kumimoji="0" lang="en-US" sz="4400" b="1" i="0" u="none" strike="noStrike" kern="0" cap="none" spc="0" normalizeH="0" baseline="0" noProof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Cambria" pitchFamily="18" charset="0"/>
                <a:ea typeface="+mj-ea"/>
                <a:cs typeface="+mj-cs"/>
              </a:rPr>
              <a:t> </a:t>
            </a:r>
            <a:r>
              <a:rPr kumimoji="0" lang="en-US" sz="4400" b="1" i="0" u="none" strike="noStrike" kern="0" cap="none" spc="0" normalizeH="0" baseline="0" noProof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Cambria" pitchFamily="18" charset="0"/>
                <a:ea typeface="+mj-ea"/>
                <a:cs typeface="+mj-cs"/>
              </a:rPr>
              <a:t>Akuntansi</a:t>
            </a:r>
            <a:r>
              <a:rPr kumimoji="0" lang="en-US" sz="4400" b="1" i="0" u="none" strike="noStrike" kern="0" cap="none" spc="0" normalizeH="0" baseline="0" noProof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Cambria" pitchFamily="18" charset="0"/>
                <a:ea typeface="+mj-ea"/>
                <a:cs typeface="+mj-cs"/>
              </a:rPr>
              <a:t> (2)</a:t>
            </a:r>
            <a:endParaRPr kumimoji="0" lang="en-US" sz="4400" b="1" i="0" u="none" strike="noStrike" kern="0" cap="none" spc="0" normalizeH="0" baseline="0" noProof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295400" y="2392362"/>
            <a:ext cx="7643812" cy="3094038"/>
          </a:xfrm>
        </p:spPr>
        <p:txBody>
          <a:bodyPr/>
          <a:lstStyle/>
          <a:p>
            <a:r>
              <a:rPr lang="en-US" dirty="0" err="1">
                <a:latin typeface="Candara" pitchFamily="34" charset="0"/>
              </a:rPr>
              <a:t>Tahun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akhir</a:t>
            </a:r>
            <a:r>
              <a:rPr lang="en-US" dirty="0">
                <a:latin typeface="Candara" pitchFamily="34" charset="0"/>
              </a:rPr>
              <a:t> 1960 - 1970-an (Kothari: 2001):</a:t>
            </a:r>
          </a:p>
          <a:p>
            <a:pPr lvl="1"/>
            <a:r>
              <a:rPr lang="en-US" b="0" dirty="0" err="1">
                <a:latin typeface="Candara" pitchFamily="34" charset="0"/>
              </a:rPr>
              <a:t>Memberikan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bukti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empirik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bahwa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informasi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akuntansi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dapat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memberikan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informasi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tentang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performa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perusahaan</a:t>
            </a:r>
            <a:r>
              <a:rPr lang="en-US" b="0" dirty="0">
                <a:latin typeface="Candara" pitchFamily="34" charset="0"/>
              </a:rPr>
              <a:t> </a:t>
            </a:r>
          </a:p>
          <a:p>
            <a:pPr lvl="1"/>
            <a:r>
              <a:rPr lang="en-US" b="0" dirty="0">
                <a:latin typeface="Candara" pitchFamily="34" charset="0"/>
              </a:rPr>
              <a:t>3 </a:t>
            </a:r>
            <a:r>
              <a:rPr lang="en-US" b="0" dirty="0" err="1">
                <a:latin typeface="Candara" pitchFamily="34" charset="0"/>
              </a:rPr>
              <a:t>Faktor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pendorong</a:t>
            </a:r>
            <a:r>
              <a:rPr lang="en-US" b="0" dirty="0">
                <a:latin typeface="Candara" pitchFamily="34" charset="0"/>
              </a:rPr>
              <a:t> :</a:t>
            </a:r>
          </a:p>
          <a:p>
            <a:pPr lvl="2"/>
            <a:r>
              <a:rPr lang="en-US" dirty="0" err="1">
                <a:latin typeface="Candara" pitchFamily="34" charset="0"/>
              </a:rPr>
              <a:t>Teori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Ekonomi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Positif</a:t>
            </a:r>
            <a:endParaRPr lang="en-US" dirty="0">
              <a:latin typeface="Candara" pitchFamily="34" charset="0"/>
            </a:endParaRPr>
          </a:p>
          <a:p>
            <a:pPr lvl="2"/>
            <a:r>
              <a:rPr lang="en-US" dirty="0" err="1">
                <a:latin typeface="Candara" pitchFamily="34" charset="0"/>
              </a:rPr>
              <a:t>Hipotesis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Pasar</a:t>
            </a:r>
            <a:r>
              <a:rPr lang="en-US" dirty="0">
                <a:latin typeface="Candara" pitchFamily="34" charset="0"/>
              </a:rPr>
              <a:t> </a:t>
            </a:r>
            <a:r>
              <a:rPr lang="en-US" dirty="0" err="1">
                <a:latin typeface="Candara" pitchFamily="34" charset="0"/>
              </a:rPr>
              <a:t>Efisien</a:t>
            </a:r>
            <a:endParaRPr lang="en-US" dirty="0">
              <a:latin typeface="Candara" pitchFamily="34" charset="0"/>
            </a:endParaRPr>
          </a:p>
          <a:p>
            <a:pPr lvl="2"/>
            <a:r>
              <a:rPr lang="en-US" dirty="0" err="1">
                <a:latin typeface="Candara" pitchFamily="34" charset="0"/>
              </a:rPr>
              <a:t>CAPM</a:t>
            </a:r>
            <a:r>
              <a:rPr lang="en-US" dirty="0">
                <a:latin typeface="Candara" pitchFamily="34" charset="0"/>
              </a:rPr>
              <a:t> (</a:t>
            </a:r>
            <a:r>
              <a:rPr lang="en-US" dirty="0" err="1">
                <a:latin typeface="Candara" pitchFamily="34" charset="0"/>
              </a:rPr>
              <a:t>sharpe</a:t>
            </a:r>
            <a:r>
              <a:rPr lang="en-US" dirty="0">
                <a:latin typeface="Candara" pitchFamily="34" charset="0"/>
              </a:rPr>
              <a:t>: 1964, </a:t>
            </a:r>
            <a:r>
              <a:rPr lang="en-US" dirty="0" err="1">
                <a:latin typeface="Candara" pitchFamily="34" charset="0"/>
              </a:rPr>
              <a:t>lintner</a:t>
            </a:r>
            <a:r>
              <a:rPr lang="en-US" dirty="0">
                <a:latin typeface="Candara" pitchFamily="34" charset="0"/>
              </a:rPr>
              <a:t>: 1965)</a:t>
            </a:r>
          </a:p>
          <a:p>
            <a:pPr lvl="1"/>
            <a:endParaRPr lang="en-US" b="0" dirty="0">
              <a:latin typeface="Candara" pitchFamily="34" charset="0"/>
            </a:endParaRPr>
          </a:p>
          <a:p>
            <a:pPr lvl="1"/>
            <a:endParaRPr lang="en-US" b="0" dirty="0">
              <a:latin typeface="Candara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838200" y="1066800"/>
            <a:ext cx="80772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Cambria" pitchFamily="18" charset="0"/>
                <a:ea typeface="+mj-ea"/>
                <a:cs typeface="+mj-cs"/>
              </a:rPr>
              <a:t>Perkembangan</a:t>
            </a:r>
            <a:r>
              <a:rPr kumimoji="0" lang="en-US" sz="4400" b="1" i="0" u="none" strike="noStrike" kern="0" cap="none" spc="0" normalizeH="0" baseline="0" noProof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Cambria" pitchFamily="18" charset="0"/>
                <a:ea typeface="+mj-ea"/>
                <a:cs typeface="+mj-cs"/>
              </a:rPr>
              <a:t> </a:t>
            </a:r>
            <a:r>
              <a:rPr kumimoji="0" lang="en-US" sz="4400" b="1" i="0" u="none" strike="noStrike" kern="0" cap="none" spc="0" normalizeH="0" baseline="0" noProof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Cambria" pitchFamily="18" charset="0"/>
                <a:ea typeface="+mj-ea"/>
                <a:cs typeface="+mj-cs"/>
              </a:rPr>
              <a:t>Riset</a:t>
            </a:r>
            <a:r>
              <a:rPr kumimoji="0" lang="en-US" sz="4400" b="1" i="0" u="none" strike="noStrike" kern="0" cap="none" spc="0" normalizeH="0" baseline="0" noProof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Cambria" pitchFamily="18" charset="0"/>
                <a:ea typeface="+mj-ea"/>
                <a:cs typeface="+mj-cs"/>
              </a:rPr>
              <a:t> </a:t>
            </a:r>
            <a:br>
              <a:rPr kumimoji="0" lang="en-US" sz="4400" b="1" i="0" u="none" strike="noStrike" kern="0" cap="none" spc="0" normalizeH="0" baseline="0" noProof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Cambria" pitchFamily="18" charset="0"/>
                <a:ea typeface="+mj-ea"/>
                <a:cs typeface="+mj-cs"/>
              </a:rPr>
            </a:br>
            <a:r>
              <a:rPr kumimoji="0" lang="en-US" sz="4400" b="1" i="0" u="none" strike="noStrike" kern="0" cap="none" spc="0" normalizeH="0" baseline="0" noProof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Cambria" pitchFamily="18" charset="0"/>
                <a:ea typeface="+mj-ea"/>
                <a:cs typeface="+mj-cs"/>
              </a:rPr>
              <a:t>Empirik</a:t>
            </a:r>
            <a:r>
              <a:rPr kumimoji="0" lang="en-US" sz="4400" b="1" i="0" u="none" strike="noStrike" kern="0" cap="none" spc="0" normalizeH="0" baseline="0" noProof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Cambria" pitchFamily="18" charset="0"/>
                <a:ea typeface="+mj-ea"/>
                <a:cs typeface="+mj-cs"/>
              </a:rPr>
              <a:t> </a:t>
            </a:r>
            <a:r>
              <a:rPr kumimoji="0" lang="en-US" sz="4400" b="1" i="0" u="none" strike="noStrike" kern="0" cap="none" spc="0" normalizeH="0" baseline="0" noProof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Cambria" pitchFamily="18" charset="0"/>
                <a:ea typeface="+mj-ea"/>
                <a:cs typeface="+mj-cs"/>
              </a:rPr>
              <a:t>Akuntansi</a:t>
            </a:r>
            <a:r>
              <a:rPr kumimoji="0" lang="en-US" sz="4400" b="1" i="0" u="none" strike="noStrike" kern="0" cap="none" spc="0" normalizeH="0" baseline="0" noProof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Cambria" pitchFamily="18" charset="0"/>
                <a:ea typeface="+mj-ea"/>
                <a:cs typeface="+mj-cs"/>
              </a:rPr>
              <a:t> (3)</a:t>
            </a:r>
            <a:endParaRPr kumimoji="0" lang="en-US" sz="4400" b="1" i="0" u="none" strike="noStrike" kern="0" cap="none" spc="0" normalizeH="0" baseline="0" noProof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295400" y="2438400"/>
            <a:ext cx="7620000" cy="3094038"/>
          </a:xfrm>
        </p:spPr>
        <p:txBody>
          <a:bodyPr/>
          <a:lstStyle/>
          <a:p>
            <a:r>
              <a:rPr lang="en-US" sz="2400" dirty="0" err="1">
                <a:latin typeface="Candara" pitchFamily="34" charset="0"/>
              </a:rPr>
              <a:t>Tahun</a:t>
            </a:r>
            <a:r>
              <a:rPr lang="en-US" sz="2400" dirty="0">
                <a:latin typeface="Candara" pitchFamily="34" charset="0"/>
              </a:rPr>
              <a:t> </a:t>
            </a:r>
            <a:r>
              <a:rPr lang="en-US" sz="2400" dirty="0" err="1">
                <a:latin typeface="Candara" pitchFamily="34" charset="0"/>
              </a:rPr>
              <a:t>akhir</a:t>
            </a:r>
            <a:r>
              <a:rPr lang="en-US" sz="2400" dirty="0">
                <a:latin typeface="Candara" pitchFamily="34" charset="0"/>
              </a:rPr>
              <a:t> 1960 - 1970</a:t>
            </a:r>
          </a:p>
          <a:p>
            <a:pPr lvl="1"/>
            <a:r>
              <a:rPr lang="en-US" sz="2400" b="0" dirty="0" err="1">
                <a:latin typeface="Candara" pitchFamily="34" charset="0"/>
              </a:rPr>
              <a:t>topik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riset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utamanya</a:t>
            </a:r>
            <a:r>
              <a:rPr lang="en-US" sz="2400" b="0" dirty="0">
                <a:latin typeface="Candara" pitchFamily="34" charset="0"/>
              </a:rPr>
              <a:t>: </a:t>
            </a:r>
            <a:r>
              <a:rPr lang="en-US" sz="2400" b="0" dirty="0" err="1">
                <a:latin typeface="Candara" pitchFamily="34" charset="0"/>
              </a:rPr>
              <a:t>menguji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hubungan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antara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pengembalian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saham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dan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informasi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akuntansi</a:t>
            </a:r>
            <a:r>
              <a:rPr lang="en-US" sz="2400" b="0" dirty="0">
                <a:latin typeface="Candara" pitchFamily="34" charset="0"/>
              </a:rPr>
              <a:t> (Ball &amp; Brown: 1968, Beaver: 1969)</a:t>
            </a:r>
          </a:p>
          <a:p>
            <a:pPr lvl="1"/>
            <a:r>
              <a:rPr lang="en-US" sz="2400" b="0" dirty="0">
                <a:latin typeface="Candara" pitchFamily="34" charset="0"/>
              </a:rPr>
              <a:t>Investor </a:t>
            </a:r>
            <a:r>
              <a:rPr lang="en-US" sz="2400" b="0" dirty="0" err="1">
                <a:latin typeface="Candara" pitchFamily="34" charset="0"/>
              </a:rPr>
              <a:t>mengerti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tentang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penggunaan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berbagai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alternatif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praktek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akuntansi</a:t>
            </a:r>
            <a:endParaRPr lang="en-US" sz="2400" b="0" dirty="0">
              <a:latin typeface="Candara" pitchFamily="34" charset="0"/>
            </a:endParaRPr>
          </a:p>
          <a:p>
            <a:pPr lvl="1"/>
            <a:r>
              <a:rPr lang="en-US" sz="2400" b="0" dirty="0" err="1">
                <a:latin typeface="Candara" pitchFamily="34" charset="0"/>
              </a:rPr>
              <a:t>Hipotesa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umum</a:t>
            </a:r>
            <a:r>
              <a:rPr lang="en-US" sz="2400" b="0" dirty="0">
                <a:latin typeface="Candara" pitchFamily="34" charset="0"/>
              </a:rPr>
              <a:t>: Investor </a:t>
            </a:r>
            <a:r>
              <a:rPr lang="en-US" sz="2400" b="0" dirty="0" err="1">
                <a:latin typeface="Candara" pitchFamily="34" charset="0"/>
              </a:rPr>
              <a:t>tidak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akan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mengubah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penilaian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terhadap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harga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saham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berdasarkan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alternatif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metode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dalam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akuntansi</a:t>
            </a:r>
            <a:endParaRPr lang="en-US" sz="2400" b="0" dirty="0">
              <a:latin typeface="Candara" pitchFamily="34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066800"/>
            <a:ext cx="8077200" cy="508000"/>
          </a:xfrm>
        </p:spPr>
        <p:txBody>
          <a:bodyPr/>
          <a:lstStyle/>
          <a:p>
            <a:r>
              <a:rPr lang="en-US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Perkembangan</a:t>
            </a:r>
            <a:r>
              <a:rPr lang="en-US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 </a:t>
            </a:r>
            <a:r>
              <a:rPr lang="en-US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Riset</a:t>
            </a:r>
            <a:r>
              <a:rPr lang="en-US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 </a:t>
            </a:r>
            <a: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/>
            </a:r>
            <a:b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</a:br>
            <a:r>
              <a:rPr lang="en-US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Empirik</a:t>
            </a:r>
            <a: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 </a:t>
            </a:r>
            <a:r>
              <a:rPr lang="en-US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Akuntansi</a:t>
            </a:r>
            <a: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 (4)</a:t>
            </a:r>
            <a:endParaRPr lang="en-US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2163762"/>
            <a:ext cx="7620000" cy="3094038"/>
          </a:xfrm>
        </p:spPr>
        <p:txBody>
          <a:bodyPr/>
          <a:lstStyle/>
          <a:p>
            <a:r>
              <a:rPr lang="en-US" sz="2400" dirty="0" err="1">
                <a:latin typeface="Candara" pitchFamily="34" charset="0"/>
              </a:rPr>
              <a:t>Tahun</a:t>
            </a:r>
            <a:r>
              <a:rPr lang="en-US" sz="2400" dirty="0">
                <a:latin typeface="Candara" pitchFamily="34" charset="0"/>
              </a:rPr>
              <a:t> 1970 - 1980-an (Fields et.al.: 2001):</a:t>
            </a:r>
          </a:p>
          <a:p>
            <a:pPr lvl="1"/>
            <a:r>
              <a:rPr lang="en-US" sz="2400" b="0" dirty="0" err="1">
                <a:latin typeface="Candara" pitchFamily="34" charset="0"/>
              </a:rPr>
              <a:t>Mempertanyakan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pengaruh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penggunaan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berbagai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alternatif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metode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dalam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akuntansi</a:t>
            </a:r>
            <a:r>
              <a:rPr lang="en-US" sz="2400" b="0" dirty="0">
                <a:latin typeface="Candara" pitchFamily="34" charset="0"/>
              </a:rPr>
              <a:t> (Lev &amp; </a:t>
            </a:r>
            <a:r>
              <a:rPr lang="en-US" sz="2400" b="0" dirty="0" err="1">
                <a:latin typeface="Candara" pitchFamily="34" charset="0"/>
              </a:rPr>
              <a:t>Ohlson</a:t>
            </a:r>
            <a:r>
              <a:rPr lang="en-US" sz="2400" b="0" dirty="0">
                <a:latin typeface="Candara" pitchFamily="34" charset="0"/>
              </a:rPr>
              <a:t>: 1982, </a:t>
            </a:r>
            <a:r>
              <a:rPr lang="en-US" sz="2400" b="0" dirty="0" err="1">
                <a:latin typeface="Candara" pitchFamily="34" charset="0"/>
              </a:rPr>
              <a:t>Dopuch</a:t>
            </a:r>
            <a:r>
              <a:rPr lang="en-US" sz="2400" b="0" dirty="0">
                <a:latin typeface="Candara" pitchFamily="34" charset="0"/>
              </a:rPr>
              <a:t>: 1989)</a:t>
            </a:r>
          </a:p>
          <a:p>
            <a:pPr lvl="1"/>
            <a:r>
              <a:rPr lang="en-US" sz="2400" b="0" dirty="0" err="1">
                <a:latin typeface="Candara" pitchFamily="34" charset="0"/>
              </a:rPr>
              <a:t>Riset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terkait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dengan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motivasi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manajer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terhadap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teknik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pemilihan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metode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akuntansi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dan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pengaruh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pemilihan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metode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akuntansi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terhadap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persetujuan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kontraktual</a:t>
            </a:r>
            <a:endParaRPr lang="en-US" sz="2400" b="0" dirty="0">
              <a:latin typeface="Candara" pitchFamily="34" charset="0"/>
            </a:endParaRPr>
          </a:p>
          <a:p>
            <a:pPr lvl="1"/>
            <a:r>
              <a:rPr lang="en-US" sz="2400" b="0" dirty="0" err="1">
                <a:latin typeface="Candara" pitchFamily="34" charset="0"/>
              </a:rPr>
              <a:t>Membuktikan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kegunaan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Informasi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Keuangan</a:t>
            </a:r>
            <a:endParaRPr lang="en-US" sz="2400" b="0" dirty="0">
              <a:latin typeface="Candara" pitchFamily="34" charset="0"/>
            </a:endParaRPr>
          </a:p>
          <a:p>
            <a:pPr lvl="1"/>
            <a:r>
              <a:rPr lang="en-US" sz="2400" b="0" dirty="0" err="1">
                <a:latin typeface="Candara" pitchFamily="34" charset="0"/>
              </a:rPr>
              <a:t>Lahirnya</a:t>
            </a:r>
            <a:r>
              <a:rPr lang="en-US" sz="2400" b="0" dirty="0">
                <a:latin typeface="Candara" pitchFamily="34" charset="0"/>
              </a:rPr>
              <a:t> positive theory of accounting (Watt &amp; Zimmerman: 1979)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762000"/>
            <a:ext cx="8077200" cy="508000"/>
          </a:xfrm>
        </p:spPr>
        <p:txBody>
          <a:bodyPr/>
          <a:lstStyle/>
          <a:p>
            <a:r>
              <a:rPr lang="en-US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Perkembangan</a:t>
            </a:r>
            <a:r>
              <a:rPr lang="en-US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 </a:t>
            </a:r>
            <a:r>
              <a:rPr lang="en-US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Riset</a:t>
            </a:r>
            <a:r>
              <a:rPr lang="en-US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 </a:t>
            </a:r>
            <a: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/>
            </a:r>
            <a:b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</a:br>
            <a:r>
              <a:rPr lang="en-US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Empirik</a:t>
            </a:r>
            <a: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 </a:t>
            </a:r>
            <a:r>
              <a:rPr lang="en-US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Akuntansi</a:t>
            </a:r>
            <a: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 (5)</a:t>
            </a:r>
            <a:endParaRPr lang="en-US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2620962"/>
            <a:ext cx="8001000" cy="3094038"/>
          </a:xfrm>
        </p:spPr>
        <p:txBody>
          <a:bodyPr/>
          <a:lstStyle/>
          <a:p>
            <a:r>
              <a:rPr lang="en-US" sz="2400" dirty="0" err="1">
                <a:latin typeface="Candara" pitchFamily="34" charset="0"/>
              </a:rPr>
              <a:t>Pada</a:t>
            </a:r>
            <a:r>
              <a:rPr lang="en-US" sz="2400" dirty="0">
                <a:latin typeface="Candara" pitchFamily="34" charset="0"/>
              </a:rPr>
              <a:t> era 1990-an (Fields et.al.: 2001):</a:t>
            </a:r>
          </a:p>
          <a:p>
            <a:pPr lvl="1"/>
            <a:r>
              <a:rPr lang="en-US" sz="2400" b="0" dirty="0" err="1">
                <a:latin typeface="Candara" pitchFamily="34" charset="0"/>
              </a:rPr>
              <a:t>Tidak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terdapat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banyak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kemajuan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dalam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riset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empirik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akuntansi</a:t>
            </a:r>
            <a:endParaRPr lang="en-US" sz="2400" b="0" dirty="0">
              <a:latin typeface="Candara" pitchFamily="34" charset="0"/>
            </a:endParaRPr>
          </a:p>
          <a:p>
            <a:pPr lvl="1"/>
            <a:r>
              <a:rPr lang="en-US" sz="2400" b="0" dirty="0" err="1">
                <a:latin typeface="Candara" pitchFamily="34" charset="0"/>
              </a:rPr>
              <a:t>Peneliti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pada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umumnya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terfokus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pada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pemilihan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metode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akuntansi</a:t>
            </a:r>
            <a:r>
              <a:rPr lang="en-US" sz="2400" b="0" dirty="0">
                <a:latin typeface="Candara" pitchFamily="34" charset="0"/>
              </a:rPr>
              <a:t> yang </a:t>
            </a:r>
            <a:r>
              <a:rPr lang="en-US" sz="2400" b="0" dirty="0" err="1">
                <a:latin typeface="Candara" pitchFamily="34" charset="0"/>
              </a:rPr>
              <a:t>spesifik</a:t>
            </a:r>
            <a:endParaRPr lang="en-US" sz="2400" b="0" dirty="0">
              <a:latin typeface="Candara" pitchFamily="34" charset="0"/>
            </a:endParaRPr>
          </a:p>
          <a:p>
            <a:pPr lvl="1"/>
            <a:r>
              <a:rPr lang="en-US" sz="2400" b="0" dirty="0" err="1">
                <a:latin typeface="Candara" pitchFamily="34" charset="0"/>
              </a:rPr>
              <a:t>Tidak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banyak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terdapat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riset</a:t>
            </a:r>
            <a:r>
              <a:rPr lang="en-US" sz="2400" b="0" dirty="0">
                <a:latin typeface="Candara" pitchFamily="34" charset="0"/>
              </a:rPr>
              <a:t> yang </a:t>
            </a:r>
            <a:r>
              <a:rPr lang="en-US" sz="2400" b="0" dirty="0" err="1">
                <a:latin typeface="Candara" pitchFamily="34" charset="0"/>
              </a:rPr>
              <a:t>berusaha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untuk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mengambil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perspektif</a:t>
            </a:r>
            <a:r>
              <a:rPr lang="en-US" sz="2400" b="0" dirty="0">
                <a:latin typeface="Candara" pitchFamily="34" charset="0"/>
              </a:rPr>
              <a:t> yang </a:t>
            </a:r>
            <a:r>
              <a:rPr lang="en-US" sz="2400" b="0" dirty="0" err="1">
                <a:latin typeface="Candara" pitchFamily="34" charset="0"/>
              </a:rPr>
              <a:t>terintegrasi</a:t>
            </a:r>
            <a:endParaRPr lang="en-US" sz="2400" b="0" dirty="0">
              <a:latin typeface="Candara" pitchFamily="34" charset="0"/>
            </a:endParaRPr>
          </a:p>
          <a:p>
            <a:pPr lvl="1"/>
            <a:r>
              <a:rPr lang="en-US" sz="2400" b="0" dirty="0" err="1">
                <a:latin typeface="Candara" pitchFamily="34" charset="0"/>
              </a:rPr>
              <a:t>Hanya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sebatas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replikasi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penelitian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dan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topik</a:t>
            </a:r>
            <a:r>
              <a:rPr lang="en-US" sz="2400" b="0" dirty="0">
                <a:latin typeface="Candara" pitchFamily="34" charset="0"/>
              </a:rPr>
              <a:t> yang </a:t>
            </a:r>
            <a:r>
              <a:rPr lang="en-US" sz="2400" b="0" dirty="0" err="1">
                <a:latin typeface="Candara" pitchFamily="34" charset="0"/>
              </a:rPr>
              <a:t>telah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ada</a:t>
            </a:r>
            <a:r>
              <a:rPr lang="en-US" sz="2400" b="0" dirty="0">
                <a:latin typeface="Candara" pitchFamily="34" charset="0"/>
              </a:rPr>
              <a:t> </a:t>
            </a:r>
            <a:r>
              <a:rPr lang="en-US" sz="2400" b="0" dirty="0" err="1">
                <a:latin typeface="Candara" pitchFamily="34" charset="0"/>
              </a:rPr>
              <a:t>sebelumnya</a:t>
            </a:r>
            <a:endParaRPr lang="en-US" sz="2400" b="0" dirty="0">
              <a:latin typeface="Candara" pitchFamily="34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066800"/>
            <a:ext cx="8077200" cy="508000"/>
          </a:xfrm>
        </p:spPr>
        <p:txBody>
          <a:bodyPr/>
          <a:lstStyle/>
          <a:p>
            <a:r>
              <a:rPr lang="en-US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Perkembangan</a:t>
            </a:r>
            <a:r>
              <a:rPr lang="en-US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 </a:t>
            </a:r>
            <a:r>
              <a:rPr lang="en-US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Riset</a:t>
            </a:r>
            <a:r>
              <a:rPr lang="en-US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 </a:t>
            </a:r>
            <a: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/>
            </a:r>
            <a:b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</a:br>
            <a:r>
              <a:rPr lang="en-US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Empirik</a:t>
            </a:r>
            <a: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 </a:t>
            </a:r>
            <a:r>
              <a:rPr lang="en-US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Akuntansi</a:t>
            </a:r>
            <a: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 (6)</a:t>
            </a:r>
            <a:endParaRPr lang="en-US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2819400"/>
            <a:ext cx="7391400" cy="3094038"/>
          </a:xfrm>
        </p:spPr>
        <p:txBody>
          <a:bodyPr/>
          <a:lstStyle/>
          <a:p>
            <a:r>
              <a:rPr lang="en-US" sz="2400" dirty="0" err="1">
                <a:latin typeface="Candara" pitchFamily="34" charset="0"/>
              </a:rPr>
              <a:t>Arah</a:t>
            </a:r>
            <a:r>
              <a:rPr lang="en-US" sz="2400" dirty="0">
                <a:latin typeface="Candara" pitchFamily="34" charset="0"/>
              </a:rPr>
              <a:t> </a:t>
            </a:r>
            <a:r>
              <a:rPr lang="en-US" sz="2400" dirty="0" err="1">
                <a:latin typeface="Candara" pitchFamily="34" charset="0"/>
              </a:rPr>
              <a:t>ke</a:t>
            </a:r>
            <a:r>
              <a:rPr lang="en-US" sz="2400" dirty="0">
                <a:latin typeface="Candara" pitchFamily="34" charset="0"/>
              </a:rPr>
              <a:t> </a:t>
            </a:r>
            <a:r>
              <a:rPr lang="en-US" sz="2400" dirty="0" err="1">
                <a:latin typeface="Candara" pitchFamily="34" charset="0"/>
              </a:rPr>
              <a:t>depan</a:t>
            </a:r>
            <a:r>
              <a:rPr lang="en-US" sz="2400" dirty="0">
                <a:latin typeface="Candara" pitchFamily="34" charset="0"/>
              </a:rPr>
              <a:t> (Clinch: 2000):</a:t>
            </a:r>
          </a:p>
          <a:p>
            <a:pPr lvl="1"/>
            <a:r>
              <a:rPr lang="en-US" b="0" dirty="0" err="1">
                <a:latin typeface="Candara" pitchFamily="34" charset="0"/>
              </a:rPr>
              <a:t>Pengukuran</a:t>
            </a:r>
            <a:r>
              <a:rPr lang="en-US" b="0" dirty="0">
                <a:latin typeface="Candara" pitchFamily="34" charset="0"/>
              </a:rPr>
              <a:t> yang </a:t>
            </a:r>
            <a:r>
              <a:rPr lang="en-US" b="0" dirty="0" err="1">
                <a:latin typeface="Candara" pitchFamily="34" charset="0"/>
              </a:rPr>
              <a:t>tepat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berkaitan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dengan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aktiva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tidak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lancar</a:t>
            </a:r>
            <a:endParaRPr lang="en-US" b="0" dirty="0">
              <a:latin typeface="Candara" pitchFamily="34" charset="0"/>
            </a:endParaRPr>
          </a:p>
          <a:p>
            <a:pPr lvl="1"/>
            <a:r>
              <a:rPr lang="en-US" b="0" dirty="0" err="1">
                <a:latin typeface="Candara" pitchFamily="34" charset="0"/>
              </a:rPr>
              <a:t>Pengukuran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dan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pengakuan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berkaitan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dengan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aktiva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tidak</a:t>
            </a:r>
            <a:r>
              <a:rPr lang="en-US" b="0" dirty="0">
                <a:latin typeface="Candara" pitchFamily="34" charset="0"/>
              </a:rPr>
              <a:t> </a:t>
            </a:r>
            <a:r>
              <a:rPr lang="en-US" b="0" dirty="0" err="1">
                <a:latin typeface="Candara" pitchFamily="34" charset="0"/>
              </a:rPr>
              <a:t>berwujud</a:t>
            </a:r>
            <a:endParaRPr lang="en-US" b="0" dirty="0">
              <a:latin typeface="Candara" pitchFamily="34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066800"/>
            <a:ext cx="8077200" cy="508000"/>
          </a:xfrm>
        </p:spPr>
        <p:txBody>
          <a:bodyPr/>
          <a:lstStyle/>
          <a:p>
            <a:r>
              <a:rPr lang="en-US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Perkembangan</a:t>
            </a:r>
            <a:r>
              <a:rPr lang="en-US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 </a:t>
            </a:r>
            <a:r>
              <a:rPr lang="en-US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Riset</a:t>
            </a:r>
            <a:r>
              <a:rPr lang="en-US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 </a:t>
            </a:r>
            <a: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/>
            </a:r>
            <a:b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</a:br>
            <a:r>
              <a:rPr lang="en-US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Empirik</a:t>
            </a:r>
            <a: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 </a:t>
            </a:r>
            <a:r>
              <a:rPr lang="en-US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Akuntansi</a:t>
            </a:r>
            <a: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 (7)</a:t>
            </a:r>
            <a:endParaRPr lang="en-US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10600" cy="1371600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d-ID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DEFINISI METODE PENELITIAN</a:t>
            </a:r>
            <a:endParaRPr lang="en-GB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858837" y="2133600"/>
            <a:ext cx="7523163" cy="3124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d-ID" sz="2400" dirty="0" smtClean="0">
                <a:latin typeface="Calibri" pitchFamily="34" charset="0"/>
              </a:rPr>
              <a:t>METODE </a:t>
            </a:r>
            <a:r>
              <a:rPr lang="id-ID" sz="2400" dirty="0">
                <a:latin typeface="Calibri" pitchFamily="34" charset="0"/>
              </a:rPr>
              <a:t>PENELITIAN </a:t>
            </a:r>
            <a:r>
              <a:rPr lang="id-ID" sz="2400" dirty="0" smtClean="0">
                <a:latin typeface="Calibri" pitchFamily="34" charset="0"/>
              </a:rPr>
              <a:t>adalah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id-ID" sz="2400" b="1" dirty="0" smtClean="0">
                <a:latin typeface="Calibri" pitchFamily="34" charset="0"/>
              </a:rPr>
              <a:t>CARA  </a:t>
            </a:r>
            <a:r>
              <a:rPr lang="id-ID" sz="2400" b="1" dirty="0">
                <a:latin typeface="Calibri" pitchFamily="34" charset="0"/>
              </a:rPr>
              <a:t>ILMIAH </a:t>
            </a:r>
            <a:r>
              <a:rPr lang="en-US" sz="2400" dirty="0" err="1" smtClean="0">
                <a:latin typeface="Calibri" pitchFamily="34" charset="0"/>
              </a:rPr>
              <a:t>untuk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mendapatkan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id-ID" sz="2400" dirty="0" smtClean="0">
                <a:latin typeface="Calibri" pitchFamily="34" charset="0"/>
              </a:rPr>
              <a:t>penjelasan tentang suatu fenomena, masalah dan kasus tertentu secara komprehensif.</a:t>
            </a:r>
          </a:p>
          <a:p>
            <a:pPr>
              <a:lnSpc>
                <a:spcPct val="90000"/>
              </a:lnSpc>
            </a:pPr>
            <a:r>
              <a:rPr lang="id-ID" sz="2400" dirty="0" smtClean="0">
                <a:latin typeface="Calibri" pitchFamily="34" charset="0"/>
              </a:rPr>
              <a:t>Metode penelitian diperoleh dengan cara:</a:t>
            </a:r>
            <a:endParaRPr lang="id-ID" sz="2400" dirty="0">
              <a:latin typeface="Calibri" pitchFamily="34" charset="0"/>
            </a:endParaRPr>
          </a:p>
          <a:p>
            <a:pPr marL="692150" lvl="1" indent="-347663">
              <a:lnSpc>
                <a:spcPct val="90000"/>
              </a:lnSpc>
            </a:pPr>
            <a:r>
              <a:rPr lang="id-ID" b="1" i="1" dirty="0">
                <a:latin typeface="Calibri" pitchFamily="34" charset="0"/>
              </a:rPr>
              <a:t>R</a:t>
            </a:r>
            <a:r>
              <a:rPr lang="id-ID" dirty="0">
                <a:latin typeface="Calibri" pitchFamily="34" charset="0"/>
              </a:rPr>
              <a:t>ASIONAL</a:t>
            </a:r>
          </a:p>
          <a:p>
            <a:pPr marL="692150" lvl="1" indent="-347663">
              <a:lnSpc>
                <a:spcPct val="90000"/>
              </a:lnSpc>
            </a:pPr>
            <a:r>
              <a:rPr lang="id-ID" b="1" i="1" dirty="0">
                <a:latin typeface="Calibri" pitchFamily="34" charset="0"/>
              </a:rPr>
              <a:t>E</a:t>
            </a:r>
            <a:r>
              <a:rPr lang="id-ID" dirty="0">
                <a:latin typeface="Calibri" pitchFamily="34" charset="0"/>
              </a:rPr>
              <a:t>MPIRIS</a:t>
            </a:r>
          </a:p>
          <a:p>
            <a:pPr marL="692150" lvl="1" indent="-347663">
              <a:lnSpc>
                <a:spcPct val="90000"/>
              </a:lnSpc>
            </a:pPr>
            <a:r>
              <a:rPr lang="id-ID" b="1" i="1" dirty="0">
                <a:latin typeface="Calibri" pitchFamily="34" charset="0"/>
              </a:rPr>
              <a:t>S</a:t>
            </a:r>
            <a:r>
              <a:rPr lang="id-ID" dirty="0">
                <a:latin typeface="Calibri" pitchFamily="34" charset="0"/>
              </a:rPr>
              <a:t>ISTEMATIS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2514600"/>
            <a:ext cx="4800600" cy="1066800"/>
          </a:xfrm>
        </p:spPr>
        <p:txBody>
          <a:bodyPr/>
          <a:lstStyle/>
          <a:p>
            <a:pPr>
              <a:buNone/>
            </a:pPr>
            <a:r>
              <a:rPr lang="id-ID" sz="6000" dirty="0" smtClean="0"/>
              <a:t>Terima kasih</a:t>
            </a:r>
            <a:endParaRPr lang="id-ID" sz="6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5BDDC-1DB2-4447-9667-677D011866EF}" type="datetimeFigureOut">
              <a:rPr lang="en-US" smtClean="0"/>
              <a:pPr/>
              <a:t>5/9/2017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2C054-214E-40D6-A382-1C5548476F7F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1066800"/>
            <a:ext cx="7086600" cy="3429000"/>
          </a:xfrm>
        </p:spPr>
        <p:txBody>
          <a:bodyPr/>
          <a:lstStyle/>
          <a:p>
            <a:r>
              <a:rPr lang="id-ID" sz="2400" dirty="0" smtClean="0">
                <a:latin typeface="Calibri" pitchFamily="34" charset="0"/>
              </a:rPr>
              <a:t>Penjelasan penelitian tersebut dilakukan dengan hal berikut</a:t>
            </a:r>
            <a:r>
              <a:rPr lang="en-US" sz="2400" dirty="0" smtClean="0">
                <a:latin typeface="Calibri" pitchFamily="34" charset="0"/>
              </a:rPr>
              <a:t>:</a:t>
            </a:r>
            <a:endParaRPr lang="en-US" sz="2400" dirty="0">
              <a:latin typeface="Calibri" pitchFamily="34" charset="0"/>
            </a:endParaRPr>
          </a:p>
          <a:p>
            <a:pPr lvl="1"/>
            <a:r>
              <a:rPr lang="en-US" b="0" dirty="0" err="1" smtClean="0">
                <a:latin typeface="Calibri" pitchFamily="34" charset="0"/>
              </a:rPr>
              <a:t>Mendeskripsikan</a:t>
            </a:r>
            <a:endParaRPr lang="en-US" b="0" dirty="0">
              <a:latin typeface="Calibri" pitchFamily="34" charset="0"/>
            </a:endParaRPr>
          </a:p>
          <a:p>
            <a:pPr lvl="1"/>
            <a:r>
              <a:rPr lang="en-US" b="0" dirty="0" err="1" smtClean="0">
                <a:latin typeface="Calibri" pitchFamily="34" charset="0"/>
              </a:rPr>
              <a:t>Menge</a:t>
            </a:r>
            <a:r>
              <a:rPr lang="id-ID" b="0" dirty="0" smtClean="0">
                <a:latin typeface="Calibri" pitchFamily="34" charset="0"/>
              </a:rPr>
              <a:t>ksplorasi</a:t>
            </a:r>
            <a:endParaRPr lang="en-US" b="0" dirty="0">
              <a:latin typeface="Calibri" pitchFamily="34" charset="0"/>
            </a:endParaRPr>
          </a:p>
          <a:p>
            <a:pPr lvl="1"/>
            <a:r>
              <a:rPr lang="en-US" b="0" dirty="0" err="1">
                <a:latin typeface="Calibri" pitchFamily="34" charset="0"/>
              </a:rPr>
              <a:t>Mengkritisi</a:t>
            </a:r>
            <a:endParaRPr lang="en-US" b="0" dirty="0">
              <a:latin typeface="Calibri" pitchFamily="34" charset="0"/>
            </a:endParaRPr>
          </a:p>
          <a:p>
            <a:pPr lvl="1"/>
            <a:r>
              <a:rPr lang="en-US" b="0" dirty="0" err="1" smtClean="0">
                <a:latin typeface="Calibri" pitchFamily="34" charset="0"/>
              </a:rPr>
              <a:t>Menganalis</a:t>
            </a:r>
            <a:r>
              <a:rPr lang="id-ID" b="0" dirty="0" smtClean="0">
                <a:latin typeface="Calibri" pitchFamily="34" charset="0"/>
              </a:rPr>
              <a:t>is</a:t>
            </a:r>
            <a:endParaRPr lang="en-US" b="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7848600" cy="508000"/>
          </a:xfrm>
        </p:spPr>
        <p:txBody>
          <a:bodyPr/>
          <a:lstStyle/>
          <a:p>
            <a:r>
              <a:rPr lang="id-ID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Ciri Penelitian yang Baik</a:t>
            </a:r>
            <a:endParaRPr lang="en-US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Cambria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524000"/>
            <a:ext cx="8101012" cy="4953000"/>
          </a:xfrm>
        </p:spPr>
        <p:txBody>
          <a:bodyPr/>
          <a:lstStyle/>
          <a:p>
            <a:r>
              <a:rPr lang="en-US" sz="2800" dirty="0" err="1">
                <a:latin typeface="Candara" pitchFamily="34" charset="0"/>
              </a:rPr>
              <a:t>Tujuan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didefinisikan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dengan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 smtClean="0">
                <a:latin typeface="Candara" pitchFamily="34" charset="0"/>
              </a:rPr>
              <a:t>jelas</a:t>
            </a:r>
            <a:r>
              <a:rPr lang="id-ID" sz="2800" dirty="0" smtClean="0">
                <a:latin typeface="Candara" pitchFamily="34" charset="0"/>
              </a:rPr>
              <a:t> dan dapat dioperasionalkan.</a:t>
            </a:r>
            <a:endParaRPr lang="en-US" sz="2800" dirty="0">
              <a:latin typeface="Candara" pitchFamily="34" charset="0"/>
            </a:endParaRPr>
          </a:p>
          <a:p>
            <a:r>
              <a:rPr lang="id-ID" sz="2800" dirty="0" smtClean="0">
                <a:latin typeface="Candara" pitchFamily="34" charset="0"/>
              </a:rPr>
              <a:t>P</a:t>
            </a:r>
            <a:r>
              <a:rPr lang="en-US" sz="2800" dirty="0" err="1" smtClean="0">
                <a:latin typeface="Candara" pitchFamily="34" charset="0"/>
              </a:rPr>
              <a:t>rosedur</a:t>
            </a:r>
            <a:r>
              <a:rPr lang="en-US" sz="2800" dirty="0" smtClean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riset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id-ID" sz="2800" dirty="0" smtClean="0">
                <a:latin typeface="Candara" pitchFamily="34" charset="0"/>
              </a:rPr>
              <a:t>dilakukan </a:t>
            </a:r>
            <a:r>
              <a:rPr lang="en-US" sz="2800" dirty="0" err="1" smtClean="0">
                <a:latin typeface="Candara" pitchFamily="34" charset="0"/>
              </a:rPr>
              <a:t>secara</a:t>
            </a:r>
            <a:r>
              <a:rPr lang="en-US" sz="2800" dirty="0" smtClean="0">
                <a:latin typeface="Candara" pitchFamily="34" charset="0"/>
              </a:rPr>
              <a:t> detail</a:t>
            </a:r>
            <a:r>
              <a:rPr lang="id-ID" sz="2800" dirty="0" smtClean="0">
                <a:latin typeface="Candara" pitchFamily="34" charset="0"/>
              </a:rPr>
              <a:t> dan komprehensif.</a:t>
            </a:r>
            <a:endParaRPr lang="en-US" sz="2800" dirty="0">
              <a:latin typeface="Candara" pitchFamily="34" charset="0"/>
            </a:endParaRPr>
          </a:p>
          <a:p>
            <a:r>
              <a:rPr lang="en-US" sz="2800" dirty="0" err="1">
                <a:latin typeface="Candara" pitchFamily="34" charset="0"/>
              </a:rPr>
              <a:t>Desain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Riset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direncanakan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dengan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 smtClean="0">
                <a:latin typeface="Candara" pitchFamily="34" charset="0"/>
              </a:rPr>
              <a:t>seksama</a:t>
            </a:r>
            <a:r>
              <a:rPr lang="id-ID" sz="2800" dirty="0" smtClean="0">
                <a:latin typeface="Candara" pitchFamily="34" charset="0"/>
              </a:rPr>
              <a:t> dan dapat menjelaskan hubungan antar variabel</a:t>
            </a:r>
            <a:endParaRPr lang="en-US" sz="2800" dirty="0">
              <a:latin typeface="Candara" pitchFamily="34" charset="0"/>
            </a:endParaRPr>
          </a:p>
          <a:p>
            <a:r>
              <a:rPr lang="en-US" sz="2800" dirty="0" err="1">
                <a:latin typeface="Candara" pitchFamily="34" charset="0"/>
              </a:rPr>
              <a:t>Keterbatasan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id-ID" sz="2800" dirty="0" smtClean="0">
                <a:latin typeface="Candara" pitchFamily="34" charset="0"/>
              </a:rPr>
              <a:t>penelitian </a:t>
            </a:r>
            <a:r>
              <a:rPr lang="en-US" sz="2800" dirty="0" err="1" smtClean="0">
                <a:latin typeface="Candara" pitchFamily="34" charset="0"/>
              </a:rPr>
              <a:t>dijabarkan</a:t>
            </a:r>
            <a:r>
              <a:rPr lang="en-US" sz="2800" dirty="0" smtClean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dengan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err="1" smtClean="0">
                <a:latin typeface="Candara" pitchFamily="34" charset="0"/>
              </a:rPr>
              <a:t>jelas</a:t>
            </a:r>
            <a:r>
              <a:rPr lang="id-ID" sz="2800" dirty="0" smtClean="0">
                <a:latin typeface="Candara" pitchFamily="34" charset="0"/>
              </a:rPr>
              <a:t>.</a:t>
            </a:r>
            <a:endParaRPr lang="en-US" sz="2800" dirty="0">
              <a:latin typeface="Candara" pitchFamily="34" charset="0"/>
            </a:endParaRPr>
          </a:p>
          <a:p>
            <a:r>
              <a:rPr lang="en-US" sz="2800" dirty="0" err="1" smtClean="0">
                <a:latin typeface="Candara" pitchFamily="34" charset="0"/>
              </a:rPr>
              <a:t>Analis</a:t>
            </a:r>
            <a:r>
              <a:rPr lang="id-ID" sz="2800" dirty="0" smtClean="0">
                <a:latin typeface="Candara" pitchFamily="34" charset="0"/>
              </a:rPr>
              <a:t>is</a:t>
            </a:r>
            <a:r>
              <a:rPr lang="en-US" sz="2800" dirty="0" smtClean="0">
                <a:latin typeface="Candara" pitchFamily="34" charset="0"/>
              </a:rPr>
              <a:t> </a:t>
            </a:r>
            <a:r>
              <a:rPr lang="en-US" sz="2800" dirty="0" err="1">
                <a:latin typeface="Candara" pitchFamily="34" charset="0"/>
              </a:rPr>
              <a:t>dilakukan</a:t>
            </a:r>
            <a:r>
              <a:rPr lang="en-US" sz="2800" dirty="0">
                <a:latin typeface="Candara" pitchFamily="34" charset="0"/>
              </a:rPr>
              <a:t> </a:t>
            </a:r>
            <a:r>
              <a:rPr lang="en-US" sz="2800" dirty="0" smtClean="0">
                <a:latin typeface="Candara" pitchFamily="34" charset="0"/>
              </a:rPr>
              <a:t>d</a:t>
            </a:r>
            <a:r>
              <a:rPr lang="id-ID" sz="2800" dirty="0" smtClean="0">
                <a:latin typeface="Candara" pitchFamily="34" charset="0"/>
              </a:rPr>
              <a:t>engan alat uji yang dapat dipertanggungjawabkan.</a:t>
            </a:r>
            <a:endParaRPr lang="en-US" sz="2800" dirty="0">
              <a:latin typeface="Candara" pitchFamily="34" charset="0"/>
            </a:endParaRPr>
          </a:p>
          <a:p>
            <a:r>
              <a:rPr lang="id-ID" sz="2800" dirty="0" smtClean="0">
                <a:latin typeface="Candara" pitchFamily="34" charset="0"/>
              </a:rPr>
              <a:t>Temuan penelitian</a:t>
            </a:r>
            <a:r>
              <a:rPr lang="en-US" sz="2800" dirty="0" smtClean="0">
                <a:latin typeface="Candara" pitchFamily="34" charset="0"/>
              </a:rPr>
              <a:t> </a:t>
            </a:r>
            <a:r>
              <a:rPr lang="id-ID" sz="2800" dirty="0" smtClean="0">
                <a:latin typeface="Candara" pitchFamily="34" charset="0"/>
              </a:rPr>
              <a:t>ditunjukkan </a:t>
            </a:r>
            <a:r>
              <a:rPr lang="en-US" sz="2800" dirty="0" err="1" smtClean="0">
                <a:latin typeface="Candara" pitchFamily="34" charset="0"/>
              </a:rPr>
              <a:t>secara</a:t>
            </a:r>
            <a:r>
              <a:rPr lang="en-US" sz="2800" dirty="0" smtClean="0">
                <a:latin typeface="Candara" pitchFamily="34" charset="0"/>
              </a:rPr>
              <a:t> </a:t>
            </a:r>
            <a:r>
              <a:rPr lang="en-US" sz="2800" dirty="0" err="1" smtClean="0">
                <a:latin typeface="Candara" pitchFamily="34" charset="0"/>
              </a:rPr>
              <a:t>transparan</a:t>
            </a:r>
            <a:endParaRPr lang="en-US" sz="2800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63600"/>
            <a:ext cx="7924800" cy="508000"/>
          </a:xfrm>
        </p:spPr>
        <p:txBody>
          <a:bodyPr/>
          <a:lstStyle/>
          <a:p>
            <a:r>
              <a:rPr lang="id-ID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Kriterisn </a:t>
            </a:r>
            <a:r>
              <a:rPr lang="id-ID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K</a:t>
            </a:r>
            <a:r>
              <a:rPr lang="en-US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ualitas</a:t>
            </a:r>
            <a: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 </a:t>
            </a:r>
            <a:r>
              <a:rPr lang="en-US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</a:rPr>
              <a:t>penelitian</a:t>
            </a:r>
            <a:endParaRPr lang="en-US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Cambria" pitchFamily="18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2209800"/>
            <a:ext cx="7391400" cy="3094038"/>
          </a:xfrm>
        </p:spPr>
        <p:txBody>
          <a:bodyPr/>
          <a:lstStyle/>
          <a:p>
            <a:pPr marL="346075" indent="-346075">
              <a:lnSpc>
                <a:spcPct val="90000"/>
              </a:lnSpc>
              <a:buFontTx/>
              <a:buAutoNum type="arabicPeriod"/>
            </a:pPr>
            <a:r>
              <a:rPr lang="en-US" sz="2000" dirty="0" err="1">
                <a:latin typeface="Candara" pitchFamily="34" charset="0"/>
              </a:rPr>
              <a:t>Memiliki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tujuan</a:t>
            </a:r>
            <a:r>
              <a:rPr lang="en-US" sz="2000" dirty="0">
                <a:latin typeface="Candara" pitchFamily="34" charset="0"/>
              </a:rPr>
              <a:t> yang </a:t>
            </a:r>
            <a:r>
              <a:rPr lang="en-US" sz="2000" dirty="0" err="1">
                <a:latin typeface="Candara" pitchFamily="34" charset="0"/>
              </a:rPr>
              <a:t>jelas</a:t>
            </a:r>
            <a:r>
              <a:rPr lang="en-US" sz="2000" dirty="0">
                <a:latin typeface="Candara" pitchFamily="34" charset="0"/>
              </a:rPr>
              <a:t>, </a:t>
            </a:r>
            <a:r>
              <a:rPr lang="en-US" sz="2000" dirty="0" err="1">
                <a:latin typeface="Candara" pitchFamily="34" charset="0"/>
              </a:rPr>
              <a:t>berdasarkan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pada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permasalahan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tepat</a:t>
            </a:r>
            <a:r>
              <a:rPr lang="en-US" sz="2000" dirty="0">
                <a:latin typeface="Candara" pitchFamily="34" charset="0"/>
              </a:rPr>
              <a:t>.</a:t>
            </a:r>
          </a:p>
          <a:p>
            <a:pPr marL="346075" indent="-346075">
              <a:lnSpc>
                <a:spcPct val="90000"/>
              </a:lnSpc>
              <a:buFontTx/>
              <a:buAutoNum type="arabicPeriod"/>
            </a:pPr>
            <a:r>
              <a:rPr lang="id-ID" sz="2000" dirty="0">
                <a:latin typeface="Candara" pitchFamily="34" charset="0"/>
              </a:rPr>
              <a:t>Menggunakan landasan teori yang tepat dan metode penelitian yang cermat dan teliti.</a:t>
            </a:r>
            <a:endParaRPr lang="en-US" sz="2000" dirty="0">
              <a:latin typeface="Candara" pitchFamily="34" charset="0"/>
            </a:endParaRPr>
          </a:p>
          <a:p>
            <a:pPr marL="346075" indent="-346075">
              <a:lnSpc>
                <a:spcPct val="90000"/>
              </a:lnSpc>
              <a:buFontTx/>
              <a:buAutoNum type="arabicPeriod"/>
            </a:pPr>
            <a:r>
              <a:rPr lang="id-ID" sz="2000" dirty="0">
                <a:latin typeface="Candara" pitchFamily="34" charset="0"/>
              </a:rPr>
              <a:t>Mengembangkan hipotesis yang dapat diuji</a:t>
            </a:r>
            <a:r>
              <a:rPr lang="en-US" sz="2000" dirty="0">
                <a:latin typeface="Candara" pitchFamily="34" charset="0"/>
              </a:rPr>
              <a:t>.</a:t>
            </a:r>
          </a:p>
          <a:p>
            <a:pPr marL="346075" indent="-346075">
              <a:lnSpc>
                <a:spcPct val="90000"/>
              </a:lnSpc>
              <a:buFontTx/>
              <a:buAutoNum type="arabicPeriod"/>
            </a:pPr>
            <a:r>
              <a:rPr lang="en-US" sz="2000" dirty="0" err="1">
                <a:latin typeface="Candara" pitchFamily="34" charset="0"/>
              </a:rPr>
              <a:t>Dapat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didukung</a:t>
            </a:r>
            <a:r>
              <a:rPr lang="en-US" sz="2000" dirty="0">
                <a:latin typeface="Candara" pitchFamily="34" charset="0"/>
              </a:rPr>
              <a:t> (</a:t>
            </a:r>
            <a:r>
              <a:rPr lang="en-US" sz="2000" dirty="0" err="1">
                <a:latin typeface="Candara" pitchFamily="34" charset="0"/>
              </a:rPr>
              <a:t>diulang</a:t>
            </a:r>
            <a:r>
              <a:rPr lang="en-US" sz="2000" dirty="0">
                <a:latin typeface="Candara" pitchFamily="34" charset="0"/>
              </a:rPr>
              <a:t>) </a:t>
            </a:r>
            <a:r>
              <a:rPr lang="en-US" sz="2000" dirty="0" err="1">
                <a:latin typeface="Candara" pitchFamily="34" charset="0"/>
              </a:rPr>
              <a:t>dengan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menggunakan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riset-riset</a:t>
            </a:r>
            <a:r>
              <a:rPr lang="en-US" sz="2000" dirty="0">
                <a:latin typeface="Candara" pitchFamily="34" charset="0"/>
              </a:rPr>
              <a:t> yang lain, </a:t>
            </a:r>
            <a:r>
              <a:rPr lang="en-US" sz="2000" dirty="0" err="1">
                <a:latin typeface="Candara" pitchFamily="34" charset="0"/>
              </a:rPr>
              <a:t>sehingga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dapat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diuji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tingkat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validitas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dan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reliabilitasnya</a:t>
            </a:r>
            <a:r>
              <a:rPr lang="en-US" sz="2000" dirty="0">
                <a:latin typeface="Candara" pitchFamily="34" charset="0"/>
              </a:rPr>
              <a:t> .</a:t>
            </a:r>
          </a:p>
          <a:p>
            <a:pPr marL="346075" indent="-346075">
              <a:lnSpc>
                <a:spcPct val="90000"/>
              </a:lnSpc>
              <a:buFontTx/>
              <a:buAutoNum type="arabicPeriod"/>
            </a:pPr>
            <a:r>
              <a:rPr lang="en-US" sz="2000" dirty="0" err="1">
                <a:latin typeface="Candara" pitchFamily="34" charset="0"/>
              </a:rPr>
              <a:t>Memiliki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tingkat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ketepatan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dan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kepercayaan</a:t>
            </a:r>
            <a:r>
              <a:rPr lang="en-US" sz="2000" dirty="0">
                <a:latin typeface="Candara" pitchFamily="34" charset="0"/>
              </a:rPr>
              <a:t> yang </a:t>
            </a:r>
            <a:r>
              <a:rPr lang="en-US" sz="2000" dirty="0" err="1">
                <a:latin typeface="Candara" pitchFamily="34" charset="0"/>
              </a:rPr>
              <a:t>tinggi</a:t>
            </a:r>
            <a:r>
              <a:rPr lang="en-US" sz="2000" dirty="0">
                <a:latin typeface="Candara" pitchFamily="34" charset="0"/>
              </a:rPr>
              <a:t> </a:t>
            </a:r>
          </a:p>
          <a:p>
            <a:pPr marL="346075" indent="-346075">
              <a:lnSpc>
                <a:spcPct val="90000"/>
              </a:lnSpc>
              <a:buFontTx/>
              <a:buAutoNum type="arabicPeriod"/>
            </a:pPr>
            <a:r>
              <a:rPr lang="en-US" sz="2000" dirty="0" err="1">
                <a:latin typeface="Candara" pitchFamily="34" charset="0"/>
              </a:rPr>
              <a:t>Bersifat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obyektif</a:t>
            </a:r>
            <a:r>
              <a:rPr lang="en-US" sz="2000" dirty="0">
                <a:latin typeface="Candara" pitchFamily="34" charset="0"/>
              </a:rPr>
              <a:t>, </a:t>
            </a:r>
            <a:r>
              <a:rPr lang="en-US" sz="2000" dirty="0" err="1">
                <a:latin typeface="Candara" pitchFamily="34" charset="0"/>
              </a:rPr>
              <a:t>artinya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kesimpulan</a:t>
            </a:r>
            <a:r>
              <a:rPr lang="en-US" sz="2000" dirty="0">
                <a:latin typeface="Candara" pitchFamily="34" charset="0"/>
              </a:rPr>
              <a:t> yang </a:t>
            </a:r>
            <a:r>
              <a:rPr lang="en-US" sz="2000" dirty="0" err="1">
                <a:latin typeface="Candara" pitchFamily="34" charset="0"/>
              </a:rPr>
              <a:t>ditarik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harus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benar-benar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berdasarkan</a:t>
            </a:r>
            <a:r>
              <a:rPr lang="en-US" sz="2000" dirty="0">
                <a:latin typeface="Candara" pitchFamily="34" charset="0"/>
              </a:rPr>
              <a:t> data yang </a:t>
            </a:r>
            <a:r>
              <a:rPr lang="en-US" sz="2000" dirty="0" err="1">
                <a:latin typeface="Candara" pitchFamily="34" charset="0"/>
              </a:rPr>
              <a:t>diperoleh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dilapangan</a:t>
            </a:r>
            <a:r>
              <a:rPr lang="en-US" sz="2000" dirty="0">
                <a:latin typeface="Candara" pitchFamily="34" charset="0"/>
              </a:rPr>
              <a:t> </a:t>
            </a:r>
          </a:p>
          <a:p>
            <a:pPr marL="346075" indent="-346075">
              <a:lnSpc>
                <a:spcPct val="90000"/>
              </a:lnSpc>
              <a:buFontTx/>
              <a:buAutoNum type="arabicPeriod"/>
            </a:pPr>
            <a:r>
              <a:rPr lang="en-US" sz="2000" dirty="0" err="1">
                <a:latin typeface="Candara" pitchFamily="34" charset="0"/>
              </a:rPr>
              <a:t>Dapat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digeneralisasikan</a:t>
            </a:r>
            <a:r>
              <a:rPr lang="en-US" sz="2000" dirty="0">
                <a:latin typeface="Candara" pitchFamily="34" charset="0"/>
              </a:rPr>
              <a:t>, </a:t>
            </a:r>
            <a:r>
              <a:rPr lang="en-US" sz="2000" dirty="0" err="1">
                <a:latin typeface="Candara" pitchFamily="34" charset="0"/>
              </a:rPr>
              <a:t>artinya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hasil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penelitian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dapat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diterapkan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pada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lingkup</a:t>
            </a:r>
            <a:r>
              <a:rPr lang="en-US" sz="2000" dirty="0">
                <a:latin typeface="Candara" pitchFamily="34" charset="0"/>
              </a:rPr>
              <a:t> yang </a:t>
            </a:r>
            <a:r>
              <a:rPr lang="en-US" sz="2000" dirty="0" err="1">
                <a:latin typeface="Candara" pitchFamily="34" charset="0"/>
              </a:rPr>
              <a:t>lebih</a:t>
            </a:r>
            <a:r>
              <a:rPr lang="en-US" sz="2000" dirty="0">
                <a:latin typeface="Candara" pitchFamily="34" charset="0"/>
              </a:rPr>
              <a:t> </a:t>
            </a:r>
            <a:r>
              <a:rPr lang="en-US" sz="2000" dirty="0" err="1">
                <a:latin typeface="Candara" pitchFamily="34" charset="0"/>
              </a:rPr>
              <a:t>luas</a:t>
            </a:r>
            <a:r>
              <a:rPr lang="en-US" sz="2000" dirty="0">
                <a:latin typeface="Candara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397000"/>
            <a:ext cx="8558212" cy="508000"/>
          </a:xfrm>
        </p:spPr>
        <p:txBody>
          <a:bodyPr/>
          <a:lstStyle/>
          <a:p>
            <a:r>
              <a:rPr lang="en-US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mbria" pitchFamily="18" charset="0"/>
              </a:rPr>
              <a:t>Lingkup</a:t>
            </a:r>
            <a:r>
              <a:rPr lang="en-US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id-ID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mbria" pitchFamily="18" charset="0"/>
              </a:rPr>
              <a:t>Penelitian </a:t>
            </a:r>
            <a:r>
              <a:rPr lang="en-US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mbria" pitchFamily="18" charset="0"/>
              </a:rPr>
              <a:t>Bisnis</a:t>
            </a:r>
            <a:endParaRPr lang="en-US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295400" y="2895600"/>
            <a:ext cx="7491412" cy="2438400"/>
          </a:xfrm>
        </p:spPr>
        <p:txBody>
          <a:bodyPr/>
          <a:lstStyle/>
          <a:p>
            <a:pPr marL="609600" indent="-609600"/>
            <a:r>
              <a:rPr lang="id-ID" dirty="0">
                <a:latin typeface="Candara" pitchFamily="34" charset="0"/>
              </a:rPr>
              <a:t>Bidang akuntansi dan keuangan</a:t>
            </a:r>
            <a:endParaRPr lang="en-US" dirty="0">
              <a:latin typeface="Candara" pitchFamily="34" charset="0"/>
            </a:endParaRPr>
          </a:p>
          <a:p>
            <a:pPr marL="609600" indent="-609600"/>
            <a:r>
              <a:rPr lang="id-ID" dirty="0">
                <a:latin typeface="Candara" pitchFamily="34" charset="0"/>
              </a:rPr>
              <a:t>Bidang pemasaran</a:t>
            </a:r>
            <a:endParaRPr lang="en-US" dirty="0">
              <a:latin typeface="Candara" pitchFamily="34" charset="0"/>
            </a:endParaRPr>
          </a:p>
          <a:p>
            <a:pPr marL="609600" indent="-609600"/>
            <a:r>
              <a:rPr lang="id-ID" dirty="0">
                <a:latin typeface="Candara" pitchFamily="34" charset="0"/>
              </a:rPr>
              <a:t>Bidang sumberdaya manusia</a:t>
            </a:r>
            <a:endParaRPr lang="en-US" dirty="0">
              <a:latin typeface="Candara" pitchFamily="34" charset="0"/>
            </a:endParaRPr>
          </a:p>
          <a:p>
            <a:pPr marL="609600" indent="-609600"/>
            <a:r>
              <a:rPr lang="id-ID" dirty="0">
                <a:latin typeface="Candara" pitchFamily="34" charset="0"/>
              </a:rPr>
              <a:t>Bidang operasional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609600"/>
            <a:ext cx="7772400" cy="1290638"/>
          </a:xfrm>
          <a:noFill/>
        </p:spPr>
        <p:txBody>
          <a:bodyPr/>
          <a:lstStyle/>
          <a:p>
            <a:r>
              <a:rPr lang="id-ID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Bidang 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Penelitian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id-ID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</a:t>
            </a:r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kuntansi</a:t>
            </a:r>
            <a:endParaRPr lang="en-US" sz="3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2209800"/>
            <a:ext cx="7543800" cy="3810000"/>
          </a:xfrm>
          <a:noFill/>
        </p:spPr>
        <p:txBody>
          <a:bodyPr/>
          <a:lstStyle/>
          <a:p>
            <a:pPr marL="381000" indent="-381000">
              <a:lnSpc>
                <a:spcPct val="80000"/>
              </a:lnSpc>
              <a:buFontTx/>
              <a:buAutoNum type="arabicPeriod"/>
            </a:pPr>
            <a:r>
              <a:rPr lang="en-US" sz="2400" b="1" dirty="0" err="1">
                <a:latin typeface="Candara" pitchFamily="34" charset="0"/>
              </a:rPr>
              <a:t>Penelitian</a:t>
            </a:r>
            <a:r>
              <a:rPr lang="en-US" sz="2400" b="1" dirty="0">
                <a:latin typeface="Candara" pitchFamily="34" charset="0"/>
              </a:rPr>
              <a:t> </a:t>
            </a:r>
            <a:r>
              <a:rPr lang="en-US" sz="2400" b="1" dirty="0" err="1">
                <a:latin typeface="Candara" pitchFamily="34" charset="0"/>
              </a:rPr>
              <a:t>proses</a:t>
            </a:r>
            <a:r>
              <a:rPr lang="en-US" sz="2400" b="1" dirty="0">
                <a:latin typeface="Candara" pitchFamily="34" charset="0"/>
              </a:rPr>
              <a:t> </a:t>
            </a:r>
            <a:r>
              <a:rPr lang="en-US" sz="2400" b="1" dirty="0" err="1">
                <a:latin typeface="Candara" pitchFamily="34" charset="0"/>
              </a:rPr>
              <a:t>penyajian</a:t>
            </a:r>
            <a:r>
              <a:rPr lang="en-US" sz="2400" b="1" dirty="0">
                <a:latin typeface="Candara" pitchFamily="34" charset="0"/>
              </a:rPr>
              <a:t> </a:t>
            </a:r>
            <a:r>
              <a:rPr lang="en-US" sz="2400" b="1" dirty="0" err="1">
                <a:latin typeface="Candara" pitchFamily="34" charset="0"/>
              </a:rPr>
              <a:t>informasi</a:t>
            </a:r>
            <a:r>
              <a:rPr lang="en-US" sz="2400" b="1" dirty="0">
                <a:latin typeface="Candara" pitchFamily="34" charset="0"/>
              </a:rPr>
              <a:t> </a:t>
            </a:r>
            <a:r>
              <a:rPr lang="en-US" sz="2400" b="1" dirty="0" err="1">
                <a:latin typeface="Candara" pitchFamily="34" charset="0"/>
              </a:rPr>
              <a:t>akuntansi</a:t>
            </a:r>
            <a:r>
              <a:rPr lang="en-US" sz="1800" b="1" dirty="0">
                <a:latin typeface="Candara" pitchFamily="34" charset="0"/>
              </a:rPr>
              <a:t>: </a:t>
            </a:r>
            <a:r>
              <a:rPr lang="en-US" sz="1800" b="1" dirty="0" err="1">
                <a:latin typeface="Candara" pitchFamily="34" charset="0"/>
              </a:rPr>
              <a:t>penyajian</a:t>
            </a:r>
            <a:r>
              <a:rPr lang="en-US" sz="1800" b="1" dirty="0">
                <a:latin typeface="Candara" pitchFamily="34" charset="0"/>
              </a:rPr>
              <a:t> </a:t>
            </a:r>
            <a:r>
              <a:rPr lang="en-US" sz="1800" b="1" dirty="0" err="1">
                <a:latin typeface="Candara" pitchFamily="34" charset="0"/>
              </a:rPr>
              <a:t>laporan</a:t>
            </a:r>
            <a:r>
              <a:rPr lang="en-US" sz="1800" b="1" dirty="0">
                <a:latin typeface="Candara" pitchFamily="34" charset="0"/>
              </a:rPr>
              <a:t> </a:t>
            </a:r>
            <a:r>
              <a:rPr lang="en-US" sz="1800" b="1" dirty="0" err="1">
                <a:latin typeface="Candara" pitchFamily="34" charset="0"/>
              </a:rPr>
              <a:t>keuangan</a:t>
            </a:r>
            <a:r>
              <a:rPr lang="en-US" sz="1800" b="1" dirty="0">
                <a:latin typeface="Candara" pitchFamily="34" charset="0"/>
              </a:rPr>
              <a:t>; </a:t>
            </a:r>
            <a:r>
              <a:rPr lang="en-US" sz="1800" b="1" dirty="0" err="1">
                <a:latin typeface="Candara" pitchFamily="34" charset="0"/>
              </a:rPr>
              <a:t>proses</a:t>
            </a:r>
            <a:r>
              <a:rPr lang="en-US" sz="1800" b="1" dirty="0">
                <a:latin typeface="Candara" pitchFamily="34" charset="0"/>
              </a:rPr>
              <a:t> </a:t>
            </a:r>
            <a:r>
              <a:rPr lang="en-US" sz="1800" b="1" dirty="0" err="1">
                <a:latin typeface="Candara" pitchFamily="34" charset="0"/>
              </a:rPr>
              <a:t>anggaran</a:t>
            </a:r>
            <a:r>
              <a:rPr lang="en-US" sz="1800" b="1" dirty="0">
                <a:latin typeface="Candara" pitchFamily="34" charset="0"/>
              </a:rPr>
              <a:t>; </a:t>
            </a:r>
            <a:r>
              <a:rPr lang="en-US" sz="1800" b="1" dirty="0" err="1">
                <a:latin typeface="Candara" pitchFamily="34" charset="0"/>
              </a:rPr>
              <a:t>proses</a:t>
            </a:r>
            <a:r>
              <a:rPr lang="en-US" sz="1800" b="1" dirty="0">
                <a:latin typeface="Candara" pitchFamily="34" charset="0"/>
              </a:rPr>
              <a:t> </a:t>
            </a:r>
            <a:r>
              <a:rPr lang="en-US" sz="1800" b="1" dirty="0" err="1">
                <a:latin typeface="Candara" pitchFamily="34" charset="0"/>
              </a:rPr>
              <a:t>perhitungan</a:t>
            </a:r>
            <a:r>
              <a:rPr lang="en-US" sz="1800" b="1" dirty="0">
                <a:latin typeface="Candara" pitchFamily="34" charset="0"/>
              </a:rPr>
              <a:t> </a:t>
            </a:r>
            <a:r>
              <a:rPr lang="en-US" sz="1800" b="1" dirty="0" err="1">
                <a:latin typeface="Candara" pitchFamily="34" charset="0"/>
              </a:rPr>
              <a:t>biaya</a:t>
            </a:r>
            <a:r>
              <a:rPr lang="en-US" sz="1800" b="1" dirty="0">
                <a:latin typeface="Candara" pitchFamily="34" charset="0"/>
              </a:rPr>
              <a:t>, </a:t>
            </a:r>
            <a:r>
              <a:rPr lang="en-US" sz="1800" b="1" dirty="0" err="1">
                <a:latin typeface="Candara" pitchFamily="34" charset="0"/>
              </a:rPr>
              <a:t>pajak</a:t>
            </a:r>
            <a:r>
              <a:rPr lang="en-US" sz="1800" b="1" dirty="0">
                <a:latin typeface="Candara" pitchFamily="34" charset="0"/>
              </a:rPr>
              <a:t>, </a:t>
            </a:r>
            <a:r>
              <a:rPr lang="en-US" sz="1800" b="1" dirty="0" err="1">
                <a:latin typeface="Candara" pitchFamily="34" charset="0"/>
              </a:rPr>
              <a:t>pendapatan</a:t>
            </a:r>
            <a:r>
              <a:rPr lang="en-US" sz="1800" b="1" dirty="0">
                <a:latin typeface="Candara" pitchFamily="34" charset="0"/>
              </a:rPr>
              <a:t>, </a:t>
            </a:r>
            <a:r>
              <a:rPr lang="en-US" sz="1800" b="1" dirty="0" err="1">
                <a:latin typeface="Candara" pitchFamily="34" charset="0"/>
              </a:rPr>
              <a:t>harga</a:t>
            </a:r>
            <a:endParaRPr lang="en-US" sz="1800" b="1" dirty="0">
              <a:latin typeface="Candara" pitchFamily="34" charset="0"/>
            </a:endParaRPr>
          </a:p>
          <a:p>
            <a:pPr marL="381000" indent="-381000">
              <a:lnSpc>
                <a:spcPct val="80000"/>
              </a:lnSpc>
              <a:buFontTx/>
              <a:buAutoNum type="arabicPeriod"/>
            </a:pPr>
            <a:endParaRPr lang="en-US" sz="2400" b="1" dirty="0">
              <a:latin typeface="Candara" pitchFamily="34" charset="0"/>
            </a:endParaRPr>
          </a:p>
          <a:p>
            <a:pPr marL="381000" indent="-381000">
              <a:lnSpc>
                <a:spcPct val="80000"/>
              </a:lnSpc>
              <a:buFontTx/>
              <a:buAutoNum type="arabicPeriod"/>
            </a:pPr>
            <a:r>
              <a:rPr lang="en-US" sz="2400" b="1" dirty="0" err="1">
                <a:latin typeface="Candara" pitchFamily="34" charset="0"/>
              </a:rPr>
              <a:t>Penelitian</a:t>
            </a:r>
            <a:r>
              <a:rPr lang="en-US" sz="2400" b="1" dirty="0">
                <a:latin typeface="Candara" pitchFamily="34" charset="0"/>
              </a:rPr>
              <a:t> </a:t>
            </a:r>
            <a:r>
              <a:rPr lang="en-US" sz="2400" b="1" dirty="0" err="1">
                <a:latin typeface="Candara" pitchFamily="34" charset="0"/>
              </a:rPr>
              <a:t>kebijakan</a:t>
            </a:r>
            <a:r>
              <a:rPr lang="en-US" sz="2400" b="1" dirty="0">
                <a:latin typeface="Candara" pitchFamily="34" charset="0"/>
              </a:rPr>
              <a:t> </a:t>
            </a:r>
            <a:r>
              <a:rPr lang="en-US" sz="2400" b="1" dirty="0" err="1">
                <a:latin typeface="Candara" pitchFamily="34" charset="0"/>
              </a:rPr>
              <a:t>akuntansi</a:t>
            </a:r>
            <a:r>
              <a:rPr lang="en-US" sz="2400" b="1" dirty="0">
                <a:latin typeface="Candara" pitchFamily="34" charset="0"/>
              </a:rPr>
              <a:t> (</a:t>
            </a:r>
            <a:r>
              <a:rPr lang="en-US" sz="2400" b="1" dirty="0" err="1">
                <a:latin typeface="Candara" pitchFamily="34" charset="0"/>
              </a:rPr>
              <a:t>metode</a:t>
            </a:r>
            <a:r>
              <a:rPr lang="en-US" sz="2400" b="1" dirty="0">
                <a:latin typeface="Candara" pitchFamily="34" charset="0"/>
              </a:rPr>
              <a:t>, </a:t>
            </a:r>
            <a:r>
              <a:rPr lang="en-US" sz="2400" b="1" dirty="0" err="1">
                <a:latin typeface="Candara" pitchFamily="34" charset="0"/>
              </a:rPr>
              <a:t>teknik</a:t>
            </a:r>
            <a:r>
              <a:rPr lang="en-US" sz="2400" b="1" dirty="0">
                <a:latin typeface="Candara" pitchFamily="34" charset="0"/>
              </a:rPr>
              <a:t>, </a:t>
            </a:r>
            <a:r>
              <a:rPr lang="en-US" sz="2400" b="1" dirty="0" err="1">
                <a:latin typeface="Candara" pitchFamily="34" charset="0"/>
              </a:rPr>
              <a:t>dan</a:t>
            </a:r>
            <a:r>
              <a:rPr lang="en-US" sz="2400" b="1" dirty="0">
                <a:latin typeface="Candara" pitchFamily="34" charset="0"/>
              </a:rPr>
              <a:t> </a:t>
            </a:r>
            <a:r>
              <a:rPr lang="en-US" sz="2400" b="1" dirty="0" err="1">
                <a:latin typeface="Candara" pitchFamily="34" charset="0"/>
              </a:rPr>
              <a:t>prosedur</a:t>
            </a:r>
            <a:r>
              <a:rPr lang="en-US" sz="2400" b="1" dirty="0">
                <a:latin typeface="Candara" pitchFamily="34" charset="0"/>
              </a:rPr>
              <a:t>): </a:t>
            </a:r>
            <a:r>
              <a:rPr lang="en-US" sz="1800" b="1" dirty="0" err="1">
                <a:latin typeface="Candara" pitchFamily="34" charset="0"/>
              </a:rPr>
              <a:t>perlakuan</a:t>
            </a:r>
            <a:r>
              <a:rPr lang="en-US" sz="1800" b="1" dirty="0">
                <a:latin typeface="Candara" pitchFamily="34" charset="0"/>
              </a:rPr>
              <a:t> </a:t>
            </a:r>
            <a:r>
              <a:rPr lang="en-US" sz="1800" b="1" dirty="0" err="1">
                <a:latin typeface="Candara" pitchFamily="34" charset="0"/>
              </a:rPr>
              <a:t>akuntansi</a:t>
            </a:r>
            <a:r>
              <a:rPr lang="en-US" sz="1800" b="1" dirty="0">
                <a:latin typeface="Candara" pitchFamily="34" charset="0"/>
              </a:rPr>
              <a:t>, </a:t>
            </a:r>
            <a:r>
              <a:rPr lang="en-US" sz="1800" b="1" dirty="0" err="1">
                <a:latin typeface="Candara" pitchFamily="34" charset="0"/>
              </a:rPr>
              <a:t>evaluasi</a:t>
            </a:r>
            <a:r>
              <a:rPr lang="en-US" sz="1800" b="1" dirty="0">
                <a:latin typeface="Candara" pitchFamily="34" charset="0"/>
              </a:rPr>
              <a:t> </a:t>
            </a:r>
            <a:r>
              <a:rPr lang="en-US" sz="1800" b="1" dirty="0" err="1">
                <a:latin typeface="Candara" pitchFamily="34" charset="0"/>
              </a:rPr>
              <a:t>kebijakan</a:t>
            </a:r>
            <a:r>
              <a:rPr lang="en-US" sz="1800" b="1" dirty="0">
                <a:latin typeface="Candara" pitchFamily="34" charset="0"/>
              </a:rPr>
              <a:t>, </a:t>
            </a:r>
            <a:r>
              <a:rPr lang="en-US" sz="1800" b="1" dirty="0" err="1">
                <a:latin typeface="Candara" pitchFamily="34" charset="0"/>
              </a:rPr>
              <a:t>perbandingan</a:t>
            </a:r>
            <a:r>
              <a:rPr lang="en-US" sz="1800" b="1" dirty="0">
                <a:latin typeface="Candara" pitchFamily="34" charset="0"/>
              </a:rPr>
              <a:t> </a:t>
            </a:r>
            <a:r>
              <a:rPr lang="en-US" sz="1800" b="1" dirty="0" err="1">
                <a:latin typeface="Candara" pitchFamily="34" charset="0"/>
              </a:rPr>
              <a:t>kebijakan</a:t>
            </a:r>
            <a:r>
              <a:rPr lang="en-US" sz="1800" b="1" dirty="0">
                <a:latin typeface="Candara" pitchFamily="34" charset="0"/>
              </a:rPr>
              <a:t>, </a:t>
            </a:r>
            <a:r>
              <a:rPr lang="en-US" sz="1800" b="1" dirty="0" err="1">
                <a:latin typeface="Candara" pitchFamily="34" charset="0"/>
              </a:rPr>
              <a:t>analisis</a:t>
            </a:r>
            <a:r>
              <a:rPr lang="en-US" sz="1800" b="1" dirty="0">
                <a:latin typeface="Candara" pitchFamily="34" charset="0"/>
              </a:rPr>
              <a:t> </a:t>
            </a:r>
            <a:r>
              <a:rPr lang="en-US" sz="1800" b="1" dirty="0" err="1">
                <a:latin typeface="Candara" pitchFamily="34" charset="0"/>
              </a:rPr>
              <a:t>kebijakan</a:t>
            </a:r>
            <a:r>
              <a:rPr lang="en-US" sz="1800" b="1" dirty="0">
                <a:latin typeface="Candara" pitchFamily="34" charset="0"/>
              </a:rPr>
              <a:t>, </a:t>
            </a:r>
            <a:r>
              <a:rPr lang="en-US" sz="1800" b="1" dirty="0" err="1">
                <a:latin typeface="Candara" pitchFamily="34" charset="0"/>
              </a:rPr>
              <a:t>pengaruh</a:t>
            </a:r>
            <a:r>
              <a:rPr lang="en-US" sz="1800" b="1" dirty="0">
                <a:latin typeface="Candara" pitchFamily="34" charset="0"/>
              </a:rPr>
              <a:t> </a:t>
            </a:r>
            <a:r>
              <a:rPr lang="en-US" sz="1800" b="1" dirty="0" err="1">
                <a:latin typeface="Candara" pitchFamily="34" charset="0"/>
              </a:rPr>
              <a:t>kebijakan</a:t>
            </a:r>
            <a:endParaRPr lang="en-US" sz="1800" b="1" dirty="0">
              <a:latin typeface="Candara" pitchFamily="34" charset="0"/>
            </a:endParaRPr>
          </a:p>
          <a:p>
            <a:pPr marL="381000" indent="-381000">
              <a:lnSpc>
                <a:spcPct val="80000"/>
              </a:lnSpc>
              <a:buFontTx/>
              <a:buAutoNum type="arabicPeriod"/>
            </a:pPr>
            <a:endParaRPr lang="en-US" sz="2400" b="1" dirty="0">
              <a:latin typeface="Candara" pitchFamily="34" charset="0"/>
            </a:endParaRPr>
          </a:p>
          <a:p>
            <a:pPr marL="381000" indent="-381000">
              <a:lnSpc>
                <a:spcPct val="80000"/>
              </a:lnSpc>
              <a:buFontTx/>
              <a:buAutoNum type="arabicPeriod"/>
            </a:pPr>
            <a:r>
              <a:rPr lang="en-US" sz="2400" b="1" dirty="0" err="1">
                <a:latin typeface="Candara" pitchFamily="34" charset="0"/>
              </a:rPr>
              <a:t>Penelitian</a:t>
            </a:r>
            <a:r>
              <a:rPr lang="en-US" sz="2400" b="1" dirty="0">
                <a:latin typeface="Candara" pitchFamily="34" charset="0"/>
              </a:rPr>
              <a:t> </a:t>
            </a:r>
            <a:r>
              <a:rPr lang="en-US" sz="2400" b="1" dirty="0" err="1">
                <a:latin typeface="Candara" pitchFamily="34" charset="0"/>
              </a:rPr>
              <a:t>tentang</a:t>
            </a:r>
            <a:r>
              <a:rPr lang="en-US" sz="2400" b="1" dirty="0">
                <a:latin typeface="Candara" pitchFamily="34" charset="0"/>
              </a:rPr>
              <a:t> </a:t>
            </a:r>
            <a:r>
              <a:rPr lang="en-US" sz="2400" b="1" dirty="0" err="1">
                <a:latin typeface="Candara" pitchFamily="34" charset="0"/>
              </a:rPr>
              <a:t>pemanfaatan</a:t>
            </a:r>
            <a:r>
              <a:rPr lang="en-US" sz="2400" b="1" dirty="0">
                <a:latin typeface="Candara" pitchFamily="34" charset="0"/>
              </a:rPr>
              <a:t> </a:t>
            </a:r>
            <a:r>
              <a:rPr lang="en-US" sz="2400" b="1" dirty="0" err="1">
                <a:latin typeface="Candara" pitchFamily="34" charset="0"/>
              </a:rPr>
              <a:t>dan</a:t>
            </a:r>
            <a:r>
              <a:rPr lang="en-US" sz="2400" b="1" dirty="0">
                <a:latin typeface="Candara" pitchFamily="34" charset="0"/>
              </a:rPr>
              <a:t> </a:t>
            </a:r>
            <a:r>
              <a:rPr lang="en-US" sz="2400" b="1" dirty="0" err="1">
                <a:latin typeface="Candara" pitchFamily="34" charset="0"/>
              </a:rPr>
              <a:t>pengolahan</a:t>
            </a:r>
            <a:r>
              <a:rPr lang="en-US" sz="2400" b="1" dirty="0">
                <a:latin typeface="Candara" pitchFamily="34" charset="0"/>
              </a:rPr>
              <a:t> </a:t>
            </a:r>
            <a:r>
              <a:rPr lang="en-US" sz="2400" b="1" dirty="0" err="1">
                <a:latin typeface="Candara" pitchFamily="34" charset="0"/>
              </a:rPr>
              <a:t>informasi</a:t>
            </a:r>
            <a:r>
              <a:rPr lang="en-US" sz="2400" b="1" dirty="0">
                <a:latin typeface="Candara" pitchFamily="34" charset="0"/>
              </a:rPr>
              <a:t> </a:t>
            </a:r>
            <a:r>
              <a:rPr lang="en-US" sz="2400" b="1" dirty="0" err="1">
                <a:latin typeface="Candara" pitchFamily="34" charset="0"/>
              </a:rPr>
              <a:t>akuntansi</a:t>
            </a:r>
            <a:r>
              <a:rPr lang="en-US" sz="2400" b="1" dirty="0">
                <a:latin typeface="Candara" pitchFamily="34" charset="0"/>
              </a:rPr>
              <a:t>: </a:t>
            </a:r>
            <a:r>
              <a:rPr lang="en-US" sz="1800" b="1" dirty="0" err="1">
                <a:latin typeface="Candara" pitchFamily="34" charset="0"/>
              </a:rPr>
              <a:t>pengaruh</a:t>
            </a:r>
            <a:r>
              <a:rPr lang="en-US" sz="1800" b="1" dirty="0">
                <a:latin typeface="Candara" pitchFamily="34" charset="0"/>
              </a:rPr>
              <a:t>/</a:t>
            </a:r>
            <a:r>
              <a:rPr lang="en-US" sz="1800" b="1" dirty="0" err="1">
                <a:latin typeface="Candara" pitchFamily="34" charset="0"/>
              </a:rPr>
              <a:t>peran</a:t>
            </a:r>
            <a:r>
              <a:rPr lang="en-US" sz="1800" b="1" dirty="0">
                <a:latin typeface="Candara" pitchFamily="34" charset="0"/>
              </a:rPr>
              <a:t>/</a:t>
            </a:r>
            <a:r>
              <a:rPr lang="en-US" sz="1800" b="1" dirty="0" err="1">
                <a:latin typeface="Candara" pitchFamily="34" charset="0"/>
              </a:rPr>
              <a:t>fungsi</a:t>
            </a:r>
            <a:r>
              <a:rPr lang="en-US" sz="1800" b="1" dirty="0">
                <a:latin typeface="Candara" pitchFamily="34" charset="0"/>
              </a:rPr>
              <a:t>/</a:t>
            </a:r>
            <a:r>
              <a:rPr lang="en-US" sz="1800" b="1" dirty="0" err="1">
                <a:latin typeface="Candara" pitchFamily="34" charset="0"/>
              </a:rPr>
              <a:t>manfaat</a:t>
            </a:r>
            <a:r>
              <a:rPr lang="en-US" sz="1800" b="1" dirty="0">
                <a:latin typeface="Candara" pitchFamily="34" charset="0"/>
              </a:rPr>
              <a:t>/</a:t>
            </a:r>
            <a:r>
              <a:rPr lang="en-US" sz="1800" b="1" dirty="0" err="1">
                <a:latin typeface="Candara" pitchFamily="34" charset="0"/>
              </a:rPr>
              <a:t>analisis</a:t>
            </a:r>
            <a:r>
              <a:rPr lang="en-US" sz="1800" b="1" dirty="0">
                <a:latin typeface="Candara" pitchFamily="34" charset="0"/>
              </a:rPr>
              <a:t> </a:t>
            </a:r>
            <a:r>
              <a:rPr lang="en-US" sz="1800" b="1" dirty="0" err="1">
                <a:latin typeface="Candara" pitchFamily="34" charset="0"/>
              </a:rPr>
              <a:t>informasi</a:t>
            </a:r>
            <a:r>
              <a:rPr lang="en-US" sz="1800" b="1" dirty="0">
                <a:latin typeface="Candara" pitchFamily="34" charset="0"/>
              </a:rPr>
              <a:t> </a:t>
            </a:r>
            <a:r>
              <a:rPr lang="en-US" sz="1800" b="1" dirty="0" err="1">
                <a:latin typeface="Candara" pitchFamily="34" charset="0"/>
              </a:rPr>
              <a:t>akuntansi</a:t>
            </a:r>
            <a:r>
              <a:rPr lang="en-US" sz="1800" b="1" dirty="0">
                <a:latin typeface="Candara" pitchFamily="34" charset="0"/>
              </a:rPr>
              <a:t> </a:t>
            </a:r>
            <a:r>
              <a:rPr lang="en-US" sz="1800" b="1" dirty="0" err="1">
                <a:latin typeface="Candara" pitchFamily="34" charset="0"/>
              </a:rPr>
              <a:t>bagi</a:t>
            </a:r>
            <a:r>
              <a:rPr lang="en-US" sz="1800" b="1" dirty="0">
                <a:latin typeface="Candara" pitchFamily="34" charset="0"/>
              </a:rPr>
              <a:t> investor, </a:t>
            </a:r>
            <a:r>
              <a:rPr lang="en-US" sz="1800" b="1" dirty="0" err="1">
                <a:latin typeface="Candara" pitchFamily="34" charset="0"/>
              </a:rPr>
              <a:t>bagi</a:t>
            </a:r>
            <a:r>
              <a:rPr lang="en-US" sz="1800" b="1" dirty="0">
                <a:latin typeface="Candara" pitchFamily="34" charset="0"/>
              </a:rPr>
              <a:t> </a:t>
            </a:r>
            <a:r>
              <a:rPr lang="en-US" sz="1800" b="1" dirty="0" err="1">
                <a:latin typeface="Candara" pitchFamily="34" charset="0"/>
              </a:rPr>
              <a:t>kreditor</a:t>
            </a:r>
            <a:r>
              <a:rPr lang="en-US" sz="1800" b="1" dirty="0">
                <a:latin typeface="Candara" pitchFamily="34" charset="0"/>
              </a:rPr>
              <a:t>, </a:t>
            </a:r>
            <a:r>
              <a:rPr lang="en-US" sz="1800" b="1" dirty="0" err="1">
                <a:latin typeface="Candara" pitchFamily="34" charset="0"/>
              </a:rPr>
              <a:t>bagi</a:t>
            </a:r>
            <a:r>
              <a:rPr lang="en-US" sz="1800" b="1" dirty="0">
                <a:latin typeface="Candara" pitchFamily="34" charset="0"/>
              </a:rPr>
              <a:t> </a:t>
            </a:r>
            <a:r>
              <a:rPr lang="en-US" sz="1800" b="1" dirty="0" err="1">
                <a:latin typeface="Candara" pitchFamily="34" charset="0"/>
              </a:rPr>
              <a:t>pemerintah</a:t>
            </a:r>
            <a:r>
              <a:rPr lang="en-US" sz="1800" b="1" dirty="0">
                <a:latin typeface="Candara" pitchFamily="34" charset="0"/>
              </a:rPr>
              <a:t>, </a:t>
            </a:r>
            <a:r>
              <a:rPr lang="en-US" sz="1800" b="1" dirty="0" err="1">
                <a:latin typeface="Candara" pitchFamily="34" charset="0"/>
              </a:rPr>
              <a:t>bagi</a:t>
            </a:r>
            <a:r>
              <a:rPr lang="en-US" sz="1800" b="1" dirty="0">
                <a:latin typeface="Candara" pitchFamily="34" charset="0"/>
              </a:rPr>
              <a:t> </a:t>
            </a:r>
            <a:r>
              <a:rPr lang="en-US" sz="1800" b="1" dirty="0" err="1">
                <a:latin typeface="Candara" pitchFamily="34" charset="0"/>
              </a:rPr>
              <a:t>lingkungan</a:t>
            </a:r>
            <a:r>
              <a:rPr lang="en-US" sz="1800" b="1" dirty="0">
                <a:latin typeface="Candara" pitchFamily="34" charset="0"/>
              </a:rPr>
              <a:t>, </a:t>
            </a:r>
            <a:r>
              <a:rPr lang="en-US" sz="1800" b="1" dirty="0" err="1">
                <a:latin typeface="Candara" pitchFamily="34" charset="0"/>
              </a:rPr>
              <a:t>bagi</a:t>
            </a:r>
            <a:r>
              <a:rPr lang="en-US" sz="1800" b="1" dirty="0">
                <a:latin typeface="Candara" pitchFamily="34" charset="0"/>
              </a:rPr>
              <a:t> </a:t>
            </a:r>
            <a:r>
              <a:rPr lang="en-US" sz="1800" b="1" dirty="0" err="1">
                <a:latin typeface="Candara" pitchFamily="34" charset="0"/>
              </a:rPr>
              <a:t>manajmen</a:t>
            </a:r>
            <a:r>
              <a:rPr lang="en-US" sz="1800" b="1" dirty="0">
                <a:latin typeface="Candara" pitchFamily="34" charset="0"/>
              </a:rPr>
              <a:t>/</a:t>
            </a:r>
            <a:r>
              <a:rPr lang="en-US" sz="1800" b="1" dirty="0" err="1">
                <a:latin typeface="Candara" pitchFamily="34" charset="0"/>
              </a:rPr>
              <a:t>karyawan</a:t>
            </a:r>
            <a:endParaRPr lang="en-US" sz="1800" b="1" dirty="0">
              <a:latin typeface="Candar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9" name="Line 11"/>
          <p:cNvSpPr>
            <a:spLocks noChangeShapeType="1"/>
          </p:cNvSpPr>
          <p:nvPr/>
        </p:nvSpPr>
        <p:spPr bwMode="auto">
          <a:xfrm>
            <a:off x="5334000" y="3810000"/>
            <a:ext cx="609600" cy="111283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 sz="1800">
              <a:latin typeface="Calibri" pitchFamily="34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200400" y="3810000"/>
            <a:ext cx="1371600" cy="158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990600"/>
            <a:ext cx="7772400" cy="481013"/>
          </a:xfrm>
        </p:spPr>
        <p:txBody>
          <a:bodyPr/>
          <a:lstStyle/>
          <a:p>
            <a:r>
              <a:rPr lang="en-US" sz="3000" b="1" dirty="0" err="1" smtClean="0">
                <a:solidFill>
                  <a:srgbClr val="FFFF00"/>
                </a:solidFill>
                <a:latin typeface="Cambria" pitchFamily="18" charset="0"/>
              </a:rPr>
              <a:t>Contoh</a:t>
            </a:r>
            <a:r>
              <a:rPr lang="en-US" sz="3000" b="1" dirty="0" smtClean="0">
                <a:solidFill>
                  <a:srgbClr val="FFFF00"/>
                </a:solidFill>
                <a:latin typeface="Cambria" pitchFamily="18" charset="0"/>
              </a:rPr>
              <a:t> Model </a:t>
            </a:r>
            <a:r>
              <a:rPr lang="en-US" sz="3000" b="1" dirty="0" err="1" smtClean="0">
                <a:solidFill>
                  <a:srgbClr val="FFFF00"/>
                </a:solidFill>
                <a:latin typeface="Cambria" pitchFamily="18" charset="0"/>
              </a:rPr>
              <a:t>Riset</a:t>
            </a:r>
            <a:r>
              <a:rPr lang="en-US" sz="30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000" b="1" dirty="0" err="1" smtClean="0">
                <a:solidFill>
                  <a:srgbClr val="FFFF00"/>
                </a:solidFill>
                <a:latin typeface="Cambria" pitchFamily="18" charset="0"/>
              </a:rPr>
              <a:t>Keuangan</a:t>
            </a:r>
            <a:endParaRPr lang="en-GB" sz="30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7171" name="Oval 3"/>
          <p:cNvSpPr>
            <a:spLocks noChangeArrowheads="1"/>
          </p:cNvSpPr>
          <p:nvPr/>
        </p:nvSpPr>
        <p:spPr bwMode="auto">
          <a:xfrm>
            <a:off x="1981200" y="2286000"/>
            <a:ext cx="1447800" cy="105092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1">
                <a:latin typeface="Calibri" pitchFamily="34" charset="0"/>
              </a:rPr>
              <a:t>Manajemen</a:t>
            </a:r>
            <a:endParaRPr lang="en-GB" sz="1800" b="1">
              <a:latin typeface="Calibri" pitchFamily="34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2133600" y="3505200"/>
            <a:ext cx="1295400" cy="552450"/>
          </a:xfrm>
          <a:prstGeom prst="rect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Modal</a:t>
            </a:r>
            <a:endParaRPr lang="en-GB" sz="1800" b="1" dirty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2133600" y="4343400"/>
            <a:ext cx="1295400" cy="631825"/>
          </a:xfrm>
          <a:prstGeom prst="rect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1" dirty="0" err="1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Hutang</a:t>
            </a:r>
            <a:endParaRPr lang="en-GB" sz="1800" b="1" dirty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4572000" y="3429000"/>
            <a:ext cx="18288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b="1" dirty="0" err="1">
                <a:latin typeface="Calibri" pitchFamily="34" charset="0"/>
              </a:rPr>
              <a:t>Kinerja</a:t>
            </a:r>
            <a:r>
              <a:rPr lang="en-US" b="1" dirty="0">
                <a:latin typeface="Calibri" pitchFamily="34" charset="0"/>
              </a:rPr>
              <a:t> </a:t>
            </a:r>
            <a:r>
              <a:rPr lang="en-US" b="1" dirty="0" err="1">
                <a:latin typeface="Calibri" pitchFamily="34" charset="0"/>
              </a:rPr>
              <a:t>Keuangan</a:t>
            </a:r>
            <a:endParaRPr lang="en-GB" b="1" dirty="0">
              <a:latin typeface="Calibri" pitchFamily="34" charset="0"/>
            </a:endParaRPr>
          </a:p>
        </p:txBody>
      </p:sp>
      <p:sp>
        <p:nvSpPr>
          <p:cNvPr id="7175" name="Oval 7"/>
          <p:cNvSpPr>
            <a:spLocks noChangeArrowheads="1"/>
          </p:cNvSpPr>
          <p:nvPr/>
        </p:nvSpPr>
        <p:spPr bwMode="auto">
          <a:xfrm>
            <a:off x="4876800" y="4953000"/>
            <a:ext cx="2286000" cy="1066800"/>
          </a:xfrm>
          <a:prstGeom prst="ellipse">
            <a:avLst/>
          </a:prstGeom>
          <a:solidFill>
            <a:srgbClr val="66FFFF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anchor="ctr"/>
          <a:lstStyle/>
          <a:p>
            <a:pPr algn="ctr"/>
            <a:r>
              <a:rPr lang="en-US" sz="1800" b="1" dirty="0" err="1">
                <a:solidFill>
                  <a:schemeClr val="tx1">
                    <a:lumMod val="10000"/>
                  </a:schemeClr>
                </a:solidFill>
                <a:latin typeface="Calibri" pitchFamily="34" charset="0"/>
              </a:rPr>
              <a:t>Kepercayaan</a:t>
            </a:r>
            <a:r>
              <a:rPr lang="en-US" sz="1800" b="1" dirty="0">
                <a:solidFill>
                  <a:schemeClr val="tx1">
                    <a:lumMod val="10000"/>
                  </a:schemeClr>
                </a:solidFill>
                <a:latin typeface="Calibri" pitchFamily="34" charset="0"/>
              </a:rPr>
              <a:t> </a:t>
            </a:r>
            <a:r>
              <a:rPr lang="en-US" sz="1800" b="1" dirty="0" smtClean="0">
                <a:solidFill>
                  <a:schemeClr val="tx1">
                    <a:lumMod val="10000"/>
                  </a:schemeClr>
                </a:solidFill>
                <a:latin typeface="Calibri" pitchFamily="34" charset="0"/>
              </a:rPr>
              <a:t>Investor</a:t>
            </a:r>
            <a:endParaRPr lang="en-GB" sz="1800" b="1" dirty="0">
              <a:solidFill>
                <a:schemeClr val="tx1">
                  <a:lumMod val="10000"/>
                </a:schemeClr>
              </a:solidFill>
              <a:latin typeface="Calibri" pitchFamily="34" charset="0"/>
            </a:endParaRPr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3429000" y="2822575"/>
            <a:ext cx="1143000" cy="9112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 sz="1800">
              <a:latin typeface="Calibri" pitchFamily="34" charset="0"/>
            </a:endParaRPr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 flipV="1">
            <a:off x="3429000" y="3935413"/>
            <a:ext cx="1143000" cy="817562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 sz="18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Line 8"/>
          <p:cNvSpPr>
            <a:spLocks noChangeShapeType="1"/>
          </p:cNvSpPr>
          <p:nvPr/>
        </p:nvSpPr>
        <p:spPr bwMode="auto">
          <a:xfrm>
            <a:off x="3733800" y="2681287"/>
            <a:ext cx="1600200" cy="11144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 sz="1600">
              <a:latin typeface="Calibri" pitchFamily="34" charset="0"/>
            </a:endParaRPr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>
            <a:off x="6172200" y="4240212"/>
            <a:ext cx="533400" cy="118745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 sz="1600">
              <a:latin typeface="Calibri" pitchFamily="34" charset="0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990600"/>
            <a:ext cx="6858000" cy="677863"/>
          </a:xfrm>
        </p:spPr>
        <p:txBody>
          <a:bodyPr/>
          <a:lstStyle/>
          <a:p>
            <a:r>
              <a:rPr lang="en-US" sz="3000" b="1" dirty="0" err="1">
                <a:solidFill>
                  <a:srgbClr val="FFFF00"/>
                </a:solidFill>
                <a:latin typeface="Cambria" pitchFamily="18" charset="0"/>
              </a:rPr>
              <a:t>Contoh</a:t>
            </a:r>
            <a:r>
              <a:rPr lang="en-US" sz="3000" b="1" dirty="0">
                <a:solidFill>
                  <a:srgbClr val="FFFF00"/>
                </a:solidFill>
                <a:latin typeface="Cambria" pitchFamily="18" charset="0"/>
              </a:rPr>
              <a:t> Model </a:t>
            </a:r>
            <a:r>
              <a:rPr lang="en-US" sz="3000" b="1" dirty="0" err="1">
                <a:solidFill>
                  <a:srgbClr val="FFFF00"/>
                </a:solidFill>
                <a:latin typeface="Cambria" pitchFamily="18" charset="0"/>
              </a:rPr>
              <a:t>Penelitian</a:t>
            </a:r>
            <a:r>
              <a:rPr lang="en-US" sz="3000" b="1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000" b="1" dirty="0" err="1" smtClean="0">
                <a:solidFill>
                  <a:srgbClr val="FFFF00"/>
                </a:solidFill>
                <a:latin typeface="Cambria" pitchFamily="18" charset="0"/>
              </a:rPr>
              <a:t>Stratejik</a:t>
            </a:r>
            <a:endParaRPr lang="en-GB" sz="30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8195" name="Oval 3"/>
          <p:cNvSpPr>
            <a:spLocks noChangeArrowheads="1"/>
          </p:cNvSpPr>
          <p:nvPr/>
        </p:nvSpPr>
        <p:spPr bwMode="auto">
          <a:xfrm>
            <a:off x="2133600" y="2311400"/>
            <a:ext cx="1676400" cy="736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600">
                <a:latin typeface="Calibri" pitchFamily="34" charset="0"/>
              </a:rPr>
              <a:t>Faktor Manajerial</a:t>
            </a:r>
            <a:endParaRPr lang="en-GB" sz="1600">
              <a:latin typeface="Calibri" pitchFamily="34" charset="0"/>
            </a:endParaRPr>
          </a:p>
        </p:txBody>
      </p:sp>
      <p:sp>
        <p:nvSpPr>
          <p:cNvPr id="8196" name="Oval 4"/>
          <p:cNvSpPr>
            <a:spLocks noChangeArrowheads="1"/>
          </p:cNvSpPr>
          <p:nvPr/>
        </p:nvSpPr>
        <p:spPr bwMode="auto">
          <a:xfrm>
            <a:off x="2057400" y="3733800"/>
            <a:ext cx="1752600" cy="8032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600" dirty="0" err="1">
                <a:latin typeface="Calibri" pitchFamily="34" charset="0"/>
              </a:rPr>
              <a:t>Faktor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Lingkungan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8197" name="Oval 5"/>
          <p:cNvSpPr>
            <a:spLocks noChangeArrowheads="1"/>
          </p:cNvSpPr>
          <p:nvPr/>
        </p:nvSpPr>
        <p:spPr bwMode="auto">
          <a:xfrm>
            <a:off x="1828800" y="5029200"/>
            <a:ext cx="20574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600" dirty="0" err="1">
                <a:latin typeface="Calibri" pitchFamily="34" charset="0"/>
              </a:rPr>
              <a:t>Faktor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Organisasional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8198" name="Oval 6"/>
          <p:cNvSpPr>
            <a:spLocks noChangeArrowheads="1"/>
          </p:cNvSpPr>
          <p:nvPr/>
        </p:nvSpPr>
        <p:spPr bwMode="auto">
          <a:xfrm>
            <a:off x="5334000" y="3200400"/>
            <a:ext cx="1828800" cy="121919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600" dirty="0" err="1">
                <a:latin typeface="Calibri" pitchFamily="34" charset="0"/>
              </a:rPr>
              <a:t>Intensitas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Perencanaan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 smtClean="0">
                <a:latin typeface="Calibri" pitchFamily="34" charset="0"/>
              </a:rPr>
              <a:t>Stratejik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8199" name="Oval 7"/>
          <p:cNvSpPr>
            <a:spLocks noChangeArrowheads="1"/>
          </p:cNvSpPr>
          <p:nvPr/>
        </p:nvSpPr>
        <p:spPr bwMode="auto">
          <a:xfrm>
            <a:off x="6324600" y="5427662"/>
            <a:ext cx="1524000" cy="668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600">
                <a:latin typeface="Calibri" pitchFamily="34" charset="0"/>
              </a:rPr>
              <a:t>Kinerja Keuangan</a:t>
            </a:r>
            <a:endParaRPr lang="en-GB" sz="1600">
              <a:latin typeface="Calibri" pitchFamily="34" charset="0"/>
            </a:endParaRP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V="1">
            <a:off x="3810000" y="3943350"/>
            <a:ext cx="1524000" cy="296862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 sz="1600">
              <a:latin typeface="Calibri" pitchFamily="34" charset="0"/>
            </a:endParaRPr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V="1">
            <a:off x="3886200" y="4092575"/>
            <a:ext cx="1524000" cy="14097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 sz="1600">
              <a:latin typeface="Calibri" pitchFamily="34" charset="0"/>
            </a:endParaRPr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>
            <a:off x="3886200" y="5576887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 sz="16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5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Theme5</Template>
  <TotalTime>1352</TotalTime>
  <Words>748</Words>
  <Application>Microsoft Office PowerPoint</Application>
  <PresentationFormat>On-screen Show (4:3)</PresentationFormat>
  <Paragraphs>121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Calibri</vt:lpstr>
      <vt:lpstr>Cambria</vt:lpstr>
      <vt:lpstr>Candara</vt:lpstr>
      <vt:lpstr>Gill Sans MT</vt:lpstr>
      <vt:lpstr>Times New Roman</vt:lpstr>
      <vt:lpstr>Theme5</vt:lpstr>
      <vt:lpstr>PowerPoint Presentation</vt:lpstr>
      <vt:lpstr>DEFINISI METODE PENELITIAN</vt:lpstr>
      <vt:lpstr>PowerPoint Presentation</vt:lpstr>
      <vt:lpstr>Ciri Penelitian yang Baik</vt:lpstr>
      <vt:lpstr>Kriterisn Kualitas penelitian</vt:lpstr>
      <vt:lpstr>Lingkup Penelitian Bisnis</vt:lpstr>
      <vt:lpstr>Bidang Penelitian Akuntansi</vt:lpstr>
      <vt:lpstr>Contoh Model Riset Keuangan</vt:lpstr>
      <vt:lpstr>Contoh Model Penelitian Stratejik</vt:lpstr>
      <vt:lpstr>JENIS-JENIS PENELITIAN</vt:lpstr>
      <vt:lpstr>ETIKA RISET BISNIS</vt:lpstr>
      <vt:lpstr>Proses Riset Bisnis</vt:lpstr>
      <vt:lpstr>Perkembangan Riset  Empirik Akuntansi (1)</vt:lpstr>
      <vt:lpstr>PowerPoint Presentation</vt:lpstr>
      <vt:lpstr>PowerPoint Presentation</vt:lpstr>
      <vt:lpstr>Perkembangan Riset  Empirik Akuntansi (4)</vt:lpstr>
      <vt:lpstr>Perkembangan Riset  Empirik Akuntansi (5)</vt:lpstr>
      <vt:lpstr>Perkembangan Riset  Empirik Akuntansi (6)</vt:lpstr>
      <vt:lpstr>Perkembangan Riset  Empirik Akuntansi (7)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dm_1</dc:creator>
  <cp:lastModifiedBy>User</cp:lastModifiedBy>
  <cp:revision>35</cp:revision>
  <dcterms:created xsi:type="dcterms:W3CDTF">1601-01-01T00:00:00Z</dcterms:created>
  <dcterms:modified xsi:type="dcterms:W3CDTF">2017-05-09T02:00:43Z</dcterms:modified>
</cp:coreProperties>
</file>