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id-ID" dirty="0" smtClean="0"/>
              <a:t>Ada Apa Dengan Nilai Tukar Rupiah Kita</a:t>
            </a:r>
            <a:endParaRPr lang="id-ID" dirty="0"/>
          </a:p>
        </p:txBody>
      </p:sp>
      <p:sp>
        <p:nvSpPr>
          <p:cNvPr id="3" name="TextBox 2"/>
          <p:cNvSpPr txBox="1"/>
          <p:nvPr/>
        </p:nvSpPr>
        <p:spPr>
          <a:xfrm>
            <a:off x="685801" y="4267200"/>
            <a:ext cx="7772400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d-ID" sz="2400" b="1" dirty="0" smtClean="0"/>
              <a:t>Dr. Hardiwinoto, SE., M.Si.</a:t>
            </a:r>
          </a:p>
          <a:p>
            <a:r>
              <a:rPr lang="id-ID" sz="2400" b="1" dirty="0" smtClean="0"/>
              <a:t>Dekan Fakultas Ekonomi Universitas Muhammadiyah Semarang</a:t>
            </a:r>
          </a:p>
          <a:p>
            <a:r>
              <a:rPr lang="id-ID" sz="2400" b="1" dirty="0" smtClean="0"/>
              <a:t>Web: Hardiwinoto.com</a:t>
            </a:r>
            <a:endParaRPr lang="id-ID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9906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id-ID" dirty="0" smtClean="0"/>
              <a:t>Mana Uang Yang Lebih Bagus</a:t>
            </a:r>
            <a:endParaRPr lang="id-ID" dirty="0"/>
          </a:p>
        </p:txBody>
      </p:sp>
      <p:sp>
        <p:nvSpPr>
          <p:cNvPr id="3074" name="AutoShape 2" descr="Ini Efeknya Jika Rupiah Terus Bertahan di 13 Ribu per Dolar 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3076" name="Picture 4" descr="Ini Efeknya Jika Rupiah Terus Bertahan di 13 Ribu per Dolar A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1828800"/>
            <a:ext cx="8885089" cy="492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id-ID" dirty="0" smtClean="0"/>
              <a:t>Jika Nilai Uang Semakin Menurun</a:t>
            </a:r>
            <a:endParaRPr lang="id-ID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grpSp>
        <p:nvGrpSpPr>
          <p:cNvPr id="5" name="Group 1"/>
          <p:cNvGrpSpPr>
            <a:grpSpLocks noChangeAspect="1"/>
          </p:cNvGrpSpPr>
          <p:nvPr/>
        </p:nvGrpSpPr>
        <p:grpSpPr bwMode="auto">
          <a:xfrm>
            <a:off x="152400" y="1752600"/>
            <a:ext cx="8839200" cy="4787900"/>
            <a:chOff x="1920" y="1270"/>
            <a:chExt cx="7200" cy="4010"/>
          </a:xfrm>
        </p:grpSpPr>
        <p:sp>
          <p:nvSpPr>
            <p:cNvPr id="6" name="AutoShape 6"/>
            <p:cNvSpPr>
              <a:spLocks noChangeAspect="1" noChangeArrowheads="1" noTextEdit="1"/>
            </p:cNvSpPr>
            <p:nvPr/>
          </p:nvSpPr>
          <p:spPr bwMode="auto">
            <a:xfrm>
              <a:off x="1920" y="1270"/>
              <a:ext cx="7200" cy="4010"/>
            </a:xfrm>
            <a:prstGeom prst="rect">
              <a:avLst/>
            </a:prstGeom>
            <a:solidFill>
              <a:srgbClr val="FF99CC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pic>
          <p:nvPicPr>
            <p:cNvPr id="2053" name="Picture 5" descr="j025187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0" y="3275"/>
              <a:ext cx="2800" cy="1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j02168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0" y="1497"/>
              <a:ext cx="2800" cy="13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 Box 3"/>
            <p:cNvSpPr txBox="1">
              <a:spLocks noChangeArrowheads="1"/>
            </p:cNvSpPr>
            <p:nvPr/>
          </p:nvSpPr>
          <p:spPr bwMode="auto">
            <a:xfrm>
              <a:off x="2320" y="1733"/>
              <a:ext cx="2600" cy="107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id-ID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Suatu</a:t>
              </a:r>
              <a:r>
                <a:rPr kumimoji="0" lang="en-US" altLang="id-ID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sore </a:t>
              </a:r>
              <a:r>
                <a:rPr kumimoji="0" lang="en-US" altLang="id-ID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menghitung</a:t>
              </a:r>
              <a:r>
                <a:rPr kumimoji="0" lang="en-US" altLang="id-ID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r>
                <a:rPr kumimoji="0" lang="en-US" altLang="id-ID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uang</a:t>
              </a:r>
              <a:r>
                <a:rPr kumimoji="0" lang="en-US" altLang="id-ID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r>
                <a:rPr kumimoji="0" lang="en-US" altLang="id-ID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cukup</a:t>
              </a:r>
              <a:r>
                <a:rPr kumimoji="0" lang="en-US" altLang="id-ID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r>
                <a:rPr kumimoji="0" lang="en-US" altLang="id-ID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untuk</a:t>
              </a:r>
              <a:r>
                <a:rPr kumimoji="0" lang="en-US" altLang="id-ID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r>
                <a:rPr kumimoji="0" lang="en-US" altLang="id-ID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beli</a:t>
              </a:r>
              <a:r>
                <a:rPr kumimoji="0" lang="en-US" altLang="id-ID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r>
                <a:rPr kumimoji="0" lang="en-US" altLang="id-ID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mobil</a:t>
              </a:r>
              <a:r>
                <a:rPr kumimoji="0" lang="en-US" altLang="id-ID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r>
                <a:rPr kumimoji="0" lang="en-US" altLang="id-ID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balap</a:t>
              </a:r>
              <a:endParaRPr kumimoji="0" lang="en-US" altLang="id-ID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2420" y="3429"/>
              <a:ext cx="2500" cy="123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id-ID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Suatu</a:t>
              </a:r>
              <a:r>
                <a:rPr kumimoji="0" lang="en-US" altLang="id-ID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r>
                <a:rPr kumimoji="0" lang="en-US" altLang="id-ID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pagi</a:t>
              </a:r>
              <a:r>
                <a:rPr kumimoji="0" lang="en-US" altLang="id-ID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r>
                <a:rPr kumimoji="0" lang="en-US" altLang="id-ID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ke</a:t>
              </a:r>
              <a:r>
                <a:rPr kumimoji="0" lang="en-US" altLang="id-ID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dealer </a:t>
              </a:r>
              <a:r>
                <a:rPr kumimoji="0" lang="en-US" altLang="id-ID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mobil</a:t>
              </a:r>
              <a:r>
                <a:rPr kumimoji="0" lang="en-US" altLang="id-ID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r>
                <a:rPr kumimoji="0" lang="en-US" altLang="id-ID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uangnya</a:t>
              </a:r>
              <a:r>
                <a:rPr kumimoji="0" lang="en-US" altLang="id-ID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r>
                <a:rPr kumimoji="0" lang="en-US" altLang="id-ID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hanya</a:t>
              </a:r>
              <a:r>
                <a:rPr kumimoji="0" lang="en-US" altLang="id-ID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r>
                <a:rPr kumimoji="0" lang="en-US" altLang="id-ID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cukup</a:t>
              </a:r>
              <a:r>
                <a:rPr kumimoji="0" lang="en-US" altLang="id-ID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r>
                <a:rPr kumimoji="0" lang="en-US" altLang="id-ID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mendapatkan</a:t>
              </a:r>
              <a:r>
                <a:rPr kumimoji="0" lang="en-US" altLang="id-ID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r>
                <a:rPr kumimoji="0" lang="en-US" altLang="id-ID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sepeda</a:t>
              </a:r>
              <a:r>
                <a:rPr kumimoji="0" lang="en-US" altLang="id-ID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motor</a:t>
              </a:r>
              <a:endParaRPr kumimoji="0" lang="en-US" altLang="id-ID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7054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34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8481" name="Rectangle 1"/>
          <p:cNvSpPr>
            <a:spLocks noChangeArrowheads="1"/>
          </p:cNvSpPr>
          <p:nvPr/>
        </p:nvSpPr>
        <p:spPr bwMode="auto">
          <a:xfrm>
            <a:off x="228600" y="1447800"/>
            <a:ext cx="8686800" cy="52577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 Zimbabwe,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akibat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krisis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ekonomi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politik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warga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Zimbabwe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disulitkan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angka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nol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dalam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mata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uangnya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karena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pecahan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uangnya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sampai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milyaran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bahkan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triliyunan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Suatu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contoh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 20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milyar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dolar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Zimbawe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setara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dengan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dolar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Amerika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Serikat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setara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dengan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9.200,-,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mendapatkan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 kg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gula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pasir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Artinya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bahwa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gula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pasir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Zimbawe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4.600,- yang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lebih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murah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dari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harga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gula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pasir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Indonesia yang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sekitar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5.500,- (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Kompas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25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Juli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2008). </a:t>
            </a:r>
            <a:r>
              <a:rPr kumimoji="0" 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Dengan demikian menggunakan dolar Zimbabwe harus menulis sebanyak sebelas digit angka (20.000.000.000,-).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Bagaimana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jika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membeli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sepeda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motor,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mobil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atau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lebih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mahal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dari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itu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?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Tentunmya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harus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semakin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banyak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digit yang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digunakan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Hal demikian akan menyulitkan </a:t>
            </a:r>
            <a:r>
              <a:rPr kumimoji="0" lang="de-DE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pelabelan</a:t>
            </a:r>
            <a:r>
              <a:rPr kumimoji="0" 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harga atau penulisan dalam akunting dan pencatatan.</a:t>
            </a:r>
            <a:endParaRPr kumimoji="0" lang="de-D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34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381000"/>
            <a:ext cx="8686800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id-ID" sz="4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Fakta Moneter Di Zimbabwe </a:t>
            </a:r>
            <a:endParaRPr lang="id-ID" sz="40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9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76200" y="1447800"/>
            <a:ext cx="8991600" cy="4495800"/>
            <a:chOff x="2520" y="3441"/>
            <a:chExt cx="7200" cy="3703"/>
          </a:xfrm>
        </p:grpSpPr>
        <p:sp>
          <p:nvSpPr>
            <p:cNvPr id="153618" name="AutoShape 18"/>
            <p:cNvSpPr>
              <a:spLocks noChangeAspect="1" noChangeArrowheads="1" noTextEdit="1"/>
            </p:cNvSpPr>
            <p:nvPr/>
          </p:nvSpPr>
          <p:spPr bwMode="auto">
            <a:xfrm>
              <a:off x="2520" y="3441"/>
              <a:ext cx="7200" cy="3703"/>
            </a:xfrm>
            <a:prstGeom prst="rect">
              <a:avLst/>
            </a:prstGeom>
            <a:solidFill>
              <a:srgbClr val="FFCC99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617" name="Rectangle 17"/>
            <p:cNvSpPr>
              <a:spLocks noChangeArrowheads="1"/>
            </p:cNvSpPr>
            <p:nvPr/>
          </p:nvSpPr>
          <p:spPr bwMode="auto">
            <a:xfrm rot="-552050">
              <a:off x="2720" y="4675"/>
              <a:ext cx="2100" cy="1543"/>
            </a:xfrm>
            <a:prstGeom prst="rect">
              <a:avLst/>
            </a:prstGeom>
            <a:solidFill>
              <a:srgbClr val="6666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Fiat Money</a:t>
              </a: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616" name="Oval 16"/>
            <p:cNvSpPr>
              <a:spLocks noChangeArrowheads="1"/>
            </p:cNvSpPr>
            <p:nvPr/>
          </p:nvSpPr>
          <p:spPr bwMode="auto">
            <a:xfrm>
              <a:off x="3620" y="5910"/>
              <a:ext cx="800" cy="768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615" name="Oval 15"/>
            <p:cNvSpPr>
              <a:spLocks noChangeArrowheads="1"/>
            </p:cNvSpPr>
            <p:nvPr/>
          </p:nvSpPr>
          <p:spPr bwMode="auto">
            <a:xfrm>
              <a:off x="5220" y="4675"/>
              <a:ext cx="200" cy="108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614" name="AutoShape 14"/>
            <p:cNvSpPr>
              <a:spLocks noChangeArrowheads="1"/>
            </p:cNvSpPr>
            <p:nvPr/>
          </p:nvSpPr>
          <p:spPr bwMode="auto">
            <a:xfrm rot="-1167724">
              <a:off x="4118" y="5292"/>
              <a:ext cx="2255" cy="155"/>
            </a:xfrm>
            <a:prstGeom prst="flowChartTerminator">
              <a:avLst/>
            </a:pr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613" name="AutoShape 13"/>
            <p:cNvSpPr>
              <a:spLocks noChangeArrowheads="1"/>
            </p:cNvSpPr>
            <p:nvPr/>
          </p:nvSpPr>
          <p:spPr bwMode="auto">
            <a:xfrm rot="14162699">
              <a:off x="5168" y="5699"/>
              <a:ext cx="601" cy="98"/>
            </a:xfrm>
            <a:prstGeom prst="flowChartTerminator">
              <a:avLst/>
            </a:prstGeom>
            <a:solidFill>
              <a:srgbClr val="FF00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612" name="AutoShape 12"/>
            <p:cNvSpPr>
              <a:spLocks noChangeArrowheads="1"/>
            </p:cNvSpPr>
            <p:nvPr/>
          </p:nvSpPr>
          <p:spPr bwMode="auto">
            <a:xfrm rot="-6457138">
              <a:off x="5061" y="5860"/>
              <a:ext cx="618" cy="100"/>
            </a:xfrm>
            <a:prstGeom prst="flowChartTerminator">
              <a:avLst/>
            </a:prstGeom>
            <a:solidFill>
              <a:srgbClr val="FF00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611" name="AutoShape 11"/>
            <p:cNvSpPr>
              <a:spLocks noChangeArrowheads="1"/>
            </p:cNvSpPr>
            <p:nvPr/>
          </p:nvSpPr>
          <p:spPr bwMode="auto">
            <a:xfrm rot="18413602">
              <a:off x="4962" y="6322"/>
              <a:ext cx="616" cy="99"/>
            </a:xfrm>
            <a:prstGeom prst="flowChartTerminator">
              <a:avLst/>
            </a:prstGeom>
            <a:solidFill>
              <a:srgbClr val="FF00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610" name="AutoShape 10"/>
            <p:cNvSpPr>
              <a:spLocks noChangeArrowheads="1"/>
            </p:cNvSpPr>
            <p:nvPr/>
          </p:nvSpPr>
          <p:spPr bwMode="auto">
            <a:xfrm rot="37628749">
              <a:off x="5285" y="6245"/>
              <a:ext cx="769" cy="100"/>
            </a:xfrm>
            <a:prstGeom prst="flowChartTerminator">
              <a:avLst/>
            </a:prstGeom>
            <a:solidFill>
              <a:srgbClr val="FF00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609" name="AutoShape 9"/>
            <p:cNvSpPr>
              <a:spLocks noChangeArrowheads="1"/>
            </p:cNvSpPr>
            <p:nvPr/>
          </p:nvSpPr>
          <p:spPr bwMode="auto">
            <a:xfrm>
              <a:off x="5120" y="4367"/>
              <a:ext cx="400" cy="463"/>
            </a:xfrm>
            <a:prstGeom prst="smileyFace">
              <a:avLst>
                <a:gd name="adj" fmla="val 4653"/>
              </a:avLst>
            </a:prstGeom>
            <a:solidFill>
              <a:srgbClr val="FFCC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608" name="AutoShape 8"/>
            <p:cNvSpPr>
              <a:spLocks noChangeArrowheads="1"/>
            </p:cNvSpPr>
            <p:nvPr/>
          </p:nvSpPr>
          <p:spPr bwMode="auto">
            <a:xfrm rot="11834372">
              <a:off x="5220" y="4984"/>
              <a:ext cx="598" cy="102"/>
            </a:xfrm>
            <a:prstGeom prst="flowChartTerminator">
              <a:avLst/>
            </a:prstGeom>
            <a:solidFill>
              <a:srgbClr val="FF00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607" name="AutoShape 7"/>
            <p:cNvSpPr>
              <a:spLocks noChangeArrowheads="1"/>
            </p:cNvSpPr>
            <p:nvPr/>
          </p:nvSpPr>
          <p:spPr bwMode="auto">
            <a:xfrm rot="-1030461">
              <a:off x="5720" y="4984"/>
              <a:ext cx="600" cy="102"/>
            </a:xfrm>
            <a:prstGeom prst="flowChartTerminator">
              <a:avLst/>
            </a:prstGeom>
            <a:solidFill>
              <a:srgbClr val="FF00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606" name="Oval 6"/>
            <p:cNvSpPr>
              <a:spLocks noChangeArrowheads="1"/>
            </p:cNvSpPr>
            <p:nvPr/>
          </p:nvSpPr>
          <p:spPr bwMode="auto">
            <a:xfrm>
              <a:off x="3920" y="6218"/>
              <a:ext cx="200" cy="154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605" name="AutoShape 5"/>
            <p:cNvSpPr>
              <a:spLocks noChangeArrowheads="1"/>
            </p:cNvSpPr>
            <p:nvPr/>
          </p:nvSpPr>
          <p:spPr bwMode="auto">
            <a:xfrm>
              <a:off x="6720" y="3441"/>
              <a:ext cx="3000" cy="926"/>
            </a:xfrm>
            <a:prstGeom prst="triangle">
              <a:avLst>
                <a:gd name="adj" fmla="val 50000"/>
              </a:avLst>
            </a:prstGeom>
            <a:solidFill>
              <a:srgbClr val="FF99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604" name="Rectangle 4"/>
            <p:cNvSpPr>
              <a:spLocks noChangeArrowheads="1"/>
            </p:cNvSpPr>
            <p:nvPr/>
          </p:nvSpPr>
          <p:spPr bwMode="auto">
            <a:xfrm>
              <a:off x="7120" y="4367"/>
              <a:ext cx="2300" cy="2160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WARUNG KOPI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603" name="Rectangle 3"/>
            <p:cNvSpPr>
              <a:spLocks noChangeArrowheads="1"/>
            </p:cNvSpPr>
            <p:nvPr/>
          </p:nvSpPr>
          <p:spPr bwMode="auto">
            <a:xfrm>
              <a:off x="6820" y="6527"/>
              <a:ext cx="2800" cy="153"/>
            </a:xfrm>
            <a:prstGeom prst="rect">
              <a:avLst/>
            </a:prstGeom>
            <a:solidFill>
              <a:srgbClr val="8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602" name="Rectangle 2"/>
            <p:cNvSpPr>
              <a:spLocks noChangeArrowheads="1"/>
            </p:cNvSpPr>
            <p:nvPr/>
          </p:nvSpPr>
          <p:spPr bwMode="auto">
            <a:xfrm>
              <a:off x="6620" y="6681"/>
              <a:ext cx="3100" cy="154"/>
            </a:xfrm>
            <a:prstGeom prst="rect">
              <a:avLst/>
            </a:prstGeom>
            <a:solidFill>
              <a:srgbClr val="8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52400" y="188893"/>
            <a:ext cx="876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dirty="0" smtClean="0"/>
              <a:t>Hanya membeli sebungkus kopi harus ditukar dengan segrobak uang </a:t>
            </a:r>
            <a:endParaRPr lang="id-ID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Pendekatan Teori Kuantitas Uang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lvl="3">
              <a:buNone/>
            </a:pPr>
            <a:r>
              <a:rPr lang="id-ID" sz="2400" dirty="0" smtClean="0"/>
              <a:t>MV = PT</a:t>
            </a:r>
          </a:p>
          <a:p>
            <a:pPr lvl="3">
              <a:buNone/>
            </a:pPr>
            <a:r>
              <a:rPr lang="id-ID" sz="2400" dirty="0" smtClean="0"/>
              <a:t>M = VOLUME OF MONEY</a:t>
            </a:r>
          </a:p>
          <a:p>
            <a:pPr lvl="3">
              <a:buNone/>
            </a:pPr>
            <a:r>
              <a:rPr lang="id-ID" sz="2400" dirty="0" smtClean="0"/>
              <a:t>V = VELOCITY OF MONEY</a:t>
            </a:r>
          </a:p>
          <a:p>
            <a:pPr lvl="3">
              <a:buNone/>
            </a:pPr>
            <a:r>
              <a:rPr lang="id-ID" sz="2400" dirty="0" smtClean="0"/>
              <a:t>P = PRICE</a:t>
            </a:r>
          </a:p>
          <a:p>
            <a:pPr lvl="3">
              <a:buNone/>
            </a:pPr>
            <a:r>
              <a:rPr lang="id-ID" sz="2400" dirty="0" smtClean="0"/>
              <a:t>T = VOLUME OF COMUDITY TO TRADING</a:t>
            </a:r>
          </a:p>
          <a:p>
            <a:pPr lvl="3">
              <a:buNone/>
            </a:pPr>
            <a:endParaRPr lang="id-ID" dirty="0" smtClean="0"/>
          </a:p>
          <a:p>
            <a:pPr lvl="1">
              <a:buNone/>
            </a:pPr>
            <a:r>
              <a:rPr lang="id-ID" dirty="0" smtClean="0">
                <a:latin typeface="Arial" charset="0"/>
                <a:cs typeface="Arial" charset="0"/>
              </a:rPr>
              <a:t>	Bila jumah uang yang beredar (M) sebesar Rp 100 miliar, kecepatan peredaran uang (V) sebesar 8 kali, dan jumlah barang yang diperdagangkan (T) sebesar 200, maka tingkat harga (P) dapat dihitung sebagai berikut:</a:t>
            </a:r>
          </a:p>
          <a:p>
            <a:pPr lvl="3">
              <a:buNone/>
            </a:pPr>
            <a:endParaRPr lang="id-ID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Simulasi Penghitungan</a:t>
            </a:r>
            <a:endParaRPr lang="id-ID" dirty="0"/>
          </a:p>
        </p:txBody>
      </p:sp>
      <p:pic>
        <p:nvPicPr>
          <p:cNvPr id="19458" name="Picture 2" descr="http://3.bp.blogspot.com/-udrh0-WiLpo/UUqd6yRoOYI/AAAAAAAADlA/lnn7XSPBE_s/s1600/a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76400"/>
            <a:ext cx="9079925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Biang Inflasi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id-ID" dirty="0" smtClean="0"/>
              <a:t>Kenaikan Jumlah Uang Beredar, hal ini bisa adi terjadi printing money.</a:t>
            </a:r>
          </a:p>
          <a:p>
            <a:r>
              <a:rPr lang="id-ID" dirty="0" smtClean="0"/>
              <a:t>Kelambanan produksi barang dan jasa, hal ini menybabkan impor lebih besar daripada ekspor. Artinya permintaan dolar akan terus meningkat.</a:t>
            </a:r>
          </a:p>
          <a:p>
            <a:r>
              <a:rPr lang="id-ID" dirty="0" smtClean="0"/>
              <a:t>Kecepatan putaran uang di pasar uang (sektor moneter) lebih cepat dibanding putaran uang di pasar barang (sektor riil)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Perubahan Nilai Uang per 1 $</a:t>
            </a:r>
            <a:endParaRPr lang="id-ID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1295400"/>
          <a:ext cx="9144000" cy="556260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7100">
                <a:tc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Mata uang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Jun '97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Jul '98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Perubahan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7100"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THB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24,50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41,00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>
                          <a:solidFill>
                            <a:srgbClr val="FF0000"/>
                          </a:solidFill>
                        </a:rPr>
                        <a:t>▼</a:t>
                      </a:r>
                      <a:r>
                        <a:rPr lang="id-ID" sz="2800"/>
                        <a:t> 40,2%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7100"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IDR (k)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2,38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14,15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>
                          <a:solidFill>
                            <a:srgbClr val="FF0000"/>
                          </a:solidFill>
                        </a:rPr>
                        <a:t>▼</a:t>
                      </a:r>
                      <a:r>
                        <a:rPr lang="id-ID" sz="2800"/>
                        <a:t> 83,2%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7100"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PHP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26,30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42,00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>
                          <a:solidFill>
                            <a:srgbClr val="FF0000"/>
                          </a:solidFill>
                        </a:rPr>
                        <a:t>▼</a:t>
                      </a:r>
                      <a:r>
                        <a:rPr lang="id-ID" sz="2800"/>
                        <a:t> 37.4%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7100"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MYR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2,50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4,10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>
                          <a:solidFill>
                            <a:srgbClr val="FF0000"/>
                          </a:solidFill>
                        </a:rPr>
                        <a:t>▼</a:t>
                      </a:r>
                      <a:r>
                        <a:rPr lang="id-ID" sz="2800"/>
                        <a:t> 39.0%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7100">
                <a:tc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KRW (k)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0,85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1,29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 dirty="0">
                          <a:solidFill>
                            <a:srgbClr val="FF0000"/>
                          </a:solidFill>
                        </a:rPr>
                        <a:t>▼</a:t>
                      </a:r>
                      <a:r>
                        <a:rPr lang="id-ID" sz="2800" dirty="0"/>
                        <a:t> 34.1%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/>
          </a:bodyPr>
          <a:lstStyle/>
          <a:p>
            <a:r>
              <a:rPr lang="id-ID" dirty="0" smtClean="0"/>
              <a:t>Perubahan GNP dalam milyar dolar US</a:t>
            </a:r>
            <a:endParaRPr lang="id-ID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1295400"/>
          <a:ext cx="9144000" cy="533400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89000">
                <a:tc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Negara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Jun '97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Jul '98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Perubahan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000">
                <a:tc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Thailand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170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102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>
                          <a:solidFill>
                            <a:srgbClr val="FF0000"/>
                          </a:solidFill>
                        </a:rPr>
                        <a:t>▼</a:t>
                      </a:r>
                      <a:r>
                        <a:rPr lang="id-ID" sz="2800"/>
                        <a:t> 40,0%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9000">
                <a:tc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Indonesia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205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34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>
                          <a:solidFill>
                            <a:srgbClr val="FF0000"/>
                          </a:solidFill>
                        </a:rPr>
                        <a:t>▼</a:t>
                      </a:r>
                      <a:r>
                        <a:rPr lang="id-ID" sz="2800"/>
                        <a:t> 83,4%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9000"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Filipina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75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47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>
                          <a:solidFill>
                            <a:srgbClr val="FF0000"/>
                          </a:solidFill>
                        </a:rPr>
                        <a:t>▼</a:t>
                      </a:r>
                      <a:r>
                        <a:rPr lang="id-ID" sz="2800"/>
                        <a:t> 37.3%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9000"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Malaysia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/>
                        <a:t>55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>
                          <a:solidFill>
                            <a:srgbClr val="FF0000"/>
                          </a:solidFill>
                        </a:rPr>
                        <a:t>▼</a:t>
                      </a:r>
                      <a:r>
                        <a:rPr lang="id-ID" sz="2800"/>
                        <a:t> 38.9%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9000">
                <a:tc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Korea Selatan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430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283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 dirty="0">
                          <a:solidFill>
                            <a:srgbClr val="FF0000"/>
                          </a:solidFill>
                        </a:rPr>
                        <a:t>▼</a:t>
                      </a:r>
                      <a:r>
                        <a:rPr lang="id-ID" sz="2800" dirty="0"/>
                        <a:t> 34.2%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id-ID" dirty="0" smtClean="0"/>
              <a:t>Dapat Menguras Cadangan Devisa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1600200"/>
            <a:ext cx="5638800" cy="52578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d-ID" dirty="0" smtClean="0"/>
              <a:t>	Demi menjaga nilai tukar rupiah terhadap dolar (AS) yang sempat ambruk, Bank Indonesia (BI) melepas cadangan devisa USD3 miliar. Dana itu dilepas ke pasar, guna menjaga stabilitas nilai tukar rupiah 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"Sekarang sekira  USD113-114 miliar, sudah kita gunakan  dari USD116 miliar per April makanya berkurang," ungkap Deputi Gubernur Bank Indonesia (BI) Hartadi A Sarwono (29/5/2012)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  <p:pic>
        <p:nvPicPr>
          <p:cNvPr id="2050" name="Picture 2" descr="https://img.okezone.com/dynamic/content/2015/03/30/20/1126416/harga-bbm-naik-bi-pastikan-inflasi-ikut-naik-RS5YwjMvlQ.jpg?w=38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1590675"/>
            <a:ext cx="3619500" cy="2524125"/>
          </a:xfrm>
          <a:prstGeom prst="rect">
            <a:avLst/>
          </a:prstGeom>
          <a:noFill/>
        </p:spPr>
      </p:pic>
      <p:pic>
        <p:nvPicPr>
          <p:cNvPr id="2052" name="Picture 4" descr="https://img.okezone.com/dynamic/content/2015/03/30/20/1126325/penerimaan-pajak-baru-rp170-triliun-OFDudNxpJU.jpg?w=38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4343400"/>
            <a:ext cx="361950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id-ID" dirty="0" smtClean="0"/>
              <a:t>Terima Kasih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389</Words>
  <Application>Microsoft Office PowerPoint</Application>
  <PresentationFormat>On-screen Show (4:3)</PresentationFormat>
  <Paragraphs>79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Ada Apa Dengan Nilai Tukar Rupiah Kita</vt:lpstr>
      <vt:lpstr>Mana Uang Yang Lebih Bagus</vt:lpstr>
      <vt:lpstr>Jika Nilai Uang Semakin Menurun</vt:lpstr>
      <vt:lpstr>PowerPoint Presentation</vt:lpstr>
      <vt:lpstr>PowerPoint Presentation</vt:lpstr>
      <vt:lpstr>Pendekatan Teori Kuantitas Uang</vt:lpstr>
      <vt:lpstr>Simulasi Penghitungan</vt:lpstr>
      <vt:lpstr>Biang Inflasi</vt:lpstr>
      <vt:lpstr>Perubahan Nilai Uang per 1 $</vt:lpstr>
      <vt:lpstr>Perubahan GNP dalam milyar dolar US</vt:lpstr>
      <vt:lpstr>Dapat Menguras Cadangan Devisa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dm_1</dc:creator>
  <cp:lastModifiedBy>User</cp:lastModifiedBy>
  <cp:revision>14</cp:revision>
  <dcterms:created xsi:type="dcterms:W3CDTF">2006-08-16T00:00:00Z</dcterms:created>
  <dcterms:modified xsi:type="dcterms:W3CDTF">2017-05-14T12:15:31Z</dcterms:modified>
</cp:coreProperties>
</file>