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72" r:id="rId7"/>
    <p:sldId id="273" r:id="rId8"/>
    <p:sldId id="274" r:id="rId9"/>
    <p:sldId id="261" r:id="rId10"/>
    <p:sldId id="264" r:id="rId11"/>
    <p:sldId id="260" r:id="rId12"/>
    <p:sldId id="262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99"/>
    <a:srgbClr val="99FF99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3A4155-FAAE-40DA-BA94-2844CFE8D7A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F188C5-F793-4273-A0D3-6E8A5B751F78}">
      <dgm:prSet phldrT="[Text]"/>
      <dgm:spPr>
        <a:solidFill>
          <a:schemeClr val="accent3">
            <a:lumMod val="40000"/>
            <a:lumOff val="60000"/>
          </a:schemeClr>
        </a:solidFill>
        <a:ln>
          <a:solidFill>
            <a:srgbClr val="99FF99"/>
          </a:solidFill>
        </a:ln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Potensi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ekonomi</a:t>
          </a:r>
          <a:r>
            <a:rPr lang="en-US" dirty="0" smtClean="0">
              <a:solidFill>
                <a:srgbClr val="002060"/>
              </a:solidFill>
            </a:rPr>
            <a:t> yang </a:t>
          </a:r>
          <a:r>
            <a:rPr lang="en-US" dirty="0" err="1" smtClean="0">
              <a:solidFill>
                <a:srgbClr val="002060"/>
              </a:solidFill>
            </a:rPr>
            <a:t>bisa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dikembangkan</a:t>
          </a:r>
          <a:endParaRPr lang="en-US" dirty="0">
            <a:solidFill>
              <a:srgbClr val="002060"/>
            </a:solidFill>
          </a:endParaRPr>
        </a:p>
      </dgm:t>
    </dgm:pt>
    <dgm:pt modelId="{E29C4D89-3081-49AC-9566-7E1F6B5CE3F1}" type="parTrans" cxnId="{8BD18E85-3F0D-4B49-BC4C-CEBA5EECEA10}">
      <dgm:prSet/>
      <dgm:spPr/>
      <dgm:t>
        <a:bodyPr/>
        <a:lstStyle/>
        <a:p>
          <a:endParaRPr lang="en-US"/>
        </a:p>
      </dgm:t>
    </dgm:pt>
    <dgm:pt modelId="{A37EB71B-D5E5-4F20-8561-1128BBA81E1C}" type="sibTrans" cxnId="{8BD18E85-3F0D-4B49-BC4C-CEBA5EECEA10}">
      <dgm:prSet/>
      <dgm:spPr/>
      <dgm:t>
        <a:bodyPr/>
        <a:lstStyle/>
        <a:p>
          <a:endParaRPr lang="en-US"/>
        </a:p>
      </dgm:t>
    </dgm:pt>
    <dgm:pt modelId="{9B281855-F348-4BBF-A8FD-C5602479367D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Bumn</a:t>
          </a:r>
          <a:r>
            <a:rPr lang="en-US" dirty="0" smtClean="0">
              <a:solidFill>
                <a:srgbClr val="002060"/>
              </a:solidFill>
            </a:rPr>
            <a:t> (PT Semen Indonesia) </a:t>
          </a:r>
          <a:r>
            <a:rPr lang="en-US" dirty="0" err="1" smtClean="0">
              <a:solidFill>
                <a:srgbClr val="002060"/>
              </a:solidFill>
            </a:rPr>
            <a:t>perlu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melakukan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ekspansi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produksi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untuk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memenuhi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kebutuhan</a:t>
          </a:r>
          <a:r>
            <a:rPr lang="en-US" dirty="0" smtClean="0">
              <a:solidFill>
                <a:srgbClr val="002060"/>
              </a:solidFill>
            </a:rPr>
            <a:t> semen</a:t>
          </a:r>
          <a:endParaRPr lang="en-US" dirty="0">
            <a:solidFill>
              <a:srgbClr val="002060"/>
            </a:solidFill>
          </a:endParaRPr>
        </a:p>
      </dgm:t>
    </dgm:pt>
    <dgm:pt modelId="{AC81C9FA-332A-47B6-92D3-1F44287C3F13}" type="parTrans" cxnId="{71C5AD48-DAE6-4AEB-B4A8-12A9C905997C}">
      <dgm:prSet/>
      <dgm:spPr/>
      <dgm:t>
        <a:bodyPr/>
        <a:lstStyle/>
        <a:p>
          <a:endParaRPr lang="en-US"/>
        </a:p>
      </dgm:t>
    </dgm:pt>
    <dgm:pt modelId="{AFE0476F-6408-4DBF-8801-F124543F444F}" type="sibTrans" cxnId="{71C5AD48-DAE6-4AEB-B4A8-12A9C905997C}">
      <dgm:prSet/>
      <dgm:spPr/>
      <dgm:t>
        <a:bodyPr/>
        <a:lstStyle/>
        <a:p>
          <a:endParaRPr lang="en-US"/>
        </a:p>
      </dgm:t>
    </dgm:pt>
    <dgm:pt modelId="{94DE75D5-3705-4880-B13E-D2056784D78D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Dukungan</a:t>
          </a:r>
          <a:r>
            <a:rPr lang="en-US" dirty="0" smtClean="0">
              <a:solidFill>
                <a:srgbClr val="002060"/>
              </a:solidFill>
            </a:rPr>
            <a:t> Pembangunan </a:t>
          </a:r>
          <a:r>
            <a:rPr lang="en-US" dirty="0" err="1" smtClean="0">
              <a:solidFill>
                <a:srgbClr val="002060"/>
              </a:solidFill>
            </a:rPr>
            <a:t>pabrik</a:t>
          </a:r>
          <a:r>
            <a:rPr lang="en-US" dirty="0" smtClean="0">
              <a:solidFill>
                <a:srgbClr val="002060"/>
              </a:solidFill>
            </a:rPr>
            <a:t> semen</a:t>
          </a:r>
          <a:endParaRPr lang="en-US" dirty="0">
            <a:solidFill>
              <a:srgbClr val="002060"/>
            </a:solidFill>
          </a:endParaRPr>
        </a:p>
      </dgm:t>
    </dgm:pt>
    <dgm:pt modelId="{802609FA-7BBE-47AC-AC9D-D93CB6D3A3C7}" type="parTrans" cxnId="{C33D6F89-08C8-475C-9F1B-58CD60AB07F9}">
      <dgm:prSet/>
      <dgm:spPr/>
      <dgm:t>
        <a:bodyPr/>
        <a:lstStyle/>
        <a:p>
          <a:endParaRPr lang="en-US"/>
        </a:p>
      </dgm:t>
    </dgm:pt>
    <dgm:pt modelId="{057DF403-D80E-45AC-906F-D9DFE5C9AAB8}" type="sibTrans" cxnId="{C33D6F89-08C8-475C-9F1B-58CD60AB07F9}">
      <dgm:prSet/>
      <dgm:spPr/>
      <dgm:t>
        <a:bodyPr/>
        <a:lstStyle/>
        <a:p>
          <a:endParaRPr lang="en-US"/>
        </a:p>
      </dgm:t>
    </dgm:pt>
    <dgm:pt modelId="{20C89E45-2704-40A5-AA4B-3E203B013099}" type="pres">
      <dgm:prSet presAssocID="{EB3A4155-FAAE-40DA-BA94-2844CFE8D7AF}" presName="Name0" presStyleCnt="0">
        <dgm:presLayoutVars>
          <dgm:dir/>
          <dgm:resizeHandles val="exact"/>
        </dgm:presLayoutVars>
      </dgm:prSet>
      <dgm:spPr/>
    </dgm:pt>
    <dgm:pt modelId="{8A3B1FCF-657E-4ED7-BEBE-07E357AA60C4}" type="pres">
      <dgm:prSet presAssocID="{A5F188C5-F793-4273-A0D3-6E8A5B751F7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14FF4-1AF0-48C1-AE56-E1CDBD4CDB14}" type="pres">
      <dgm:prSet presAssocID="{A37EB71B-D5E5-4F20-8561-1128BBA81E1C}" presName="sibTrans" presStyleCnt="0"/>
      <dgm:spPr/>
    </dgm:pt>
    <dgm:pt modelId="{D747F237-9869-4647-A294-4C08C7466AFD}" type="pres">
      <dgm:prSet presAssocID="{9B281855-F348-4BBF-A8FD-C5602479367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D8403E-7907-4BC6-A46C-EF0FAAB9F9CA}" type="pres">
      <dgm:prSet presAssocID="{AFE0476F-6408-4DBF-8801-F124543F444F}" presName="sibTrans" presStyleCnt="0"/>
      <dgm:spPr/>
    </dgm:pt>
    <dgm:pt modelId="{28585E1B-BF73-4E58-AE55-B0DEBA263D67}" type="pres">
      <dgm:prSet presAssocID="{94DE75D5-3705-4880-B13E-D2056784D78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370F1E-8F70-4A27-81F2-5844DD53C81E}" type="presOf" srcId="{94DE75D5-3705-4880-B13E-D2056784D78D}" destId="{28585E1B-BF73-4E58-AE55-B0DEBA263D67}" srcOrd="0" destOrd="0" presId="urn:microsoft.com/office/officeart/2005/8/layout/hList6"/>
    <dgm:cxn modelId="{C33D6F89-08C8-475C-9F1B-58CD60AB07F9}" srcId="{EB3A4155-FAAE-40DA-BA94-2844CFE8D7AF}" destId="{94DE75D5-3705-4880-B13E-D2056784D78D}" srcOrd="2" destOrd="0" parTransId="{802609FA-7BBE-47AC-AC9D-D93CB6D3A3C7}" sibTransId="{057DF403-D80E-45AC-906F-D9DFE5C9AAB8}"/>
    <dgm:cxn modelId="{8BD18E85-3F0D-4B49-BC4C-CEBA5EECEA10}" srcId="{EB3A4155-FAAE-40DA-BA94-2844CFE8D7AF}" destId="{A5F188C5-F793-4273-A0D3-6E8A5B751F78}" srcOrd="0" destOrd="0" parTransId="{E29C4D89-3081-49AC-9566-7E1F6B5CE3F1}" sibTransId="{A37EB71B-D5E5-4F20-8561-1128BBA81E1C}"/>
    <dgm:cxn modelId="{BBDDCB2C-1B0C-4DD8-8605-5D7571BF73EE}" type="presOf" srcId="{EB3A4155-FAAE-40DA-BA94-2844CFE8D7AF}" destId="{20C89E45-2704-40A5-AA4B-3E203B013099}" srcOrd="0" destOrd="0" presId="urn:microsoft.com/office/officeart/2005/8/layout/hList6"/>
    <dgm:cxn modelId="{71C5AD48-DAE6-4AEB-B4A8-12A9C905997C}" srcId="{EB3A4155-FAAE-40DA-BA94-2844CFE8D7AF}" destId="{9B281855-F348-4BBF-A8FD-C5602479367D}" srcOrd="1" destOrd="0" parTransId="{AC81C9FA-332A-47B6-92D3-1F44287C3F13}" sibTransId="{AFE0476F-6408-4DBF-8801-F124543F444F}"/>
    <dgm:cxn modelId="{6E35B827-2647-4ACF-B5CA-8AE0ABB9AC44}" type="presOf" srcId="{9B281855-F348-4BBF-A8FD-C5602479367D}" destId="{D747F237-9869-4647-A294-4C08C7466AFD}" srcOrd="0" destOrd="0" presId="urn:microsoft.com/office/officeart/2005/8/layout/hList6"/>
    <dgm:cxn modelId="{075039FB-32EF-4BF3-9213-B1BCE8E6EA2A}" type="presOf" srcId="{A5F188C5-F793-4273-A0D3-6E8A5B751F78}" destId="{8A3B1FCF-657E-4ED7-BEBE-07E357AA60C4}" srcOrd="0" destOrd="0" presId="urn:microsoft.com/office/officeart/2005/8/layout/hList6"/>
    <dgm:cxn modelId="{00EB6553-896E-4C49-9CDD-4F097736B0F9}" type="presParOf" srcId="{20C89E45-2704-40A5-AA4B-3E203B013099}" destId="{8A3B1FCF-657E-4ED7-BEBE-07E357AA60C4}" srcOrd="0" destOrd="0" presId="urn:microsoft.com/office/officeart/2005/8/layout/hList6"/>
    <dgm:cxn modelId="{0261D9BE-7344-4CA8-B53B-EADCD2612E5E}" type="presParOf" srcId="{20C89E45-2704-40A5-AA4B-3E203B013099}" destId="{F2614FF4-1AF0-48C1-AE56-E1CDBD4CDB14}" srcOrd="1" destOrd="0" presId="urn:microsoft.com/office/officeart/2005/8/layout/hList6"/>
    <dgm:cxn modelId="{AF5B2E9A-85BE-4060-BB09-7F192E01F5E8}" type="presParOf" srcId="{20C89E45-2704-40A5-AA4B-3E203B013099}" destId="{D747F237-9869-4647-A294-4C08C7466AFD}" srcOrd="2" destOrd="0" presId="urn:microsoft.com/office/officeart/2005/8/layout/hList6"/>
    <dgm:cxn modelId="{2BB7CCF9-CD7C-4391-A3F9-502438E4167D}" type="presParOf" srcId="{20C89E45-2704-40A5-AA4B-3E203B013099}" destId="{C8D8403E-7907-4BC6-A46C-EF0FAAB9F9CA}" srcOrd="3" destOrd="0" presId="urn:microsoft.com/office/officeart/2005/8/layout/hList6"/>
    <dgm:cxn modelId="{51803142-5DB4-4ECB-8FC0-D11B20185367}" type="presParOf" srcId="{20C89E45-2704-40A5-AA4B-3E203B013099}" destId="{28585E1B-BF73-4E58-AE55-B0DEBA263D67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3A4155-FAAE-40DA-BA94-2844CFE8D7A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F188C5-F793-4273-A0D3-6E8A5B751F78}">
      <dgm:prSet phldrT="[Text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Konservasi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lingkungan</a:t>
          </a:r>
          <a:r>
            <a:rPr lang="en-US" dirty="0" smtClean="0">
              <a:solidFill>
                <a:srgbClr val="FF0000"/>
              </a:solidFill>
            </a:rPr>
            <a:t> </a:t>
          </a:r>
          <a:endParaRPr lang="en-US" dirty="0">
            <a:solidFill>
              <a:srgbClr val="FF0000"/>
            </a:solidFill>
          </a:endParaRPr>
        </a:p>
      </dgm:t>
    </dgm:pt>
    <dgm:pt modelId="{E29C4D89-3081-49AC-9566-7E1F6B5CE3F1}" type="parTrans" cxnId="{8BD18E85-3F0D-4B49-BC4C-CEBA5EECEA10}">
      <dgm:prSet/>
      <dgm:spPr/>
      <dgm:t>
        <a:bodyPr/>
        <a:lstStyle/>
        <a:p>
          <a:endParaRPr lang="en-US"/>
        </a:p>
      </dgm:t>
    </dgm:pt>
    <dgm:pt modelId="{A37EB71B-D5E5-4F20-8561-1128BBA81E1C}" type="sibTrans" cxnId="{8BD18E85-3F0D-4B49-BC4C-CEBA5EECEA10}">
      <dgm:prSet/>
      <dgm:spPr/>
      <dgm:t>
        <a:bodyPr/>
        <a:lstStyle/>
        <a:p>
          <a:endParaRPr lang="en-US"/>
        </a:p>
      </dgm:t>
    </dgm:pt>
    <dgm:pt modelId="{9B281855-F348-4BBF-A8FD-C5602479367D}">
      <dgm:prSet phldrT="[Text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Belum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terpenuhi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persyaratan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lingkungan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dan</a:t>
          </a:r>
          <a:r>
            <a:rPr lang="en-US" dirty="0" smtClean="0">
              <a:solidFill>
                <a:srgbClr val="FF0000"/>
              </a:solidFill>
            </a:rPr>
            <a:t> RTRW</a:t>
          </a:r>
          <a:endParaRPr lang="en-US" dirty="0">
            <a:solidFill>
              <a:srgbClr val="FF0000"/>
            </a:solidFill>
          </a:endParaRPr>
        </a:p>
      </dgm:t>
    </dgm:pt>
    <dgm:pt modelId="{AC81C9FA-332A-47B6-92D3-1F44287C3F13}" type="parTrans" cxnId="{71C5AD48-DAE6-4AEB-B4A8-12A9C905997C}">
      <dgm:prSet/>
      <dgm:spPr/>
      <dgm:t>
        <a:bodyPr/>
        <a:lstStyle/>
        <a:p>
          <a:endParaRPr lang="en-US"/>
        </a:p>
      </dgm:t>
    </dgm:pt>
    <dgm:pt modelId="{AFE0476F-6408-4DBF-8801-F124543F444F}" type="sibTrans" cxnId="{71C5AD48-DAE6-4AEB-B4A8-12A9C905997C}">
      <dgm:prSet/>
      <dgm:spPr/>
      <dgm:t>
        <a:bodyPr/>
        <a:lstStyle/>
        <a:p>
          <a:endParaRPr lang="en-US"/>
        </a:p>
      </dgm:t>
    </dgm:pt>
    <dgm:pt modelId="{94DE75D5-3705-4880-B13E-D2056784D78D}">
      <dgm:prSet phldrT="[Text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Penolakan</a:t>
          </a:r>
          <a:r>
            <a:rPr lang="en-US" dirty="0" smtClean="0">
              <a:solidFill>
                <a:srgbClr val="FF0000"/>
              </a:solidFill>
            </a:rPr>
            <a:t> Pembangunan </a:t>
          </a:r>
          <a:r>
            <a:rPr lang="en-US" dirty="0" err="1" smtClean="0">
              <a:solidFill>
                <a:srgbClr val="FF0000"/>
              </a:solidFill>
            </a:rPr>
            <a:t>pabrik</a:t>
          </a:r>
          <a:r>
            <a:rPr lang="en-US" dirty="0" smtClean="0">
              <a:solidFill>
                <a:srgbClr val="FF0000"/>
              </a:solidFill>
            </a:rPr>
            <a:t> semen</a:t>
          </a:r>
          <a:endParaRPr lang="en-US" dirty="0">
            <a:solidFill>
              <a:srgbClr val="FF0000"/>
            </a:solidFill>
          </a:endParaRPr>
        </a:p>
      </dgm:t>
    </dgm:pt>
    <dgm:pt modelId="{802609FA-7BBE-47AC-AC9D-D93CB6D3A3C7}" type="parTrans" cxnId="{C33D6F89-08C8-475C-9F1B-58CD60AB07F9}">
      <dgm:prSet/>
      <dgm:spPr/>
      <dgm:t>
        <a:bodyPr/>
        <a:lstStyle/>
        <a:p>
          <a:endParaRPr lang="en-US"/>
        </a:p>
      </dgm:t>
    </dgm:pt>
    <dgm:pt modelId="{057DF403-D80E-45AC-906F-D9DFE5C9AAB8}" type="sibTrans" cxnId="{C33D6F89-08C8-475C-9F1B-58CD60AB07F9}">
      <dgm:prSet/>
      <dgm:spPr/>
      <dgm:t>
        <a:bodyPr/>
        <a:lstStyle/>
        <a:p>
          <a:endParaRPr lang="en-US"/>
        </a:p>
      </dgm:t>
    </dgm:pt>
    <dgm:pt modelId="{20C89E45-2704-40A5-AA4B-3E203B013099}" type="pres">
      <dgm:prSet presAssocID="{EB3A4155-FAAE-40DA-BA94-2844CFE8D7AF}" presName="Name0" presStyleCnt="0">
        <dgm:presLayoutVars>
          <dgm:dir/>
          <dgm:resizeHandles val="exact"/>
        </dgm:presLayoutVars>
      </dgm:prSet>
      <dgm:spPr/>
    </dgm:pt>
    <dgm:pt modelId="{8A3B1FCF-657E-4ED7-BEBE-07E357AA60C4}" type="pres">
      <dgm:prSet presAssocID="{A5F188C5-F793-4273-A0D3-6E8A5B751F7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14FF4-1AF0-48C1-AE56-E1CDBD4CDB14}" type="pres">
      <dgm:prSet presAssocID="{A37EB71B-D5E5-4F20-8561-1128BBA81E1C}" presName="sibTrans" presStyleCnt="0"/>
      <dgm:spPr/>
    </dgm:pt>
    <dgm:pt modelId="{D747F237-9869-4647-A294-4C08C7466AFD}" type="pres">
      <dgm:prSet presAssocID="{9B281855-F348-4BBF-A8FD-C5602479367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D8403E-7907-4BC6-A46C-EF0FAAB9F9CA}" type="pres">
      <dgm:prSet presAssocID="{AFE0476F-6408-4DBF-8801-F124543F444F}" presName="sibTrans" presStyleCnt="0"/>
      <dgm:spPr/>
    </dgm:pt>
    <dgm:pt modelId="{28585E1B-BF73-4E58-AE55-B0DEBA263D67}" type="pres">
      <dgm:prSet presAssocID="{94DE75D5-3705-4880-B13E-D2056784D78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ED7F73-265B-4000-B5B7-0A2CC32C1D1F}" type="presOf" srcId="{94DE75D5-3705-4880-B13E-D2056784D78D}" destId="{28585E1B-BF73-4E58-AE55-B0DEBA263D67}" srcOrd="0" destOrd="0" presId="urn:microsoft.com/office/officeart/2005/8/layout/hList6"/>
    <dgm:cxn modelId="{C33D6F89-08C8-475C-9F1B-58CD60AB07F9}" srcId="{EB3A4155-FAAE-40DA-BA94-2844CFE8D7AF}" destId="{94DE75D5-3705-4880-B13E-D2056784D78D}" srcOrd="2" destOrd="0" parTransId="{802609FA-7BBE-47AC-AC9D-D93CB6D3A3C7}" sibTransId="{057DF403-D80E-45AC-906F-D9DFE5C9AAB8}"/>
    <dgm:cxn modelId="{8BD18E85-3F0D-4B49-BC4C-CEBA5EECEA10}" srcId="{EB3A4155-FAAE-40DA-BA94-2844CFE8D7AF}" destId="{A5F188C5-F793-4273-A0D3-6E8A5B751F78}" srcOrd="0" destOrd="0" parTransId="{E29C4D89-3081-49AC-9566-7E1F6B5CE3F1}" sibTransId="{A37EB71B-D5E5-4F20-8561-1128BBA81E1C}"/>
    <dgm:cxn modelId="{F941C051-5257-45D2-BA31-448D57A29D3C}" type="presOf" srcId="{EB3A4155-FAAE-40DA-BA94-2844CFE8D7AF}" destId="{20C89E45-2704-40A5-AA4B-3E203B013099}" srcOrd="0" destOrd="0" presId="urn:microsoft.com/office/officeart/2005/8/layout/hList6"/>
    <dgm:cxn modelId="{5B82E9D7-A10E-4EB3-8CE2-B9F41338CFCB}" type="presOf" srcId="{9B281855-F348-4BBF-A8FD-C5602479367D}" destId="{D747F237-9869-4647-A294-4C08C7466AFD}" srcOrd="0" destOrd="0" presId="urn:microsoft.com/office/officeart/2005/8/layout/hList6"/>
    <dgm:cxn modelId="{71C5AD48-DAE6-4AEB-B4A8-12A9C905997C}" srcId="{EB3A4155-FAAE-40DA-BA94-2844CFE8D7AF}" destId="{9B281855-F348-4BBF-A8FD-C5602479367D}" srcOrd="1" destOrd="0" parTransId="{AC81C9FA-332A-47B6-92D3-1F44287C3F13}" sibTransId="{AFE0476F-6408-4DBF-8801-F124543F444F}"/>
    <dgm:cxn modelId="{B657A1E5-B078-4EA5-802E-C9804ACEEC80}" type="presOf" srcId="{A5F188C5-F793-4273-A0D3-6E8A5B751F78}" destId="{8A3B1FCF-657E-4ED7-BEBE-07E357AA60C4}" srcOrd="0" destOrd="0" presId="urn:microsoft.com/office/officeart/2005/8/layout/hList6"/>
    <dgm:cxn modelId="{2828B927-376B-4EE1-949D-3843624CEECF}" type="presParOf" srcId="{20C89E45-2704-40A5-AA4B-3E203B013099}" destId="{8A3B1FCF-657E-4ED7-BEBE-07E357AA60C4}" srcOrd="0" destOrd="0" presId="urn:microsoft.com/office/officeart/2005/8/layout/hList6"/>
    <dgm:cxn modelId="{2B16E7CB-9E7E-484A-982D-F33F59F7208D}" type="presParOf" srcId="{20C89E45-2704-40A5-AA4B-3E203B013099}" destId="{F2614FF4-1AF0-48C1-AE56-E1CDBD4CDB14}" srcOrd="1" destOrd="0" presId="urn:microsoft.com/office/officeart/2005/8/layout/hList6"/>
    <dgm:cxn modelId="{4616E5BD-6D06-489F-9245-149588EFC3C5}" type="presParOf" srcId="{20C89E45-2704-40A5-AA4B-3E203B013099}" destId="{D747F237-9869-4647-A294-4C08C7466AFD}" srcOrd="2" destOrd="0" presId="urn:microsoft.com/office/officeart/2005/8/layout/hList6"/>
    <dgm:cxn modelId="{87A9C391-CDD7-40E4-B83F-2D8481D7B5F3}" type="presParOf" srcId="{20C89E45-2704-40A5-AA4B-3E203B013099}" destId="{C8D8403E-7907-4BC6-A46C-EF0FAAB9F9CA}" srcOrd="3" destOrd="0" presId="urn:microsoft.com/office/officeart/2005/8/layout/hList6"/>
    <dgm:cxn modelId="{1A48C9C3-2868-4823-A221-8AAC38823DF8}" type="presParOf" srcId="{20C89E45-2704-40A5-AA4B-3E203B013099}" destId="{28585E1B-BF73-4E58-AE55-B0DEBA263D67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52FFDF-AF48-4646-9EB9-A538FA784FF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2B719F-E6D4-4ACC-B414-D41E0894B516}">
      <dgm:prSet phldrT="[Text]"/>
      <dgm:spPr>
        <a:solidFill>
          <a:srgbClr val="0000CC"/>
        </a:solidFill>
      </dgm:spPr>
      <dgm:t>
        <a:bodyPr/>
        <a:lstStyle/>
        <a:p>
          <a:r>
            <a:rPr lang="en-US" dirty="0" err="1" smtClean="0"/>
            <a:t>Penggerak</a:t>
          </a:r>
          <a:endParaRPr lang="en-US" dirty="0"/>
        </a:p>
      </dgm:t>
    </dgm:pt>
    <dgm:pt modelId="{28E239DA-0B7B-48D5-9491-B9805024FDE6}" type="parTrans" cxnId="{73C89C52-95AF-4D77-8A04-BFA406EAD728}">
      <dgm:prSet/>
      <dgm:spPr/>
      <dgm:t>
        <a:bodyPr/>
        <a:lstStyle/>
        <a:p>
          <a:endParaRPr lang="en-US"/>
        </a:p>
      </dgm:t>
    </dgm:pt>
    <dgm:pt modelId="{7D898B3A-F854-4A8C-92E9-2CEF63B43F94}" type="sibTrans" cxnId="{73C89C52-95AF-4D77-8A04-BFA406EAD728}">
      <dgm:prSet/>
      <dgm:spPr/>
      <dgm:t>
        <a:bodyPr/>
        <a:lstStyle/>
        <a:p>
          <a:endParaRPr lang="en-US"/>
        </a:p>
      </dgm:t>
    </dgm:pt>
    <dgm:pt modelId="{30AE8683-9F97-4BF7-9CE7-8EDC72E638A2}">
      <dgm:prSet phldrT="[Text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en-US" dirty="0" err="1" smtClean="0"/>
            <a:t>Siapakah</a:t>
          </a:r>
          <a:r>
            <a:rPr lang="en-US" dirty="0" smtClean="0"/>
            <a:t> </a:t>
          </a:r>
          <a:r>
            <a:rPr lang="en-US" dirty="0" err="1" smtClean="0"/>
            <a:t>penggerak</a:t>
          </a:r>
          <a:r>
            <a:rPr lang="en-US" dirty="0" smtClean="0"/>
            <a:t> </a:t>
          </a:r>
          <a:r>
            <a:rPr lang="en-US" dirty="0" err="1" smtClean="0"/>
            <a:t>isu</a:t>
          </a:r>
          <a:r>
            <a:rPr lang="en-US" dirty="0" smtClean="0"/>
            <a:t> </a:t>
          </a:r>
          <a:r>
            <a:rPr lang="en-US" dirty="0" err="1" smtClean="0"/>
            <a:t>ekonomi</a:t>
          </a:r>
          <a:r>
            <a:rPr lang="en-US" dirty="0" smtClean="0"/>
            <a:t> 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lingkungan</a:t>
          </a:r>
          <a:endParaRPr lang="en-US" dirty="0"/>
        </a:p>
      </dgm:t>
    </dgm:pt>
    <dgm:pt modelId="{74CEC6FE-020D-4146-9674-4EA599119C6A}" type="parTrans" cxnId="{55E9D7C3-AB25-4C37-81CC-1456E95E5715}">
      <dgm:prSet/>
      <dgm:spPr/>
      <dgm:t>
        <a:bodyPr/>
        <a:lstStyle/>
        <a:p>
          <a:endParaRPr lang="en-US"/>
        </a:p>
      </dgm:t>
    </dgm:pt>
    <dgm:pt modelId="{21E71DB1-AD0F-4849-A363-AE7FE06A6BA3}" type="sibTrans" cxnId="{55E9D7C3-AB25-4C37-81CC-1456E95E5715}">
      <dgm:prSet/>
      <dgm:spPr/>
      <dgm:t>
        <a:bodyPr/>
        <a:lstStyle/>
        <a:p>
          <a:endParaRPr lang="en-US"/>
        </a:p>
      </dgm:t>
    </dgm:pt>
    <dgm:pt modelId="{A92D45C2-03FC-4FA5-A787-E40B0C9A3B94}">
      <dgm:prSet phldrT="[Text]"/>
      <dgm:spPr>
        <a:solidFill>
          <a:srgbClr val="0000CC"/>
        </a:solidFill>
      </dgm:spPr>
      <dgm:t>
        <a:bodyPr/>
        <a:lstStyle/>
        <a:p>
          <a:r>
            <a:rPr lang="en-US" dirty="0" err="1" smtClean="0"/>
            <a:t>Pelaksana</a:t>
          </a:r>
          <a:endParaRPr lang="en-US" dirty="0"/>
        </a:p>
      </dgm:t>
    </dgm:pt>
    <dgm:pt modelId="{0CA79EFE-9C77-448F-8B24-D690C35525FE}" type="parTrans" cxnId="{71AC1784-42EF-4242-8D02-F983F13A7EFD}">
      <dgm:prSet/>
      <dgm:spPr/>
      <dgm:t>
        <a:bodyPr/>
        <a:lstStyle/>
        <a:p>
          <a:endParaRPr lang="en-US"/>
        </a:p>
      </dgm:t>
    </dgm:pt>
    <dgm:pt modelId="{5B1C2AC8-29AF-4B3A-9269-EFE446C9154C}" type="sibTrans" cxnId="{71AC1784-42EF-4242-8D02-F983F13A7EFD}">
      <dgm:prSet/>
      <dgm:spPr/>
      <dgm:t>
        <a:bodyPr/>
        <a:lstStyle/>
        <a:p>
          <a:endParaRPr lang="en-US"/>
        </a:p>
      </dgm:t>
    </dgm:pt>
    <dgm:pt modelId="{1B4E4487-1899-4757-918C-1E4A779E8CCA}">
      <dgm:prSet phldrT="[Text]"/>
      <dgm:spPr>
        <a:solidFill>
          <a:srgbClr val="FFFF99">
            <a:alpha val="90000"/>
          </a:srgbClr>
        </a:solidFill>
      </dgm:spPr>
      <dgm:t>
        <a:bodyPr/>
        <a:lstStyle/>
        <a:p>
          <a:r>
            <a:rPr lang="en-US" dirty="0" err="1" smtClean="0"/>
            <a:t>Siapakah</a:t>
          </a:r>
          <a:r>
            <a:rPr lang="en-US" dirty="0" smtClean="0"/>
            <a:t> </a:t>
          </a:r>
          <a:r>
            <a:rPr lang="en-US" dirty="0" err="1" smtClean="0"/>
            <a:t>pelaksana</a:t>
          </a:r>
          <a:r>
            <a:rPr lang="en-US" dirty="0" smtClean="0"/>
            <a:t> demo </a:t>
          </a:r>
          <a:r>
            <a:rPr lang="en-US" dirty="0" err="1" smtClean="0"/>
            <a:t>dukungan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penolakan</a:t>
          </a:r>
          <a:endParaRPr lang="en-US" dirty="0"/>
        </a:p>
      </dgm:t>
    </dgm:pt>
    <dgm:pt modelId="{260C49B6-A70D-4425-8DE8-1D95CDB36961}" type="parTrans" cxnId="{80F463FD-52F4-4340-80D4-4E588A6510C5}">
      <dgm:prSet/>
      <dgm:spPr/>
      <dgm:t>
        <a:bodyPr/>
        <a:lstStyle/>
        <a:p>
          <a:endParaRPr lang="en-US"/>
        </a:p>
      </dgm:t>
    </dgm:pt>
    <dgm:pt modelId="{D68F1C93-0053-4EDD-9E09-E379526872C0}" type="sibTrans" cxnId="{80F463FD-52F4-4340-80D4-4E588A6510C5}">
      <dgm:prSet/>
      <dgm:spPr/>
      <dgm:t>
        <a:bodyPr/>
        <a:lstStyle/>
        <a:p>
          <a:endParaRPr lang="en-US"/>
        </a:p>
      </dgm:t>
    </dgm:pt>
    <dgm:pt modelId="{2999E938-CA38-4F71-9BFA-A774E2E971B7}">
      <dgm:prSet phldrT="[Text]"/>
      <dgm:spPr>
        <a:solidFill>
          <a:srgbClr val="0000CC"/>
        </a:solidFill>
      </dgm:spPr>
      <dgm:t>
        <a:bodyPr/>
        <a:lstStyle/>
        <a:p>
          <a:r>
            <a:rPr lang="en-US" dirty="0" err="1" smtClean="0"/>
            <a:t>Pengusung</a:t>
          </a:r>
          <a:endParaRPr lang="en-US" dirty="0"/>
        </a:p>
      </dgm:t>
    </dgm:pt>
    <dgm:pt modelId="{21F07C66-36A5-499A-B8B0-36E76F34BB42}" type="parTrans" cxnId="{3AEF5E33-77BA-47F2-88B9-4D391630CA13}">
      <dgm:prSet/>
      <dgm:spPr/>
      <dgm:t>
        <a:bodyPr/>
        <a:lstStyle/>
        <a:p>
          <a:endParaRPr lang="en-US"/>
        </a:p>
      </dgm:t>
    </dgm:pt>
    <dgm:pt modelId="{BC482EDC-6E92-4668-9E67-5D21C64181B2}" type="sibTrans" cxnId="{3AEF5E33-77BA-47F2-88B9-4D391630CA13}">
      <dgm:prSet/>
      <dgm:spPr/>
      <dgm:t>
        <a:bodyPr/>
        <a:lstStyle/>
        <a:p>
          <a:endParaRPr lang="en-US"/>
        </a:p>
      </dgm:t>
    </dgm:pt>
    <dgm:pt modelId="{E8AF714B-5799-4980-BB12-8EFC6062AAB9}">
      <dgm:prSet phldrT="[Text]"/>
      <dgm:spPr>
        <a:solidFill>
          <a:srgbClr val="FFFF99">
            <a:alpha val="90000"/>
          </a:srgbClr>
        </a:solidFill>
      </dgm:spPr>
      <dgm:t>
        <a:bodyPr/>
        <a:lstStyle/>
        <a:p>
          <a:r>
            <a:rPr lang="en-US" dirty="0" err="1" smtClean="0"/>
            <a:t>Siapakah</a:t>
          </a:r>
          <a:r>
            <a:rPr lang="en-US" dirty="0" smtClean="0"/>
            <a:t> </a:t>
          </a:r>
          <a:r>
            <a:rPr lang="en-US" dirty="0" err="1" smtClean="0"/>
            <a:t>pengusung</a:t>
          </a:r>
          <a:r>
            <a:rPr lang="en-US" dirty="0" smtClean="0"/>
            <a:t> </a:t>
          </a:r>
          <a:r>
            <a:rPr lang="en-US" dirty="0" err="1" smtClean="0"/>
            <a:t>gerakan</a:t>
          </a:r>
          <a:r>
            <a:rPr lang="en-US" dirty="0" smtClean="0"/>
            <a:t>  demo </a:t>
          </a:r>
          <a:r>
            <a:rPr lang="en-US" dirty="0" err="1" smtClean="0"/>
            <a:t>dukungan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penolakan</a:t>
          </a:r>
          <a:endParaRPr lang="en-US" dirty="0"/>
        </a:p>
      </dgm:t>
    </dgm:pt>
    <dgm:pt modelId="{20148257-800E-4D01-A6DE-5D3FD2CE0A68}" type="parTrans" cxnId="{C8397281-79B9-402B-9CC5-BA6E2D76ED25}">
      <dgm:prSet/>
      <dgm:spPr/>
      <dgm:t>
        <a:bodyPr/>
        <a:lstStyle/>
        <a:p>
          <a:endParaRPr lang="en-US"/>
        </a:p>
      </dgm:t>
    </dgm:pt>
    <dgm:pt modelId="{70ADA6FC-2875-4D63-AB0F-D882D685A44D}" type="sibTrans" cxnId="{C8397281-79B9-402B-9CC5-BA6E2D76ED25}">
      <dgm:prSet/>
      <dgm:spPr/>
      <dgm:t>
        <a:bodyPr/>
        <a:lstStyle/>
        <a:p>
          <a:endParaRPr lang="en-US"/>
        </a:p>
      </dgm:t>
    </dgm:pt>
    <dgm:pt modelId="{8785DAF3-DC3C-45E3-BC9C-A71FE19FD6CC}" type="pres">
      <dgm:prSet presAssocID="{5252FFDF-AF48-4646-9EB9-A538FA784FF9}" presName="linearFlow" presStyleCnt="0">
        <dgm:presLayoutVars>
          <dgm:dir/>
          <dgm:animLvl val="lvl"/>
          <dgm:resizeHandles val="exact"/>
        </dgm:presLayoutVars>
      </dgm:prSet>
      <dgm:spPr/>
    </dgm:pt>
    <dgm:pt modelId="{E7F70887-B7EF-4996-96CB-41C2646FB50F}" type="pres">
      <dgm:prSet presAssocID="{EA2B719F-E6D4-4ACC-B414-D41E0894B516}" presName="composite" presStyleCnt="0"/>
      <dgm:spPr/>
    </dgm:pt>
    <dgm:pt modelId="{5D667B29-8190-4033-87A2-7F8D517E3E69}" type="pres">
      <dgm:prSet presAssocID="{EA2B719F-E6D4-4ACC-B414-D41E0894B516}" presName="parentText" presStyleLbl="alignNode1" presStyleIdx="0" presStyleCnt="3" custScaleX="213623" custScaleY="101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AE76F-8FFC-4FDC-9289-187EFEB4F554}" type="pres">
      <dgm:prSet presAssocID="{EA2B719F-E6D4-4ACC-B414-D41E0894B516}" presName="descendantText" presStyleLbl="alignAcc1" presStyleIdx="0" presStyleCnt="3" custScaleX="78419" custScaleY="100000" custLinFactNeighborX="4617" custLinFactNeighborY="116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0DC3D6-1E2D-45DD-B010-BE5CF3A183AD}" type="pres">
      <dgm:prSet presAssocID="{7D898B3A-F854-4A8C-92E9-2CEF63B43F94}" presName="sp" presStyleCnt="0"/>
      <dgm:spPr/>
    </dgm:pt>
    <dgm:pt modelId="{472DE675-323F-4874-BA9C-12BDDBB6D103}" type="pres">
      <dgm:prSet presAssocID="{A92D45C2-03FC-4FA5-A787-E40B0C9A3B94}" presName="composite" presStyleCnt="0"/>
      <dgm:spPr/>
    </dgm:pt>
    <dgm:pt modelId="{0B8C6F2C-1118-47B1-A792-F57A70D815BE}" type="pres">
      <dgm:prSet presAssocID="{A92D45C2-03FC-4FA5-A787-E40B0C9A3B94}" presName="parentText" presStyleLbl="alignNode1" presStyleIdx="1" presStyleCnt="3" custScaleX="218445" custLinFactNeighborX="-2634">
        <dgm:presLayoutVars>
          <dgm:chMax val="1"/>
          <dgm:bulletEnabled val="1"/>
        </dgm:presLayoutVars>
      </dgm:prSet>
      <dgm:spPr/>
    </dgm:pt>
    <dgm:pt modelId="{9757EA9B-5169-492E-888B-245FFE4F8C7C}" type="pres">
      <dgm:prSet presAssocID="{A92D45C2-03FC-4FA5-A787-E40B0C9A3B94}" presName="descendantText" presStyleLbl="alignAcc1" presStyleIdx="1" presStyleCnt="3" custScaleX="77304" custLinFactNeighborX="37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B59508-C4C4-436C-A81B-9F38A8AD2767}" type="pres">
      <dgm:prSet presAssocID="{5B1C2AC8-29AF-4B3A-9269-EFE446C9154C}" presName="sp" presStyleCnt="0"/>
      <dgm:spPr/>
    </dgm:pt>
    <dgm:pt modelId="{6E342196-2C67-49B8-AE28-F5E25499CA70}" type="pres">
      <dgm:prSet presAssocID="{2999E938-CA38-4F71-9BFA-A774E2E971B7}" presName="composite" presStyleCnt="0"/>
      <dgm:spPr/>
    </dgm:pt>
    <dgm:pt modelId="{E47E4125-A088-4AFB-9555-D92AA4109078}" type="pres">
      <dgm:prSet presAssocID="{2999E938-CA38-4F71-9BFA-A774E2E971B7}" presName="parentText" presStyleLbl="alignNode1" presStyleIdx="2" presStyleCnt="3" custScaleX="209035">
        <dgm:presLayoutVars>
          <dgm:chMax val="1"/>
          <dgm:bulletEnabled val="1"/>
        </dgm:presLayoutVars>
      </dgm:prSet>
      <dgm:spPr/>
    </dgm:pt>
    <dgm:pt modelId="{13D39B97-0021-40EE-9644-659C9908C6B7}" type="pres">
      <dgm:prSet presAssocID="{2999E938-CA38-4F71-9BFA-A774E2E971B7}" presName="descendantText" presStyleLbl="alignAcc1" presStyleIdx="2" presStyleCnt="3" custScaleX="76926" custLinFactNeighborX="45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E9D7C3-AB25-4C37-81CC-1456E95E5715}" srcId="{EA2B719F-E6D4-4ACC-B414-D41E0894B516}" destId="{30AE8683-9F97-4BF7-9CE7-8EDC72E638A2}" srcOrd="0" destOrd="0" parTransId="{74CEC6FE-020D-4146-9674-4EA599119C6A}" sibTransId="{21E71DB1-AD0F-4849-A363-AE7FE06A6BA3}"/>
    <dgm:cxn modelId="{04180B2F-A0BB-4F7A-BD17-E537F212DF6F}" type="presOf" srcId="{1B4E4487-1899-4757-918C-1E4A779E8CCA}" destId="{9757EA9B-5169-492E-888B-245FFE4F8C7C}" srcOrd="0" destOrd="0" presId="urn:microsoft.com/office/officeart/2005/8/layout/chevron2"/>
    <dgm:cxn modelId="{6FD21B42-5858-4B14-AE6A-CD98FFB928DA}" type="presOf" srcId="{2999E938-CA38-4F71-9BFA-A774E2E971B7}" destId="{E47E4125-A088-4AFB-9555-D92AA4109078}" srcOrd="0" destOrd="0" presId="urn:microsoft.com/office/officeart/2005/8/layout/chevron2"/>
    <dgm:cxn modelId="{2FAAFBF8-977D-429E-8D49-A429E19701EF}" type="presOf" srcId="{30AE8683-9F97-4BF7-9CE7-8EDC72E638A2}" destId="{68EAE76F-8FFC-4FDC-9289-187EFEB4F554}" srcOrd="0" destOrd="0" presId="urn:microsoft.com/office/officeart/2005/8/layout/chevron2"/>
    <dgm:cxn modelId="{80F463FD-52F4-4340-80D4-4E588A6510C5}" srcId="{A92D45C2-03FC-4FA5-A787-E40B0C9A3B94}" destId="{1B4E4487-1899-4757-918C-1E4A779E8CCA}" srcOrd="0" destOrd="0" parTransId="{260C49B6-A70D-4425-8DE8-1D95CDB36961}" sibTransId="{D68F1C93-0053-4EDD-9E09-E379526872C0}"/>
    <dgm:cxn modelId="{4D64496E-269F-4AD9-8179-AE586721E31C}" type="presOf" srcId="{EA2B719F-E6D4-4ACC-B414-D41E0894B516}" destId="{5D667B29-8190-4033-87A2-7F8D517E3E69}" srcOrd="0" destOrd="0" presId="urn:microsoft.com/office/officeart/2005/8/layout/chevron2"/>
    <dgm:cxn modelId="{88F0BF16-0F97-41EA-985F-ED49E4E40F3C}" type="presOf" srcId="{A92D45C2-03FC-4FA5-A787-E40B0C9A3B94}" destId="{0B8C6F2C-1118-47B1-A792-F57A70D815BE}" srcOrd="0" destOrd="0" presId="urn:microsoft.com/office/officeart/2005/8/layout/chevron2"/>
    <dgm:cxn modelId="{3AEF5E33-77BA-47F2-88B9-4D391630CA13}" srcId="{5252FFDF-AF48-4646-9EB9-A538FA784FF9}" destId="{2999E938-CA38-4F71-9BFA-A774E2E971B7}" srcOrd="2" destOrd="0" parTransId="{21F07C66-36A5-499A-B8B0-36E76F34BB42}" sibTransId="{BC482EDC-6E92-4668-9E67-5D21C64181B2}"/>
    <dgm:cxn modelId="{73C89C52-95AF-4D77-8A04-BFA406EAD728}" srcId="{5252FFDF-AF48-4646-9EB9-A538FA784FF9}" destId="{EA2B719F-E6D4-4ACC-B414-D41E0894B516}" srcOrd="0" destOrd="0" parTransId="{28E239DA-0B7B-48D5-9491-B9805024FDE6}" sibTransId="{7D898B3A-F854-4A8C-92E9-2CEF63B43F94}"/>
    <dgm:cxn modelId="{EAF4F2C3-0A24-4AC4-99B8-3DF93F44050E}" type="presOf" srcId="{E8AF714B-5799-4980-BB12-8EFC6062AAB9}" destId="{13D39B97-0021-40EE-9644-659C9908C6B7}" srcOrd="0" destOrd="0" presId="urn:microsoft.com/office/officeart/2005/8/layout/chevron2"/>
    <dgm:cxn modelId="{1A3518B5-EA13-4512-BAB7-CB5DD709EC3C}" type="presOf" srcId="{5252FFDF-AF48-4646-9EB9-A538FA784FF9}" destId="{8785DAF3-DC3C-45E3-BC9C-A71FE19FD6CC}" srcOrd="0" destOrd="0" presId="urn:microsoft.com/office/officeart/2005/8/layout/chevron2"/>
    <dgm:cxn modelId="{71AC1784-42EF-4242-8D02-F983F13A7EFD}" srcId="{5252FFDF-AF48-4646-9EB9-A538FA784FF9}" destId="{A92D45C2-03FC-4FA5-A787-E40B0C9A3B94}" srcOrd="1" destOrd="0" parTransId="{0CA79EFE-9C77-448F-8B24-D690C35525FE}" sibTransId="{5B1C2AC8-29AF-4B3A-9269-EFE446C9154C}"/>
    <dgm:cxn modelId="{C8397281-79B9-402B-9CC5-BA6E2D76ED25}" srcId="{2999E938-CA38-4F71-9BFA-A774E2E971B7}" destId="{E8AF714B-5799-4980-BB12-8EFC6062AAB9}" srcOrd="0" destOrd="0" parTransId="{20148257-800E-4D01-A6DE-5D3FD2CE0A68}" sibTransId="{70ADA6FC-2875-4D63-AB0F-D882D685A44D}"/>
    <dgm:cxn modelId="{E5D12CA9-1BCF-4413-840F-A88C16609BDF}" type="presParOf" srcId="{8785DAF3-DC3C-45E3-BC9C-A71FE19FD6CC}" destId="{E7F70887-B7EF-4996-96CB-41C2646FB50F}" srcOrd="0" destOrd="0" presId="urn:microsoft.com/office/officeart/2005/8/layout/chevron2"/>
    <dgm:cxn modelId="{82E8B422-EEEE-4CCD-BE8B-8DA7F56FB88C}" type="presParOf" srcId="{E7F70887-B7EF-4996-96CB-41C2646FB50F}" destId="{5D667B29-8190-4033-87A2-7F8D517E3E69}" srcOrd="0" destOrd="0" presId="urn:microsoft.com/office/officeart/2005/8/layout/chevron2"/>
    <dgm:cxn modelId="{CDF95A6E-49E2-4778-B2B3-9F44F1333BCF}" type="presParOf" srcId="{E7F70887-B7EF-4996-96CB-41C2646FB50F}" destId="{68EAE76F-8FFC-4FDC-9289-187EFEB4F554}" srcOrd="1" destOrd="0" presId="urn:microsoft.com/office/officeart/2005/8/layout/chevron2"/>
    <dgm:cxn modelId="{335824ED-CABD-4273-89DC-BD5E6EB3FAD4}" type="presParOf" srcId="{8785DAF3-DC3C-45E3-BC9C-A71FE19FD6CC}" destId="{9A0DC3D6-1E2D-45DD-B010-BE5CF3A183AD}" srcOrd="1" destOrd="0" presId="urn:microsoft.com/office/officeart/2005/8/layout/chevron2"/>
    <dgm:cxn modelId="{4700B6A1-197B-45A0-9D43-F3C254805C84}" type="presParOf" srcId="{8785DAF3-DC3C-45E3-BC9C-A71FE19FD6CC}" destId="{472DE675-323F-4874-BA9C-12BDDBB6D103}" srcOrd="2" destOrd="0" presId="urn:microsoft.com/office/officeart/2005/8/layout/chevron2"/>
    <dgm:cxn modelId="{77A4A41A-A09D-4AA2-9166-8EDA0E068C52}" type="presParOf" srcId="{472DE675-323F-4874-BA9C-12BDDBB6D103}" destId="{0B8C6F2C-1118-47B1-A792-F57A70D815BE}" srcOrd="0" destOrd="0" presId="urn:microsoft.com/office/officeart/2005/8/layout/chevron2"/>
    <dgm:cxn modelId="{B392C2BA-2305-4E71-BC10-79B16BA39A5E}" type="presParOf" srcId="{472DE675-323F-4874-BA9C-12BDDBB6D103}" destId="{9757EA9B-5169-492E-888B-245FFE4F8C7C}" srcOrd="1" destOrd="0" presId="urn:microsoft.com/office/officeart/2005/8/layout/chevron2"/>
    <dgm:cxn modelId="{FF8CDCAD-F6FB-4DA3-A454-3E5CA6347469}" type="presParOf" srcId="{8785DAF3-DC3C-45E3-BC9C-A71FE19FD6CC}" destId="{0FB59508-C4C4-436C-A81B-9F38A8AD2767}" srcOrd="3" destOrd="0" presId="urn:microsoft.com/office/officeart/2005/8/layout/chevron2"/>
    <dgm:cxn modelId="{A458561C-8C5A-432B-93F7-29DF4B670861}" type="presParOf" srcId="{8785DAF3-DC3C-45E3-BC9C-A71FE19FD6CC}" destId="{6E342196-2C67-49B8-AE28-F5E25499CA70}" srcOrd="4" destOrd="0" presId="urn:microsoft.com/office/officeart/2005/8/layout/chevron2"/>
    <dgm:cxn modelId="{F26F6096-6E81-4FF6-8466-CD7B1AC786ED}" type="presParOf" srcId="{6E342196-2C67-49B8-AE28-F5E25499CA70}" destId="{E47E4125-A088-4AFB-9555-D92AA4109078}" srcOrd="0" destOrd="0" presId="urn:microsoft.com/office/officeart/2005/8/layout/chevron2"/>
    <dgm:cxn modelId="{C7F32B95-1D3A-49DB-8EE0-9E1182E5BEAA}" type="presParOf" srcId="{6E342196-2C67-49B8-AE28-F5E25499CA70}" destId="{13D39B97-0021-40EE-9644-659C9908C6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3285A1-7287-4B5E-B7D8-D7DB0CC78C1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02F75C-8725-44C7-9A53-29DD1ABF61F1}">
      <dgm:prSet phldrT="[Text]"/>
      <dgm:spPr/>
      <dgm:t>
        <a:bodyPr/>
        <a:lstStyle/>
        <a:p>
          <a:r>
            <a:rPr lang="en-US" dirty="0" smtClean="0"/>
            <a:t>VOC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Kompeni</a:t>
          </a:r>
          <a:endParaRPr lang="en-US" dirty="0"/>
        </a:p>
      </dgm:t>
    </dgm:pt>
    <dgm:pt modelId="{EF6BCE48-F5C0-440B-8C72-44A63571D7DB}" type="parTrans" cxnId="{91F0F506-C96D-452F-B593-7415E0007390}">
      <dgm:prSet/>
      <dgm:spPr/>
      <dgm:t>
        <a:bodyPr/>
        <a:lstStyle/>
        <a:p>
          <a:endParaRPr lang="en-US"/>
        </a:p>
      </dgm:t>
    </dgm:pt>
    <dgm:pt modelId="{027E53A9-21C5-4EDC-86F0-C8091DF14546}" type="sibTrans" cxnId="{91F0F506-C96D-452F-B593-7415E0007390}">
      <dgm:prSet/>
      <dgm:spPr/>
      <dgm:t>
        <a:bodyPr/>
        <a:lstStyle/>
        <a:p>
          <a:endParaRPr lang="en-US"/>
        </a:p>
      </dgm:t>
    </dgm:pt>
    <dgm:pt modelId="{834702D6-B5F9-4818-8333-A6A55E13679A}">
      <dgm:prSet phldrT="[Text]"/>
      <dgm:spPr/>
      <dgm:t>
        <a:bodyPr/>
        <a:lstStyle/>
        <a:p>
          <a:r>
            <a:rPr lang="en-US" dirty="0" err="1" smtClean="0"/>
            <a:t>Selalu</a:t>
          </a:r>
          <a:r>
            <a:rPr lang="en-US" dirty="0" smtClean="0"/>
            <a:t> </a:t>
          </a:r>
          <a:r>
            <a:rPr lang="en-US" dirty="0" err="1" smtClean="0"/>
            <a:t>bermetamorfosa</a:t>
          </a:r>
          <a:r>
            <a:rPr lang="en-US" dirty="0" smtClean="0"/>
            <a:t> </a:t>
          </a:r>
          <a:r>
            <a:rPr lang="en-US" dirty="0" err="1" smtClean="0"/>
            <a:t>sekarang</a:t>
          </a:r>
          <a:r>
            <a:rPr lang="en-US" dirty="0" smtClean="0"/>
            <a:t> </a:t>
          </a:r>
          <a:r>
            <a:rPr lang="en-US" dirty="0" err="1" smtClean="0"/>
            <a:t>berbentuk</a:t>
          </a:r>
          <a:r>
            <a:rPr lang="en-US" dirty="0" smtClean="0"/>
            <a:t> MNC</a:t>
          </a:r>
          <a:endParaRPr lang="en-US" dirty="0"/>
        </a:p>
      </dgm:t>
    </dgm:pt>
    <dgm:pt modelId="{ECD93422-730B-4E5D-A789-B1EB352A0A65}" type="parTrans" cxnId="{807C763E-B5F2-4490-9544-C6F426210E58}">
      <dgm:prSet/>
      <dgm:spPr/>
      <dgm:t>
        <a:bodyPr/>
        <a:lstStyle/>
        <a:p>
          <a:endParaRPr lang="en-US"/>
        </a:p>
      </dgm:t>
    </dgm:pt>
    <dgm:pt modelId="{AF7D1A12-145E-499A-962D-72AE0B416440}" type="sibTrans" cxnId="{807C763E-B5F2-4490-9544-C6F426210E58}">
      <dgm:prSet/>
      <dgm:spPr/>
      <dgm:t>
        <a:bodyPr/>
        <a:lstStyle/>
        <a:p>
          <a:endParaRPr lang="en-US"/>
        </a:p>
      </dgm:t>
    </dgm:pt>
    <dgm:pt modelId="{E52F45EA-04CE-4939-91B2-06960D32D05F}">
      <dgm:prSet phldrT="[Text]"/>
      <dgm:spPr/>
      <dgm:t>
        <a:bodyPr/>
        <a:lstStyle/>
        <a:p>
          <a:r>
            <a:rPr lang="en-US" dirty="0" err="1" smtClean="0"/>
            <a:t>Selalu</a:t>
          </a:r>
          <a:r>
            <a:rPr lang="en-US" dirty="0" smtClean="0"/>
            <a:t> </a:t>
          </a:r>
          <a:r>
            <a:rPr lang="en-US" dirty="0" err="1" smtClean="0"/>
            <a:t>melakukan</a:t>
          </a:r>
          <a:r>
            <a:rPr lang="en-US" dirty="0" smtClean="0"/>
            <a:t> </a:t>
          </a:r>
          <a:r>
            <a:rPr lang="en-US" dirty="0" err="1" smtClean="0"/>
            <a:t>politik</a:t>
          </a:r>
          <a:r>
            <a:rPr lang="en-US" dirty="0" smtClean="0"/>
            <a:t> </a:t>
          </a:r>
          <a:r>
            <a:rPr lang="en-US" i="1" dirty="0" err="1" smtClean="0"/>
            <a:t>devide</a:t>
          </a:r>
          <a:r>
            <a:rPr lang="en-US" i="1" dirty="0" smtClean="0"/>
            <a:t> at </a:t>
          </a:r>
          <a:r>
            <a:rPr lang="en-US" i="1" dirty="0" err="1" smtClean="0"/>
            <a:t>empera</a:t>
          </a:r>
          <a:endParaRPr lang="en-US" i="1" dirty="0"/>
        </a:p>
      </dgm:t>
    </dgm:pt>
    <dgm:pt modelId="{F230FC48-2357-4763-A313-337207BCD591}" type="parTrans" cxnId="{36925019-0FEF-4B62-9C60-99284C6765AC}">
      <dgm:prSet/>
      <dgm:spPr/>
      <dgm:t>
        <a:bodyPr/>
        <a:lstStyle/>
        <a:p>
          <a:endParaRPr lang="en-US"/>
        </a:p>
      </dgm:t>
    </dgm:pt>
    <dgm:pt modelId="{E2F79121-BCFC-488F-8C07-8692C8002A77}" type="sibTrans" cxnId="{36925019-0FEF-4B62-9C60-99284C6765AC}">
      <dgm:prSet/>
      <dgm:spPr/>
      <dgm:t>
        <a:bodyPr/>
        <a:lstStyle/>
        <a:p>
          <a:endParaRPr lang="en-US"/>
        </a:p>
      </dgm:t>
    </dgm:pt>
    <dgm:pt modelId="{3BC12F62-14E0-4BAC-96D8-0C266A6AC0CB}">
      <dgm:prSet phldrT="[Text]"/>
      <dgm:spPr/>
      <dgm:t>
        <a:bodyPr/>
        <a:lstStyle/>
        <a:p>
          <a:r>
            <a:rPr lang="en-US" dirty="0" smtClean="0"/>
            <a:t>BUMN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Pemerintah</a:t>
          </a:r>
          <a:r>
            <a:rPr lang="en-US" dirty="0" smtClean="0"/>
            <a:t> </a:t>
          </a:r>
          <a:endParaRPr lang="en-US" dirty="0"/>
        </a:p>
      </dgm:t>
    </dgm:pt>
    <dgm:pt modelId="{F46745D2-449F-4456-9479-3B4AF6A01A24}" type="parTrans" cxnId="{139FD5D4-9288-41C6-A255-BA1A7C16E025}">
      <dgm:prSet/>
      <dgm:spPr/>
      <dgm:t>
        <a:bodyPr/>
        <a:lstStyle/>
        <a:p>
          <a:endParaRPr lang="en-US"/>
        </a:p>
      </dgm:t>
    </dgm:pt>
    <dgm:pt modelId="{F4207820-7FFF-45B5-B3BF-88081C9060FF}" type="sibTrans" cxnId="{139FD5D4-9288-41C6-A255-BA1A7C16E025}">
      <dgm:prSet/>
      <dgm:spPr/>
      <dgm:t>
        <a:bodyPr/>
        <a:lstStyle/>
        <a:p>
          <a:endParaRPr lang="en-US"/>
        </a:p>
      </dgm:t>
    </dgm:pt>
    <dgm:pt modelId="{AB181CD1-8D6B-48F3-B0F2-4910A79753C3}">
      <dgm:prSet phldrT="[Text]"/>
      <dgm:spPr/>
      <dgm:t>
        <a:bodyPr/>
        <a:lstStyle/>
        <a:p>
          <a:r>
            <a:rPr lang="en-US" dirty="0" err="1" smtClean="0"/>
            <a:t>Selalu</a:t>
          </a:r>
          <a:r>
            <a:rPr lang="en-US" dirty="0" smtClean="0"/>
            <a:t> </a:t>
          </a:r>
          <a:r>
            <a:rPr lang="en-US" dirty="0" err="1" smtClean="0"/>
            <a:t>melakukan</a:t>
          </a:r>
          <a:r>
            <a:rPr lang="en-US" dirty="0" smtClean="0"/>
            <a:t> </a:t>
          </a:r>
          <a:r>
            <a:rPr lang="en-US" dirty="0" err="1" smtClean="0"/>
            <a:t>penguasaan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negara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kedaulatan</a:t>
          </a:r>
          <a:r>
            <a:rPr lang="en-US" dirty="0" smtClean="0"/>
            <a:t> </a:t>
          </a:r>
          <a:r>
            <a:rPr lang="en-US" dirty="0" err="1" smtClean="0"/>
            <a:t>ekonomi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Kemandirian</a:t>
          </a:r>
          <a:endParaRPr lang="en-US" dirty="0"/>
        </a:p>
      </dgm:t>
    </dgm:pt>
    <dgm:pt modelId="{FB2CC966-1C87-4280-8996-D45ADE5B7944}" type="parTrans" cxnId="{4BF0D9E0-6D7E-4C78-9D23-77B3B88BD74C}">
      <dgm:prSet/>
      <dgm:spPr/>
      <dgm:t>
        <a:bodyPr/>
        <a:lstStyle/>
        <a:p>
          <a:endParaRPr lang="en-US"/>
        </a:p>
      </dgm:t>
    </dgm:pt>
    <dgm:pt modelId="{8234A683-77D9-4DC4-84AB-DA1B164FBA33}" type="sibTrans" cxnId="{4BF0D9E0-6D7E-4C78-9D23-77B3B88BD74C}">
      <dgm:prSet/>
      <dgm:spPr/>
      <dgm:t>
        <a:bodyPr/>
        <a:lstStyle/>
        <a:p>
          <a:endParaRPr lang="en-US"/>
        </a:p>
      </dgm:t>
    </dgm:pt>
    <dgm:pt modelId="{5D533D23-4B23-4466-917D-8E94B093CE68}" type="pres">
      <dgm:prSet presAssocID="{5A3285A1-7287-4B5E-B7D8-D7DB0CC78C10}" presName="Name0" presStyleCnt="0">
        <dgm:presLayoutVars>
          <dgm:dir/>
          <dgm:animLvl val="lvl"/>
          <dgm:resizeHandles/>
        </dgm:presLayoutVars>
      </dgm:prSet>
      <dgm:spPr/>
    </dgm:pt>
    <dgm:pt modelId="{DB642365-4761-4A2E-870C-F3BFCD6890EB}" type="pres">
      <dgm:prSet presAssocID="{B302F75C-8725-44C7-9A53-29DD1ABF61F1}" presName="linNode" presStyleCnt="0"/>
      <dgm:spPr/>
    </dgm:pt>
    <dgm:pt modelId="{959288FE-13A6-4AE7-9C0D-35E1202753C3}" type="pres">
      <dgm:prSet presAssocID="{B302F75C-8725-44C7-9A53-29DD1ABF61F1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ADC2EC-2311-45EB-B615-B862E5700D0F}" type="pres">
      <dgm:prSet presAssocID="{B302F75C-8725-44C7-9A53-29DD1ABF61F1}" presName="childShp" presStyleLbl="bgAccFollowNode1" presStyleIdx="0" presStyleCnt="2">
        <dgm:presLayoutVars>
          <dgm:bulletEnabled val="1"/>
        </dgm:presLayoutVars>
      </dgm:prSet>
      <dgm:spPr/>
    </dgm:pt>
    <dgm:pt modelId="{EE2EFD8D-894A-44A6-A4AE-D38C4CA531C7}" type="pres">
      <dgm:prSet presAssocID="{027E53A9-21C5-4EDC-86F0-C8091DF14546}" presName="spacing" presStyleCnt="0"/>
      <dgm:spPr/>
    </dgm:pt>
    <dgm:pt modelId="{A8F1D1CA-FAFD-40F7-90CC-D369F3DBB6FF}" type="pres">
      <dgm:prSet presAssocID="{3BC12F62-14E0-4BAC-96D8-0C266A6AC0CB}" presName="linNode" presStyleCnt="0"/>
      <dgm:spPr/>
    </dgm:pt>
    <dgm:pt modelId="{4150C5AB-EB95-4F0B-BD83-F46B80EE67E1}" type="pres">
      <dgm:prSet presAssocID="{3BC12F62-14E0-4BAC-96D8-0C266A6AC0CB}" presName="parentShp" presStyleLbl="node1" presStyleIdx="1" presStyleCnt="2">
        <dgm:presLayoutVars>
          <dgm:bulletEnabled val="1"/>
        </dgm:presLayoutVars>
      </dgm:prSet>
      <dgm:spPr/>
    </dgm:pt>
    <dgm:pt modelId="{D92EAA9A-04DB-4E78-8E63-EA2F86705528}" type="pres">
      <dgm:prSet presAssocID="{3BC12F62-14E0-4BAC-96D8-0C266A6AC0CB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F0D9E0-6D7E-4C78-9D23-77B3B88BD74C}" srcId="{3BC12F62-14E0-4BAC-96D8-0C266A6AC0CB}" destId="{AB181CD1-8D6B-48F3-B0F2-4910A79753C3}" srcOrd="0" destOrd="0" parTransId="{FB2CC966-1C87-4280-8996-D45ADE5B7944}" sibTransId="{8234A683-77D9-4DC4-84AB-DA1B164FBA33}"/>
    <dgm:cxn modelId="{C561EA1D-3D97-4D9E-95A6-81757D45D248}" type="presOf" srcId="{AB181CD1-8D6B-48F3-B0F2-4910A79753C3}" destId="{D92EAA9A-04DB-4E78-8E63-EA2F86705528}" srcOrd="0" destOrd="0" presId="urn:microsoft.com/office/officeart/2005/8/layout/vList6"/>
    <dgm:cxn modelId="{36925019-0FEF-4B62-9C60-99284C6765AC}" srcId="{B302F75C-8725-44C7-9A53-29DD1ABF61F1}" destId="{E52F45EA-04CE-4939-91B2-06960D32D05F}" srcOrd="1" destOrd="0" parTransId="{F230FC48-2357-4763-A313-337207BCD591}" sibTransId="{E2F79121-BCFC-488F-8C07-8692C8002A77}"/>
    <dgm:cxn modelId="{35A79057-C222-4269-A5FE-1B8AB71202E3}" type="presOf" srcId="{B302F75C-8725-44C7-9A53-29DD1ABF61F1}" destId="{959288FE-13A6-4AE7-9C0D-35E1202753C3}" srcOrd="0" destOrd="0" presId="urn:microsoft.com/office/officeart/2005/8/layout/vList6"/>
    <dgm:cxn modelId="{91F0F506-C96D-452F-B593-7415E0007390}" srcId="{5A3285A1-7287-4B5E-B7D8-D7DB0CC78C10}" destId="{B302F75C-8725-44C7-9A53-29DD1ABF61F1}" srcOrd="0" destOrd="0" parTransId="{EF6BCE48-F5C0-440B-8C72-44A63571D7DB}" sibTransId="{027E53A9-21C5-4EDC-86F0-C8091DF14546}"/>
    <dgm:cxn modelId="{64C2CF75-CB9F-47B9-B9D4-667DF53DB8B3}" type="presOf" srcId="{3BC12F62-14E0-4BAC-96D8-0C266A6AC0CB}" destId="{4150C5AB-EB95-4F0B-BD83-F46B80EE67E1}" srcOrd="0" destOrd="0" presId="urn:microsoft.com/office/officeart/2005/8/layout/vList6"/>
    <dgm:cxn modelId="{2B139F57-994B-4D24-A096-BB64FBA7FCA5}" type="presOf" srcId="{834702D6-B5F9-4818-8333-A6A55E13679A}" destId="{86ADC2EC-2311-45EB-B615-B862E5700D0F}" srcOrd="0" destOrd="0" presId="urn:microsoft.com/office/officeart/2005/8/layout/vList6"/>
    <dgm:cxn modelId="{139FD5D4-9288-41C6-A255-BA1A7C16E025}" srcId="{5A3285A1-7287-4B5E-B7D8-D7DB0CC78C10}" destId="{3BC12F62-14E0-4BAC-96D8-0C266A6AC0CB}" srcOrd="1" destOrd="0" parTransId="{F46745D2-449F-4456-9479-3B4AF6A01A24}" sibTransId="{F4207820-7FFF-45B5-B3BF-88081C9060FF}"/>
    <dgm:cxn modelId="{8E190595-79D1-4A6A-84D8-CA2D09D5D780}" type="presOf" srcId="{5A3285A1-7287-4B5E-B7D8-D7DB0CC78C10}" destId="{5D533D23-4B23-4466-917D-8E94B093CE68}" srcOrd="0" destOrd="0" presId="urn:microsoft.com/office/officeart/2005/8/layout/vList6"/>
    <dgm:cxn modelId="{35E190E0-EE19-4DDD-A10C-241628973632}" type="presOf" srcId="{E52F45EA-04CE-4939-91B2-06960D32D05F}" destId="{86ADC2EC-2311-45EB-B615-B862E5700D0F}" srcOrd="0" destOrd="1" presId="urn:microsoft.com/office/officeart/2005/8/layout/vList6"/>
    <dgm:cxn modelId="{807C763E-B5F2-4490-9544-C6F426210E58}" srcId="{B302F75C-8725-44C7-9A53-29DD1ABF61F1}" destId="{834702D6-B5F9-4818-8333-A6A55E13679A}" srcOrd="0" destOrd="0" parTransId="{ECD93422-730B-4E5D-A789-B1EB352A0A65}" sibTransId="{AF7D1A12-145E-499A-962D-72AE0B416440}"/>
    <dgm:cxn modelId="{46CD03EA-36E9-46BC-BEF8-F8238CAFF8A8}" type="presParOf" srcId="{5D533D23-4B23-4466-917D-8E94B093CE68}" destId="{DB642365-4761-4A2E-870C-F3BFCD6890EB}" srcOrd="0" destOrd="0" presId="urn:microsoft.com/office/officeart/2005/8/layout/vList6"/>
    <dgm:cxn modelId="{550E928E-65B1-404A-80C1-F70F4D6BD451}" type="presParOf" srcId="{DB642365-4761-4A2E-870C-F3BFCD6890EB}" destId="{959288FE-13A6-4AE7-9C0D-35E1202753C3}" srcOrd="0" destOrd="0" presId="urn:microsoft.com/office/officeart/2005/8/layout/vList6"/>
    <dgm:cxn modelId="{5B39C5D7-AF0C-474B-AE8D-E3656EE4D0F6}" type="presParOf" srcId="{DB642365-4761-4A2E-870C-F3BFCD6890EB}" destId="{86ADC2EC-2311-45EB-B615-B862E5700D0F}" srcOrd="1" destOrd="0" presId="urn:microsoft.com/office/officeart/2005/8/layout/vList6"/>
    <dgm:cxn modelId="{06D17970-0564-4357-919C-90AC8EF114FC}" type="presParOf" srcId="{5D533D23-4B23-4466-917D-8E94B093CE68}" destId="{EE2EFD8D-894A-44A6-A4AE-D38C4CA531C7}" srcOrd="1" destOrd="0" presId="urn:microsoft.com/office/officeart/2005/8/layout/vList6"/>
    <dgm:cxn modelId="{A7453AFE-131B-40A9-A710-AF9DEAD4B406}" type="presParOf" srcId="{5D533D23-4B23-4466-917D-8E94B093CE68}" destId="{A8F1D1CA-FAFD-40F7-90CC-D369F3DBB6FF}" srcOrd="2" destOrd="0" presId="urn:microsoft.com/office/officeart/2005/8/layout/vList6"/>
    <dgm:cxn modelId="{F2E4B709-3732-4981-AF07-858665E58F7E}" type="presParOf" srcId="{A8F1D1CA-FAFD-40F7-90CC-D369F3DBB6FF}" destId="{4150C5AB-EB95-4F0B-BD83-F46B80EE67E1}" srcOrd="0" destOrd="0" presId="urn:microsoft.com/office/officeart/2005/8/layout/vList6"/>
    <dgm:cxn modelId="{DFDF1C12-A2CE-468A-BE5B-AE7DD1733309}" type="presParOf" srcId="{A8F1D1CA-FAFD-40F7-90CC-D369F3DBB6FF}" destId="{D92EAA9A-04DB-4E78-8E63-EA2F8670552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3B1FCF-657E-4ED7-BEBE-07E357AA60C4}">
      <dsp:nvSpPr>
        <dsp:cNvPr id="0" name=""/>
        <dsp:cNvSpPr/>
      </dsp:nvSpPr>
      <dsp:spPr>
        <a:xfrm rot="16200000">
          <a:off x="-956010" y="957014"/>
          <a:ext cx="4525963" cy="2611933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rgbClr val="99FF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1719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solidFill>
                <a:srgbClr val="002060"/>
              </a:solidFill>
            </a:rPr>
            <a:t>Potensi</a:t>
          </a:r>
          <a:r>
            <a:rPr lang="en-US" sz="2500" kern="1200" dirty="0" smtClean="0">
              <a:solidFill>
                <a:srgbClr val="002060"/>
              </a:solidFill>
            </a:rPr>
            <a:t> </a:t>
          </a:r>
          <a:r>
            <a:rPr lang="en-US" sz="2500" kern="1200" dirty="0" err="1" smtClean="0">
              <a:solidFill>
                <a:srgbClr val="002060"/>
              </a:solidFill>
            </a:rPr>
            <a:t>ekonomi</a:t>
          </a:r>
          <a:r>
            <a:rPr lang="en-US" sz="2500" kern="1200" dirty="0" smtClean="0">
              <a:solidFill>
                <a:srgbClr val="002060"/>
              </a:solidFill>
            </a:rPr>
            <a:t> yang </a:t>
          </a:r>
          <a:r>
            <a:rPr lang="en-US" sz="2500" kern="1200" dirty="0" err="1" smtClean="0">
              <a:solidFill>
                <a:srgbClr val="002060"/>
              </a:solidFill>
            </a:rPr>
            <a:t>bisa</a:t>
          </a:r>
          <a:r>
            <a:rPr lang="en-US" sz="2500" kern="1200" dirty="0" smtClean="0">
              <a:solidFill>
                <a:srgbClr val="002060"/>
              </a:solidFill>
            </a:rPr>
            <a:t> </a:t>
          </a:r>
          <a:r>
            <a:rPr lang="en-US" sz="2500" kern="1200" dirty="0" err="1" smtClean="0">
              <a:solidFill>
                <a:srgbClr val="002060"/>
              </a:solidFill>
            </a:rPr>
            <a:t>dikembangkan</a:t>
          </a:r>
          <a:endParaRPr lang="en-US" sz="2500" kern="1200" dirty="0">
            <a:solidFill>
              <a:srgbClr val="002060"/>
            </a:solidFill>
          </a:endParaRPr>
        </a:p>
      </dsp:txBody>
      <dsp:txXfrm rot="16200000">
        <a:off x="-956010" y="957014"/>
        <a:ext cx="4525963" cy="2611933"/>
      </dsp:txXfrm>
    </dsp:sp>
    <dsp:sp modelId="{D747F237-9869-4647-A294-4C08C7466AFD}">
      <dsp:nvSpPr>
        <dsp:cNvPr id="0" name=""/>
        <dsp:cNvSpPr/>
      </dsp:nvSpPr>
      <dsp:spPr>
        <a:xfrm rot="16200000">
          <a:off x="1851818" y="957014"/>
          <a:ext cx="4525963" cy="2611933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1719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solidFill>
                <a:srgbClr val="002060"/>
              </a:solidFill>
            </a:rPr>
            <a:t>Bumn</a:t>
          </a:r>
          <a:r>
            <a:rPr lang="en-US" sz="2500" kern="1200" dirty="0" smtClean="0">
              <a:solidFill>
                <a:srgbClr val="002060"/>
              </a:solidFill>
            </a:rPr>
            <a:t> (PT Semen Indonesia) </a:t>
          </a:r>
          <a:r>
            <a:rPr lang="en-US" sz="2500" kern="1200" dirty="0" err="1" smtClean="0">
              <a:solidFill>
                <a:srgbClr val="002060"/>
              </a:solidFill>
            </a:rPr>
            <a:t>perlu</a:t>
          </a:r>
          <a:r>
            <a:rPr lang="en-US" sz="2500" kern="1200" dirty="0" smtClean="0">
              <a:solidFill>
                <a:srgbClr val="002060"/>
              </a:solidFill>
            </a:rPr>
            <a:t> </a:t>
          </a:r>
          <a:r>
            <a:rPr lang="en-US" sz="2500" kern="1200" dirty="0" err="1" smtClean="0">
              <a:solidFill>
                <a:srgbClr val="002060"/>
              </a:solidFill>
            </a:rPr>
            <a:t>melakukan</a:t>
          </a:r>
          <a:r>
            <a:rPr lang="en-US" sz="2500" kern="1200" dirty="0" smtClean="0">
              <a:solidFill>
                <a:srgbClr val="002060"/>
              </a:solidFill>
            </a:rPr>
            <a:t> </a:t>
          </a:r>
          <a:r>
            <a:rPr lang="en-US" sz="2500" kern="1200" dirty="0" err="1" smtClean="0">
              <a:solidFill>
                <a:srgbClr val="002060"/>
              </a:solidFill>
            </a:rPr>
            <a:t>ekspansi</a:t>
          </a:r>
          <a:r>
            <a:rPr lang="en-US" sz="2500" kern="1200" dirty="0" smtClean="0">
              <a:solidFill>
                <a:srgbClr val="002060"/>
              </a:solidFill>
            </a:rPr>
            <a:t> </a:t>
          </a:r>
          <a:r>
            <a:rPr lang="en-US" sz="2500" kern="1200" dirty="0" err="1" smtClean="0">
              <a:solidFill>
                <a:srgbClr val="002060"/>
              </a:solidFill>
            </a:rPr>
            <a:t>produksi</a:t>
          </a:r>
          <a:r>
            <a:rPr lang="en-US" sz="2500" kern="1200" dirty="0" smtClean="0">
              <a:solidFill>
                <a:srgbClr val="002060"/>
              </a:solidFill>
            </a:rPr>
            <a:t> </a:t>
          </a:r>
          <a:r>
            <a:rPr lang="en-US" sz="2500" kern="1200" dirty="0" err="1" smtClean="0">
              <a:solidFill>
                <a:srgbClr val="002060"/>
              </a:solidFill>
            </a:rPr>
            <a:t>untuk</a:t>
          </a:r>
          <a:r>
            <a:rPr lang="en-US" sz="2500" kern="1200" dirty="0" smtClean="0">
              <a:solidFill>
                <a:srgbClr val="002060"/>
              </a:solidFill>
            </a:rPr>
            <a:t> </a:t>
          </a:r>
          <a:r>
            <a:rPr lang="en-US" sz="2500" kern="1200" dirty="0" err="1" smtClean="0">
              <a:solidFill>
                <a:srgbClr val="002060"/>
              </a:solidFill>
            </a:rPr>
            <a:t>memenuhi</a:t>
          </a:r>
          <a:r>
            <a:rPr lang="en-US" sz="2500" kern="1200" dirty="0" smtClean="0">
              <a:solidFill>
                <a:srgbClr val="002060"/>
              </a:solidFill>
            </a:rPr>
            <a:t> </a:t>
          </a:r>
          <a:r>
            <a:rPr lang="en-US" sz="2500" kern="1200" dirty="0" err="1" smtClean="0">
              <a:solidFill>
                <a:srgbClr val="002060"/>
              </a:solidFill>
            </a:rPr>
            <a:t>kebutuhan</a:t>
          </a:r>
          <a:r>
            <a:rPr lang="en-US" sz="2500" kern="1200" dirty="0" smtClean="0">
              <a:solidFill>
                <a:srgbClr val="002060"/>
              </a:solidFill>
            </a:rPr>
            <a:t> semen</a:t>
          </a:r>
          <a:endParaRPr lang="en-US" sz="2500" kern="1200" dirty="0">
            <a:solidFill>
              <a:srgbClr val="002060"/>
            </a:solidFill>
          </a:endParaRPr>
        </a:p>
      </dsp:txBody>
      <dsp:txXfrm rot="16200000">
        <a:off x="1851818" y="957014"/>
        <a:ext cx="4525963" cy="2611933"/>
      </dsp:txXfrm>
    </dsp:sp>
    <dsp:sp modelId="{28585E1B-BF73-4E58-AE55-B0DEBA263D67}">
      <dsp:nvSpPr>
        <dsp:cNvPr id="0" name=""/>
        <dsp:cNvSpPr/>
      </dsp:nvSpPr>
      <dsp:spPr>
        <a:xfrm rot="16200000">
          <a:off x="4659647" y="957014"/>
          <a:ext cx="4525963" cy="2611933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1719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solidFill>
                <a:srgbClr val="002060"/>
              </a:solidFill>
            </a:rPr>
            <a:t>Dukungan</a:t>
          </a:r>
          <a:r>
            <a:rPr lang="en-US" sz="2500" kern="1200" dirty="0" smtClean="0">
              <a:solidFill>
                <a:srgbClr val="002060"/>
              </a:solidFill>
            </a:rPr>
            <a:t> Pembangunan </a:t>
          </a:r>
          <a:r>
            <a:rPr lang="en-US" sz="2500" kern="1200" dirty="0" err="1" smtClean="0">
              <a:solidFill>
                <a:srgbClr val="002060"/>
              </a:solidFill>
            </a:rPr>
            <a:t>pabrik</a:t>
          </a:r>
          <a:r>
            <a:rPr lang="en-US" sz="2500" kern="1200" dirty="0" smtClean="0">
              <a:solidFill>
                <a:srgbClr val="002060"/>
              </a:solidFill>
            </a:rPr>
            <a:t> semen</a:t>
          </a:r>
          <a:endParaRPr lang="en-US" sz="2500" kern="1200" dirty="0">
            <a:solidFill>
              <a:srgbClr val="002060"/>
            </a:solidFill>
          </a:endParaRPr>
        </a:p>
      </dsp:txBody>
      <dsp:txXfrm rot="16200000">
        <a:off x="4659647" y="957014"/>
        <a:ext cx="4525963" cy="261193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3B1FCF-657E-4ED7-BEBE-07E357AA60C4}">
      <dsp:nvSpPr>
        <dsp:cNvPr id="0" name=""/>
        <dsp:cNvSpPr/>
      </dsp:nvSpPr>
      <dsp:spPr>
        <a:xfrm rot="16200000">
          <a:off x="-968111" y="969106"/>
          <a:ext cx="4525963" cy="2587749"/>
        </a:xfrm>
        <a:prstGeom prst="flowChartManualOperati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1972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>
              <a:solidFill>
                <a:srgbClr val="FF0000"/>
              </a:solidFill>
            </a:rPr>
            <a:t>Konservasi</a:t>
          </a:r>
          <a:r>
            <a:rPr lang="en-US" sz="2900" kern="1200" dirty="0" smtClean="0">
              <a:solidFill>
                <a:srgbClr val="FF0000"/>
              </a:solidFill>
            </a:rPr>
            <a:t> </a:t>
          </a:r>
          <a:r>
            <a:rPr lang="en-US" sz="2900" kern="1200" dirty="0" err="1" smtClean="0">
              <a:solidFill>
                <a:srgbClr val="FF0000"/>
              </a:solidFill>
            </a:rPr>
            <a:t>lingkungan</a:t>
          </a:r>
          <a:r>
            <a:rPr lang="en-US" sz="2900" kern="1200" dirty="0" smtClean="0">
              <a:solidFill>
                <a:srgbClr val="FF0000"/>
              </a:solidFill>
            </a:rPr>
            <a:t> </a:t>
          </a:r>
          <a:endParaRPr lang="en-US" sz="2900" kern="1200" dirty="0">
            <a:solidFill>
              <a:srgbClr val="FF0000"/>
            </a:solidFill>
          </a:endParaRPr>
        </a:p>
      </dsp:txBody>
      <dsp:txXfrm rot="16200000">
        <a:off x="-968111" y="969106"/>
        <a:ext cx="4525963" cy="2587749"/>
      </dsp:txXfrm>
    </dsp:sp>
    <dsp:sp modelId="{D747F237-9869-4647-A294-4C08C7466AFD}">
      <dsp:nvSpPr>
        <dsp:cNvPr id="0" name=""/>
        <dsp:cNvSpPr/>
      </dsp:nvSpPr>
      <dsp:spPr>
        <a:xfrm rot="16200000">
          <a:off x="1813718" y="969106"/>
          <a:ext cx="4525963" cy="2587749"/>
        </a:xfrm>
        <a:prstGeom prst="flowChartManualOperati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1972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>
              <a:solidFill>
                <a:srgbClr val="FF0000"/>
              </a:solidFill>
            </a:rPr>
            <a:t>Belum</a:t>
          </a:r>
          <a:r>
            <a:rPr lang="en-US" sz="2900" kern="1200" dirty="0" smtClean="0">
              <a:solidFill>
                <a:srgbClr val="FF0000"/>
              </a:solidFill>
            </a:rPr>
            <a:t> </a:t>
          </a:r>
          <a:r>
            <a:rPr lang="en-US" sz="2900" kern="1200" dirty="0" err="1" smtClean="0">
              <a:solidFill>
                <a:srgbClr val="FF0000"/>
              </a:solidFill>
            </a:rPr>
            <a:t>terpenuhi</a:t>
          </a:r>
          <a:r>
            <a:rPr lang="en-US" sz="2900" kern="1200" dirty="0" smtClean="0">
              <a:solidFill>
                <a:srgbClr val="FF0000"/>
              </a:solidFill>
            </a:rPr>
            <a:t> </a:t>
          </a:r>
          <a:r>
            <a:rPr lang="en-US" sz="2900" kern="1200" dirty="0" err="1" smtClean="0">
              <a:solidFill>
                <a:srgbClr val="FF0000"/>
              </a:solidFill>
            </a:rPr>
            <a:t>persyaratan</a:t>
          </a:r>
          <a:r>
            <a:rPr lang="en-US" sz="2900" kern="1200" dirty="0" smtClean="0">
              <a:solidFill>
                <a:srgbClr val="FF0000"/>
              </a:solidFill>
            </a:rPr>
            <a:t> </a:t>
          </a:r>
          <a:r>
            <a:rPr lang="en-US" sz="2900" kern="1200" dirty="0" err="1" smtClean="0">
              <a:solidFill>
                <a:srgbClr val="FF0000"/>
              </a:solidFill>
            </a:rPr>
            <a:t>lingkungan</a:t>
          </a:r>
          <a:r>
            <a:rPr lang="en-US" sz="2900" kern="1200" dirty="0" smtClean="0">
              <a:solidFill>
                <a:srgbClr val="FF0000"/>
              </a:solidFill>
            </a:rPr>
            <a:t> </a:t>
          </a:r>
          <a:r>
            <a:rPr lang="en-US" sz="2900" kern="1200" dirty="0" err="1" smtClean="0">
              <a:solidFill>
                <a:srgbClr val="FF0000"/>
              </a:solidFill>
            </a:rPr>
            <a:t>dan</a:t>
          </a:r>
          <a:r>
            <a:rPr lang="en-US" sz="2900" kern="1200" dirty="0" smtClean="0">
              <a:solidFill>
                <a:srgbClr val="FF0000"/>
              </a:solidFill>
            </a:rPr>
            <a:t> RTRW</a:t>
          </a:r>
          <a:endParaRPr lang="en-US" sz="2900" kern="1200" dirty="0">
            <a:solidFill>
              <a:srgbClr val="FF0000"/>
            </a:solidFill>
          </a:endParaRPr>
        </a:p>
      </dsp:txBody>
      <dsp:txXfrm rot="16200000">
        <a:off x="1813718" y="969106"/>
        <a:ext cx="4525963" cy="2587749"/>
      </dsp:txXfrm>
    </dsp:sp>
    <dsp:sp modelId="{28585E1B-BF73-4E58-AE55-B0DEBA263D67}">
      <dsp:nvSpPr>
        <dsp:cNvPr id="0" name=""/>
        <dsp:cNvSpPr/>
      </dsp:nvSpPr>
      <dsp:spPr>
        <a:xfrm rot="16200000">
          <a:off x="4595548" y="969106"/>
          <a:ext cx="4525963" cy="2587749"/>
        </a:xfrm>
        <a:prstGeom prst="flowChartManualOperati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1972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>
              <a:solidFill>
                <a:srgbClr val="FF0000"/>
              </a:solidFill>
            </a:rPr>
            <a:t>Penolakan</a:t>
          </a:r>
          <a:r>
            <a:rPr lang="en-US" sz="2900" kern="1200" dirty="0" smtClean="0">
              <a:solidFill>
                <a:srgbClr val="FF0000"/>
              </a:solidFill>
            </a:rPr>
            <a:t> Pembangunan </a:t>
          </a:r>
          <a:r>
            <a:rPr lang="en-US" sz="2900" kern="1200" dirty="0" err="1" smtClean="0">
              <a:solidFill>
                <a:srgbClr val="FF0000"/>
              </a:solidFill>
            </a:rPr>
            <a:t>pabrik</a:t>
          </a:r>
          <a:r>
            <a:rPr lang="en-US" sz="2900" kern="1200" dirty="0" smtClean="0">
              <a:solidFill>
                <a:srgbClr val="FF0000"/>
              </a:solidFill>
            </a:rPr>
            <a:t> semen</a:t>
          </a:r>
          <a:endParaRPr lang="en-US" sz="2900" kern="1200" dirty="0">
            <a:solidFill>
              <a:srgbClr val="FF0000"/>
            </a:solidFill>
          </a:endParaRPr>
        </a:p>
      </dsp:txBody>
      <dsp:txXfrm rot="16200000">
        <a:off x="4595548" y="969106"/>
        <a:ext cx="4525963" cy="258774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667B29-8190-4033-87A2-7F8D517E3E69}">
      <dsp:nvSpPr>
        <dsp:cNvPr id="0" name=""/>
        <dsp:cNvSpPr/>
      </dsp:nvSpPr>
      <dsp:spPr>
        <a:xfrm rot="5400000">
          <a:off x="693462" y="-429938"/>
          <a:ext cx="1790456" cy="2650869"/>
        </a:xfrm>
        <a:prstGeom prst="chevron">
          <a:avLst/>
        </a:prstGeom>
        <a:solidFill>
          <a:srgbClr val="0000CC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err="1" smtClean="0"/>
            <a:t>Penggerak</a:t>
          </a:r>
          <a:endParaRPr lang="en-US" sz="4200" kern="1200" dirty="0"/>
        </a:p>
      </dsp:txBody>
      <dsp:txXfrm rot="5400000">
        <a:off x="693462" y="-429938"/>
        <a:ext cx="1790456" cy="2650869"/>
      </dsp:txXfrm>
    </dsp:sp>
    <dsp:sp modelId="{68EAE76F-8FFC-4FDC-9289-187EFEB4F554}">
      <dsp:nvSpPr>
        <dsp:cNvPr id="0" name=""/>
        <dsp:cNvSpPr/>
      </dsp:nvSpPr>
      <dsp:spPr>
        <a:xfrm rot="5400000">
          <a:off x="5123050" y="-1811145"/>
          <a:ext cx="1152273" cy="5060825"/>
        </a:xfrm>
        <a:prstGeom prst="round2SameRect">
          <a:avLst/>
        </a:prstGeom>
        <a:solidFill>
          <a:srgbClr val="FFFF99">
            <a:alpha val="89804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err="1" smtClean="0"/>
            <a:t>Siapakah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penggerak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isu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ekonomi</a:t>
          </a:r>
          <a:r>
            <a:rPr lang="en-US" sz="2900" kern="1200" dirty="0" smtClean="0"/>
            <a:t>  </a:t>
          </a:r>
          <a:r>
            <a:rPr lang="en-US" sz="2900" kern="1200" dirty="0" err="1" smtClean="0"/>
            <a:t>dan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lingkungan</a:t>
          </a:r>
          <a:endParaRPr lang="en-US" sz="2900" kern="1200" dirty="0"/>
        </a:p>
      </dsp:txBody>
      <dsp:txXfrm rot="5400000">
        <a:off x="5123050" y="-1811145"/>
        <a:ext cx="1152273" cy="5060825"/>
      </dsp:txXfrm>
    </dsp:sp>
    <dsp:sp modelId="{0B8C6F2C-1118-47B1-A792-F57A70D815BE}">
      <dsp:nvSpPr>
        <dsp:cNvPr id="0" name=""/>
        <dsp:cNvSpPr/>
      </dsp:nvSpPr>
      <dsp:spPr>
        <a:xfrm rot="5400000">
          <a:off x="699559" y="1130010"/>
          <a:ext cx="1772729" cy="2710706"/>
        </a:xfrm>
        <a:prstGeom prst="chevron">
          <a:avLst/>
        </a:prstGeom>
        <a:solidFill>
          <a:srgbClr val="0000CC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err="1" smtClean="0"/>
            <a:t>Pelaksana</a:t>
          </a:r>
          <a:endParaRPr lang="en-US" sz="4100" kern="1200" dirty="0"/>
        </a:p>
      </dsp:txBody>
      <dsp:txXfrm rot="5400000">
        <a:off x="699559" y="1130010"/>
        <a:ext cx="1772729" cy="2710706"/>
      </dsp:txXfrm>
    </dsp:sp>
    <dsp:sp modelId="{9757EA9B-5169-492E-888B-245FFE4F8C7C}">
      <dsp:nvSpPr>
        <dsp:cNvPr id="0" name=""/>
        <dsp:cNvSpPr/>
      </dsp:nvSpPr>
      <dsp:spPr>
        <a:xfrm rot="5400000">
          <a:off x="5083227" y="-283830"/>
          <a:ext cx="1152273" cy="4917933"/>
        </a:xfrm>
        <a:prstGeom prst="round2SameRect">
          <a:avLst/>
        </a:prstGeom>
        <a:solidFill>
          <a:srgbClr val="FFFF99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err="1" smtClean="0"/>
            <a:t>Siapakah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pelaksana</a:t>
          </a:r>
          <a:r>
            <a:rPr lang="en-US" sz="2900" kern="1200" dirty="0" smtClean="0"/>
            <a:t> demo </a:t>
          </a:r>
          <a:r>
            <a:rPr lang="en-US" sz="2900" kern="1200" dirty="0" err="1" smtClean="0"/>
            <a:t>dukungan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penolakan</a:t>
          </a:r>
          <a:endParaRPr lang="en-US" sz="2900" kern="1200" dirty="0"/>
        </a:p>
      </dsp:txBody>
      <dsp:txXfrm rot="5400000">
        <a:off x="5083227" y="-283830"/>
        <a:ext cx="1152273" cy="4917933"/>
      </dsp:txXfrm>
    </dsp:sp>
    <dsp:sp modelId="{E47E4125-A088-4AFB-9555-D92AA4109078}">
      <dsp:nvSpPr>
        <dsp:cNvPr id="0" name=""/>
        <dsp:cNvSpPr/>
      </dsp:nvSpPr>
      <dsp:spPr>
        <a:xfrm rot="5400000">
          <a:off x="673860" y="2769398"/>
          <a:ext cx="1772729" cy="2593936"/>
        </a:xfrm>
        <a:prstGeom prst="chevron">
          <a:avLst/>
        </a:prstGeom>
        <a:solidFill>
          <a:srgbClr val="0000CC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err="1" smtClean="0"/>
            <a:t>Pengusung</a:t>
          </a:r>
          <a:endParaRPr lang="en-US" sz="4100" kern="1200" dirty="0"/>
        </a:p>
      </dsp:txBody>
      <dsp:txXfrm rot="5400000">
        <a:off x="673860" y="2769398"/>
        <a:ext cx="1772729" cy="2593936"/>
      </dsp:txXfrm>
    </dsp:sp>
    <dsp:sp modelId="{13D39B97-0021-40EE-9644-659C9908C6B7}">
      <dsp:nvSpPr>
        <dsp:cNvPr id="0" name=""/>
        <dsp:cNvSpPr/>
      </dsp:nvSpPr>
      <dsp:spPr>
        <a:xfrm rot="5400000">
          <a:off x="5059270" y="1321161"/>
          <a:ext cx="1152273" cy="4869955"/>
        </a:xfrm>
        <a:prstGeom prst="round2SameRect">
          <a:avLst/>
        </a:prstGeom>
        <a:solidFill>
          <a:srgbClr val="FFFF99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err="1" smtClean="0"/>
            <a:t>Siapakah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pengusung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gerakan</a:t>
          </a:r>
          <a:r>
            <a:rPr lang="en-US" sz="2600" kern="1200" dirty="0" smtClean="0"/>
            <a:t>  demo </a:t>
          </a:r>
          <a:r>
            <a:rPr lang="en-US" sz="2600" kern="1200" dirty="0" err="1" smtClean="0"/>
            <a:t>dukungan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dan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penolakan</a:t>
          </a:r>
          <a:endParaRPr lang="en-US" sz="2600" kern="1200" dirty="0"/>
        </a:p>
      </dsp:txBody>
      <dsp:txXfrm rot="5400000">
        <a:off x="5059270" y="1321161"/>
        <a:ext cx="1152273" cy="486995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ADC2EC-2311-45EB-B615-B862E5700D0F}">
      <dsp:nvSpPr>
        <dsp:cNvPr id="0" name=""/>
        <dsp:cNvSpPr/>
      </dsp:nvSpPr>
      <dsp:spPr>
        <a:xfrm>
          <a:off x="3291839" y="552"/>
          <a:ext cx="493776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 smtClean="0"/>
            <a:t>Selalu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bermetamorfosa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sekarang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berbentuk</a:t>
          </a:r>
          <a:r>
            <a:rPr lang="en-US" sz="2700" kern="1200" dirty="0" smtClean="0"/>
            <a:t> MNC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 smtClean="0"/>
            <a:t>Selalu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melakukan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politik</a:t>
          </a:r>
          <a:r>
            <a:rPr lang="en-US" sz="2700" kern="1200" dirty="0" smtClean="0"/>
            <a:t> </a:t>
          </a:r>
          <a:r>
            <a:rPr lang="en-US" sz="2700" i="1" kern="1200" dirty="0" err="1" smtClean="0"/>
            <a:t>devide</a:t>
          </a:r>
          <a:r>
            <a:rPr lang="en-US" sz="2700" i="1" kern="1200" dirty="0" smtClean="0"/>
            <a:t> at </a:t>
          </a:r>
          <a:r>
            <a:rPr lang="en-US" sz="2700" i="1" kern="1200" dirty="0" err="1" smtClean="0"/>
            <a:t>empera</a:t>
          </a:r>
          <a:endParaRPr lang="en-US" sz="2700" i="1" kern="1200" dirty="0"/>
        </a:p>
      </dsp:txBody>
      <dsp:txXfrm>
        <a:off x="3291839" y="552"/>
        <a:ext cx="4937760" cy="2154694"/>
      </dsp:txXfrm>
    </dsp:sp>
    <dsp:sp modelId="{959288FE-13A6-4AE7-9C0D-35E1202753C3}">
      <dsp:nvSpPr>
        <dsp:cNvPr id="0" name=""/>
        <dsp:cNvSpPr/>
      </dsp:nvSpPr>
      <dsp:spPr>
        <a:xfrm>
          <a:off x="0" y="552"/>
          <a:ext cx="329184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VOC </a:t>
          </a:r>
          <a:r>
            <a:rPr lang="en-US" sz="4400" kern="1200" dirty="0" err="1" smtClean="0"/>
            <a:t>atau</a:t>
          </a:r>
          <a:r>
            <a:rPr lang="en-US" sz="4400" kern="1200" dirty="0" smtClean="0"/>
            <a:t> </a:t>
          </a:r>
          <a:r>
            <a:rPr lang="en-US" sz="4400" kern="1200" dirty="0" err="1" smtClean="0"/>
            <a:t>Kompeni</a:t>
          </a:r>
          <a:endParaRPr lang="en-US" sz="4400" kern="1200" dirty="0"/>
        </a:p>
      </dsp:txBody>
      <dsp:txXfrm>
        <a:off x="0" y="552"/>
        <a:ext cx="3291840" cy="2154694"/>
      </dsp:txXfrm>
    </dsp:sp>
    <dsp:sp modelId="{D92EAA9A-04DB-4E78-8E63-EA2F86705528}">
      <dsp:nvSpPr>
        <dsp:cNvPr id="0" name=""/>
        <dsp:cNvSpPr/>
      </dsp:nvSpPr>
      <dsp:spPr>
        <a:xfrm>
          <a:off x="3291839" y="2370716"/>
          <a:ext cx="493776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 smtClean="0"/>
            <a:t>Selalu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melakukan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penguasaan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aset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negara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untuk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kedaulatan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ekonomi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Kemandirian</a:t>
          </a:r>
          <a:endParaRPr lang="en-US" sz="2700" kern="1200" dirty="0"/>
        </a:p>
      </dsp:txBody>
      <dsp:txXfrm>
        <a:off x="3291839" y="2370716"/>
        <a:ext cx="4937760" cy="2154694"/>
      </dsp:txXfrm>
    </dsp:sp>
    <dsp:sp modelId="{4150C5AB-EB95-4F0B-BD83-F46B80EE67E1}">
      <dsp:nvSpPr>
        <dsp:cNvPr id="0" name=""/>
        <dsp:cNvSpPr/>
      </dsp:nvSpPr>
      <dsp:spPr>
        <a:xfrm>
          <a:off x="0" y="2370716"/>
          <a:ext cx="329184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BUMN </a:t>
          </a:r>
          <a:r>
            <a:rPr lang="en-US" sz="4400" kern="1200" dirty="0" err="1" smtClean="0"/>
            <a:t>atau</a:t>
          </a:r>
          <a:r>
            <a:rPr lang="en-US" sz="4400" kern="1200" dirty="0" smtClean="0"/>
            <a:t> </a:t>
          </a:r>
          <a:r>
            <a:rPr lang="en-US" sz="4400" kern="1200" dirty="0" err="1" smtClean="0"/>
            <a:t>Pemerintah</a:t>
          </a:r>
          <a:r>
            <a:rPr lang="en-US" sz="4400" kern="1200" dirty="0" smtClean="0"/>
            <a:t> </a:t>
          </a:r>
          <a:endParaRPr lang="en-US" sz="4400" kern="1200" dirty="0"/>
        </a:p>
      </dsp:txBody>
      <dsp:txXfrm>
        <a:off x="0" y="2370716"/>
        <a:ext cx="3291840" cy="215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ibunnews.com/tag/pt-semen-indonesi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id.wikipedia.org/wiki/Kabupaten_Pati" TargetMode="External"/><Relationship Id="rId13" Type="http://schemas.openxmlformats.org/officeDocument/2006/relationships/hyperlink" Target="https://id.wikipedia.org/wiki/Gunung_Lasem" TargetMode="External"/><Relationship Id="rId3" Type="http://schemas.openxmlformats.org/officeDocument/2006/relationships/hyperlink" Target="https://id.wikipedia.org/wiki/Utara" TargetMode="External"/><Relationship Id="rId7" Type="http://schemas.openxmlformats.org/officeDocument/2006/relationships/hyperlink" Target="https://id.wikipedia.org/wiki/Barat" TargetMode="External"/><Relationship Id="rId12" Type="http://schemas.openxmlformats.org/officeDocument/2006/relationships/hyperlink" Target="https://id.wikipedia.org/wiki/Pegunungan_Kapur_Utara" TargetMode="External"/><Relationship Id="rId2" Type="http://schemas.openxmlformats.org/officeDocument/2006/relationships/hyperlink" Target="https://id.wikipedia.org/wiki/Provinsi_Jawa_Tenga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d.wikipedia.org/wiki/Kabupaten_Blora" TargetMode="External"/><Relationship Id="rId11" Type="http://schemas.openxmlformats.org/officeDocument/2006/relationships/hyperlink" Target="https://id.wikipedia.org/wiki/Provinsi_Jawa_Timur" TargetMode="External"/><Relationship Id="rId5" Type="http://schemas.openxmlformats.org/officeDocument/2006/relationships/hyperlink" Target="https://id.wikipedia.org/wiki/Selatan" TargetMode="External"/><Relationship Id="rId10" Type="http://schemas.openxmlformats.org/officeDocument/2006/relationships/hyperlink" Target="https://id.wikipedia.org/wiki/Kabupaten_Tuban" TargetMode="External"/><Relationship Id="rId4" Type="http://schemas.openxmlformats.org/officeDocument/2006/relationships/hyperlink" Target="https://id.wikipedia.org/wiki/Laut_Jawa" TargetMode="External"/><Relationship Id="rId9" Type="http://schemas.openxmlformats.org/officeDocument/2006/relationships/hyperlink" Target="https://id.wikipedia.org/wiki/Timu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828801"/>
            <a:ext cx="8610600" cy="177165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PERANG PREMIS TENTANG PEMBANGUNAN PABRIK SEMEN DI REMBANG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0"/>
            <a:ext cx="6400800" cy="8382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Dr. </a:t>
            </a:r>
            <a:r>
              <a:rPr lang="en-US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Hardiwinoto</a:t>
            </a:r>
            <a:r>
              <a:rPr lang="en-US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, SE., </a:t>
            </a:r>
            <a:r>
              <a:rPr lang="en-US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M.Si</a:t>
            </a:r>
            <a:r>
              <a:rPr lang="en-US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0817" y="6248400"/>
            <a:ext cx="206178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Hardiwinoto.com</a:t>
            </a:r>
            <a:endParaRPr lang="en-US" dirty="0" smtClean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Premis</a:t>
            </a:r>
            <a:r>
              <a:rPr lang="en-US" b="1" dirty="0" smtClean="0"/>
              <a:t> </a:t>
            </a:r>
            <a:r>
              <a:rPr lang="en-US" b="1" dirty="0" err="1" smtClean="0"/>
              <a:t>Penolakan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5257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penolak</a:t>
            </a:r>
            <a:r>
              <a:rPr lang="en-US" dirty="0" smtClean="0"/>
              <a:t>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Peduli</a:t>
            </a:r>
            <a:r>
              <a:rPr lang="en-US" dirty="0" smtClean="0"/>
              <a:t> </a:t>
            </a:r>
            <a:r>
              <a:rPr lang="en-US" dirty="0" err="1" smtClean="0"/>
              <a:t>Pegunungan</a:t>
            </a:r>
            <a:r>
              <a:rPr lang="en-US" dirty="0" smtClean="0"/>
              <a:t> </a:t>
            </a:r>
            <a:r>
              <a:rPr lang="en-US" dirty="0" err="1" smtClean="0"/>
              <a:t>Kendeng</a:t>
            </a:r>
            <a:r>
              <a:rPr lang="en-US" dirty="0" smtClean="0"/>
              <a:t> </a:t>
            </a:r>
            <a:r>
              <a:rPr lang="en-US" dirty="0" err="1" smtClean="0"/>
              <a:t>Gunretno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Gunretno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percaya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yang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kementerian</a:t>
            </a:r>
            <a:r>
              <a:rPr lang="en-US" dirty="0" smtClean="0"/>
              <a:t>, </a:t>
            </a:r>
            <a:r>
              <a:rPr lang="en-US" dirty="0" err="1" smtClean="0"/>
              <a:t>Pemprov</a:t>
            </a:r>
            <a:r>
              <a:rPr lang="en-US" dirty="0" smtClean="0"/>
              <a:t> </a:t>
            </a:r>
            <a:r>
              <a:rPr lang="en-US" dirty="0" err="1" smtClean="0"/>
              <a:t>Jateng</a:t>
            </a:r>
            <a:r>
              <a:rPr lang="en-US" dirty="0" smtClean="0"/>
              <a:t>, </a:t>
            </a:r>
            <a:r>
              <a:rPr lang="en-US" dirty="0" err="1" smtClean="0"/>
              <a:t>Walhi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smtClean="0">
                <a:hlinkClick r:id="rId2" tooltip="PT Semen Indonesia"/>
              </a:rPr>
              <a:t>PT Semen Indonesia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mengkaji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beroperasinya</a:t>
            </a:r>
            <a:r>
              <a:rPr lang="en-US" dirty="0" smtClean="0"/>
              <a:t> </a:t>
            </a:r>
            <a:r>
              <a:rPr lang="en-US" dirty="0" err="1" smtClean="0"/>
              <a:t>pabrik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penolakan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ketakutan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profil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agraris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Demo </a:t>
            </a:r>
            <a:r>
              <a:rPr lang="en-US" b="1" dirty="0" err="1" smtClean="0"/>
              <a:t>Dukungan</a:t>
            </a:r>
            <a:r>
              <a:rPr lang="en-US" b="1" dirty="0" smtClean="0"/>
              <a:t> Pembangunan </a:t>
            </a:r>
            <a:br>
              <a:rPr lang="en-US" b="1" dirty="0" smtClean="0"/>
            </a:br>
            <a:r>
              <a:rPr lang="en-US" b="1" dirty="0" err="1" smtClean="0"/>
              <a:t>Pabrik</a:t>
            </a:r>
            <a:r>
              <a:rPr lang="en-US" b="1" dirty="0" smtClean="0"/>
              <a:t> </a:t>
            </a:r>
            <a:r>
              <a:rPr lang="en-US" b="1" dirty="0" smtClean="0"/>
              <a:t>Semen</a:t>
            </a:r>
            <a:endParaRPr lang="en-US" b="1" dirty="0"/>
          </a:p>
        </p:txBody>
      </p:sp>
      <p:pic>
        <p:nvPicPr>
          <p:cNvPr id="1026" name="Picture 2" descr="Kubu Pro dan Kontra Pabrik Semen Rembang Demo Bersama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4" y="1581149"/>
            <a:ext cx="8841567" cy="5048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/>
              <a:t>Ukuran</a:t>
            </a:r>
            <a:r>
              <a:rPr lang="en-US" b="1" dirty="0" smtClean="0"/>
              <a:t> </a:t>
            </a:r>
            <a:r>
              <a:rPr lang="en-US" b="1" dirty="0" err="1" smtClean="0"/>
              <a:t>Penerimaan</a:t>
            </a:r>
            <a:r>
              <a:rPr lang="en-US" b="1" dirty="0" smtClean="0"/>
              <a:t>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Ekonomi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50292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err="1" smtClean="0"/>
              <a:t>Penyerapan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  <a:p>
            <a:r>
              <a:rPr lang="en-US" dirty="0" err="1" smtClean="0"/>
              <a:t>Kenaikan</a:t>
            </a:r>
            <a:r>
              <a:rPr lang="en-US" dirty="0" smtClean="0"/>
              <a:t> PDRB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Perkapita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Setempat</a:t>
            </a:r>
            <a:endParaRPr lang="en-US" dirty="0" smtClean="0"/>
          </a:p>
          <a:p>
            <a:r>
              <a:rPr lang="en-US" dirty="0" err="1" smtClean="0"/>
              <a:t>Terbangunya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Wilayah Pembangunan</a:t>
            </a:r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Negara, </a:t>
            </a:r>
            <a:r>
              <a:rPr lang="en-US" dirty="0" err="1" smtClean="0"/>
              <a:t>dalam</a:t>
            </a:r>
            <a:r>
              <a:rPr lang="en-US" dirty="0" smtClean="0"/>
              <a:t>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BUMN</a:t>
            </a:r>
          </a:p>
          <a:p>
            <a:r>
              <a:rPr lang="en-US" dirty="0" err="1" smtClean="0"/>
              <a:t>Kemandirian</a:t>
            </a:r>
            <a:r>
              <a:rPr lang="en-US" dirty="0" smtClean="0"/>
              <a:t> Daerah </a:t>
            </a:r>
            <a:r>
              <a:rPr lang="en-US" dirty="0" err="1" smtClean="0"/>
              <a:t>dan</a:t>
            </a:r>
            <a:r>
              <a:rPr lang="en-US" dirty="0" smtClean="0"/>
              <a:t> Negara</a:t>
            </a:r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Negara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Dampak</a:t>
            </a:r>
            <a:r>
              <a:rPr lang="en-US" b="1" dirty="0" smtClean="0"/>
              <a:t> </a:t>
            </a:r>
            <a:r>
              <a:rPr lang="en-US" b="1" dirty="0" err="1" smtClean="0"/>
              <a:t>Positif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Penyerapan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 6.075 </a:t>
            </a:r>
            <a:r>
              <a:rPr lang="en-US" dirty="0" err="1" smtClean="0"/>
              <a:t>orang</a:t>
            </a:r>
            <a:r>
              <a:rPr lang="en-US" dirty="0" smtClean="0"/>
              <a:t>. Dan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  1.698 </a:t>
            </a:r>
            <a:r>
              <a:rPr lang="en-US" dirty="0" err="1" smtClean="0"/>
              <a:t>orang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bekerjasama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Usaha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(</a:t>
            </a:r>
            <a:r>
              <a:rPr lang="en-US" dirty="0" err="1" smtClean="0"/>
              <a:t>BUMDes</a:t>
            </a:r>
            <a:r>
              <a:rPr lang="en-US" dirty="0" smtClean="0"/>
              <a:t>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Dampak</a:t>
            </a:r>
            <a:r>
              <a:rPr lang="en-US" b="1" dirty="0" smtClean="0"/>
              <a:t> </a:t>
            </a:r>
            <a:r>
              <a:rPr lang="en-US" b="1" dirty="0" err="1" smtClean="0"/>
              <a:t>Spasial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50292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spasial</a:t>
            </a:r>
            <a:r>
              <a:rPr lang="en-US" dirty="0" smtClean="0"/>
              <a:t>, </a:t>
            </a:r>
            <a:r>
              <a:rPr lang="en-US" dirty="0" err="1" smtClean="0"/>
              <a:t>konsentrasi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aglomerasi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kawasan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penghematan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 smtClean="0"/>
              <a:t> yang </a:t>
            </a:r>
            <a:r>
              <a:rPr lang="en-US" dirty="0" err="1" smtClean="0"/>
              <a:t>berdekatan</a:t>
            </a:r>
            <a:r>
              <a:rPr lang="en-US" dirty="0" smtClean="0"/>
              <a:t> (</a:t>
            </a:r>
            <a:r>
              <a:rPr lang="en-US" i="1" dirty="0" smtClean="0"/>
              <a:t>economies of proximity</a:t>
            </a:r>
            <a:r>
              <a:rPr lang="en-US" dirty="0" smtClean="0"/>
              <a:t>) yang </a:t>
            </a:r>
            <a:r>
              <a:rPr lang="en-US" dirty="0" err="1" smtClean="0"/>
              <a:t>diasosiasikan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kluster</a:t>
            </a:r>
            <a:r>
              <a:rPr lang="en-US" dirty="0" smtClean="0"/>
              <a:t> </a:t>
            </a:r>
            <a:r>
              <a:rPr lang="en-US" dirty="0" err="1" smtClean="0"/>
              <a:t>spasial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(</a:t>
            </a:r>
            <a:r>
              <a:rPr lang="en-US" dirty="0" err="1" smtClean="0"/>
              <a:t>Malmberg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Maskell</a:t>
            </a:r>
            <a:r>
              <a:rPr lang="en-US" dirty="0" smtClean="0"/>
              <a:t>, 2001; Montgomery, 2002).</a:t>
            </a:r>
          </a:p>
          <a:p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konsentrasi</a:t>
            </a:r>
            <a:r>
              <a:rPr lang="en-US" dirty="0" smtClean="0"/>
              <a:t> </a:t>
            </a:r>
            <a:r>
              <a:rPr lang="en-US" dirty="0" err="1" smtClean="0"/>
              <a:t>spasial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(</a:t>
            </a:r>
            <a:r>
              <a:rPr lang="en-US" i="1" dirty="0" smtClean="0"/>
              <a:t>economies scales</a:t>
            </a:r>
            <a:r>
              <a:rPr lang="en-US" dirty="0" smtClean="0"/>
              <a:t>)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err="1" smtClean="0"/>
              <a:t>ekonomi</a:t>
            </a:r>
            <a:r>
              <a:rPr lang="en-US" i="1" dirty="0" smtClean="0"/>
              <a:t> </a:t>
            </a:r>
            <a:r>
              <a:rPr lang="en-US" i="1" dirty="0" err="1" smtClean="0"/>
              <a:t>aglomerasi</a:t>
            </a:r>
            <a:r>
              <a:rPr lang="en-US" i="1" dirty="0" smtClean="0"/>
              <a:t> </a:t>
            </a:r>
            <a:r>
              <a:rPr lang="en-US" dirty="0" smtClean="0"/>
              <a:t>(Mills </a:t>
            </a:r>
            <a:r>
              <a:rPr lang="en-US" dirty="0" err="1" smtClean="0"/>
              <a:t>dan</a:t>
            </a:r>
            <a:r>
              <a:rPr lang="en-US" dirty="0" smtClean="0"/>
              <a:t> Hamilton,1989).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5344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Ekonomi</a:t>
            </a:r>
            <a:r>
              <a:rPr lang="en-US" b="1" dirty="0" smtClean="0"/>
              <a:t> </a:t>
            </a:r>
            <a:r>
              <a:rPr lang="en-US" b="1" dirty="0" err="1" smtClean="0"/>
              <a:t>Aglomerasi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28600" y="1718370"/>
            <a:ext cx="8610600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aglomerasi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eksternalitas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kedekatan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geografis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kegiatan-kegiatan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aglomerasi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eksternalitas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positif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penyebab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(Bradley and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Gans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1996).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Keuntungan</a:t>
            </a:r>
            <a:r>
              <a:rPr lang="en-US" b="1" dirty="0" smtClean="0"/>
              <a:t> </a:t>
            </a:r>
            <a:r>
              <a:rPr lang="en-US" b="1" dirty="0" err="1" smtClean="0"/>
              <a:t>Ekonomi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953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i="1" dirty="0" smtClean="0"/>
              <a:t>Large scale economies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membesarnya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 smtClean="0"/>
              <a:t> (</a:t>
            </a:r>
            <a:r>
              <a:rPr lang="en-US" i="1" dirty="0" smtClean="0"/>
              <a:t>localization economies</a:t>
            </a:r>
            <a:r>
              <a:rPr lang="en-US" dirty="0" smtClean="0"/>
              <a:t>).</a:t>
            </a:r>
          </a:p>
          <a:p>
            <a:r>
              <a:rPr lang="en-US" i="1" dirty="0" smtClean="0"/>
              <a:t>Urbanization economies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konsekuensi</a:t>
            </a:r>
            <a:r>
              <a:rPr lang="en-US" dirty="0" smtClean="0"/>
              <a:t> </a:t>
            </a:r>
            <a:r>
              <a:rPr lang="en-US" dirty="0" err="1" smtClean="0"/>
              <a:t>membesarnya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(</a:t>
            </a:r>
            <a:r>
              <a:rPr lang="en-US" dirty="0" err="1" smtClean="0"/>
              <a:t>penduduk</a:t>
            </a:r>
            <a:r>
              <a:rPr lang="en-US" dirty="0" smtClean="0"/>
              <a:t>, </a:t>
            </a:r>
            <a:r>
              <a:rPr lang="en-US" dirty="0" err="1" smtClean="0"/>
              <a:t>pendapatan</a:t>
            </a:r>
            <a:r>
              <a:rPr lang="en-US" dirty="0" smtClean="0"/>
              <a:t>, output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kemakmuran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r>
              <a:rPr lang="en-US" dirty="0" smtClean="0"/>
              <a:t>O’Sullivan (1996) </a:t>
            </a:r>
            <a:r>
              <a:rPr lang="en-US" dirty="0" err="1" smtClean="0"/>
              <a:t>membagi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aglomerasi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i="1" dirty="0" err="1" smtClean="0"/>
              <a:t>ekonomi</a:t>
            </a:r>
            <a:r>
              <a:rPr lang="en-US" i="1" dirty="0" smtClean="0"/>
              <a:t> </a:t>
            </a:r>
            <a:r>
              <a:rPr lang="en-US" i="1" dirty="0" err="1" smtClean="0"/>
              <a:t>lokalisasi</a:t>
            </a:r>
            <a:r>
              <a:rPr lang="en-US" i="1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err="1" smtClean="0"/>
              <a:t>ekonomi</a:t>
            </a:r>
            <a:r>
              <a:rPr lang="en-US" i="1" dirty="0" smtClean="0"/>
              <a:t> </a:t>
            </a:r>
            <a:r>
              <a:rPr lang="en-US" i="1" dirty="0" err="1" smtClean="0"/>
              <a:t>urbanisasi</a:t>
            </a:r>
            <a:r>
              <a:rPr lang="en-US" dirty="0" smtClean="0"/>
              <a:t>. </a:t>
            </a:r>
            <a:r>
              <a:rPr lang="en-US" dirty="0" err="1" smtClean="0"/>
              <a:t>E</a:t>
            </a:r>
            <a:r>
              <a:rPr lang="en-US" i="1" dirty="0" err="1" smtClean="0"/>
              <a:t>konomi</a:t>
            </a:r>
            <a:r>
              <a:rPr lang="en-US" i="1" dirty="0" smtClean="0"/>
              <a:t> </a:t>
            </a:r>
            <a:r>
              <a:rPr lang="en-US" i="1" dirty="0" err="1" smtClean="0"/>
              <a:t>aglomerasi</a:t>
            </a:r>
            <a:r>
              <a:rPr lang="en-US" i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eksternalitas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menurunnya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lain </a:t>
            </a:r>
            <a:r>
              <a:rPr lang="en-US" dirty="0" err="1" smtClean="0"/>
              <a:t>meningkat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Tricle</a:t>
            </a:r>
            <a:r>
              <a:rPr lang="en-US" b="1" dirty="0" smtClean="0"/>
              <a:t> Down Effect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id-ID" dirty="0" smtClean="0"/>
              <a:t>Hirschman dan Myrdal menjelaskan tentang dampak tetesan kebawah </a:t>
            </a:r>
            <a:r>
              <a:rPr lang="en-US" dirty="0" smtClean="0"/>
              <a:t>(</a:t>
            </a:r>
            <a:r>
              <a:rPr lang="en-US" i="1" dirty="0" err="1" smtClean="0"/>
              <a:t>tricle</a:t>
            </a:r>
            <a:r>
              <a:rPr lang="en-US" i="1" dirty="0" smtClean="0"/>
              <a:t> down effect</a:t>
            </a:r>
            <a:r>
              <a:rPr lang="en-US" dirty="0" smtClean="0"/>
              <a:t>) </a:t>
            </a:r>
            <a:r>
              <a:rPr lang="id-ID" dirty="0" smtClean="0"/>
              <a:t>dan </a:t>
            </a:r>
            <a:r>
              <a:rPr lang="id-ID" dirty="0" smtClean="0"/>
              <a:t>dampak penyebaran melalui satu titik </a:t>
            </a:r>
            <a:r>
              <a:rPr lang="en-US" dirty="0" smtClean="0"/>
              <a:t>(</a:t>
            </a:r>
            <a:r>
              <a:rPr lang="en-US" i="1" dirty="0" smtClean="0"/>
              <a:t>growth pole</a:t>
            </a:r>
            <a:r>
              <a:rPr lang="en-US" dirty="0" smtClean="0"/>
              <a:t>) </a:t>
            </a:r>
            <a:r>
              <a:rPr lang="id-ID" dirty="0" smtClean="0"/>
              <a:t>yang diharapkan bisa mempengaruhi </a:t>
            </a:r>
            <a:r>
              <a:rPr lang="id-ID" dirty="0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id-ID" dirty="0" smtClean="0"/>
              <a:t>yang </a:t>
            </a:r>
            <a:r>
              <a:rPr lang="id-ID" dirty="0" smtClean="0"/>
              <a:t>ada disekitarnya.</a:t>
            </a:r>
          </a:p>
          <a:p>
            <a:r>
              <a:rPr lang="en-US" dirty="0" smtClean="0"/>
              <a:t>T</a:t>
            </a:r>
            <a:r>
              <a:rPr lang="id-ID" dirty="0" smtClean="0"/>
              <a:t>eori </a:t>
            </a:r>
            <a:r>
              <a:rPr lang="en-US" dirty="0" smtClean="0"/>
              <a:t>P</a:t>
            </a:r>
            <a:r>
              <a:rPr lang="id-ID" dirty="0" smtClean="0"/>
              <a:t>arroux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id-ID" dirty="0" smtClean="0"/>
              <a:t>yang mempengaruhi adalah polarisasinya</a:t>
            </a:r>
            <a:r>
              <a:rPr lang="en-US" dirty="0" smtClean="0"/>
              <a:t> </a:t>
            </a:r>
            <a:r>
              <a:rPr lang="id-ID" dirty="0" smtClean="0"/>
              <a:t>perkembangan</a:t>
            </a:r>
            <a:r>
              <a:rPr lang="en-US" dirty="0" smtClean="0"/>
              <a:t>. </a:t>
            </a:r>
            <a:r>
              <a:rPr lang="id-ID" dirty="0" smtClean="0"/>
              <a:t>Pertumbuhan </a:t>
            </a:r>
            <a:r>
              <a:rPr lang="id-ID" dirty="0" smtClean="0"/>
              <a:t>ekonomi diutamakan pada titik originalnya sebelum disebarkan ke berbagai tempat lainnya. Ia menggunakan istilah Titik Pertumbuhan (</a:t>
            </a:r>
            <a:r>
              <a:rPr lang="id-ID" i="1" dirty="0" smtClean="0"/>
              <a:t>Growing Point</a:t>
            </a:r>
            <a:r>
              <a:rPr lang="id-ID" dirty="0" smtClean="0"/>
              <a:t>) atau Pusat Pertumbuhan (</a:t>
            </a:r>
            <a:r>
              <a:rPr lang="id-ID" i="1" dirty="0" smtClean="0"/>
              <a:t>Growing Centre</a:t>
            </a:r>
            <a:r>
              <a:rPr lang="id-ID" dirty="0" smtClean="0"/>
              <a:t>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Terima</a:t>
            </a:r>
            <a:r>
              <a:rPr lang="en-US" b="1" dirty="0" smtClean="0"/>
              <a:t> </a:t>
            </a:r>
            <a:r>
              <a:rPr lang="en-US" b="1" dirty="0" err="1" smtClean="0"/>
              <a:t>Kasih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Letak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Kondisi</a:t>
            </a:r>
            <a:r>
              <a:rPr lang="en-US" b="1" dirty="0" smtClean="0"/>
              <a:t> </a:t>
            </a:r>
            <a:r>
              <a:rPr lang="en-US" b="1" dirty="0" err="1" smtClean="0"/>
              <a:t>Geografis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50292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Kabupaten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Rembang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terletak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di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ujung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timur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laut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2" tooltip="Provinsi Jawa Tengah"/>
              </a:rPr>
              <a:t>Provinsi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2" tooltip="Provinsi Jawa Tengah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2" tooltip="Provinsi Jawa Tengah"/>
              </a:rPr>
              <a:t>Jawa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2" tooltip="Provinsi Jawa Tengah"/>
              </a:rPr>
              <a:t> Tengah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terletak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pada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garis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koordinat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111000' - 111030'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Bujur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Timur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dan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6030' - 706'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Lintang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Selatan. </a:t>
            </a:r>
          </a:p>
          <a:p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3" tooltip="Utara"/>
              </a:rPr>
              <a:t>Batas Utara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adalah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4" tooltip="Laut Jawa"/>
              </a:rPr>
              <a:t>Laut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4" tooltip="Laut Jawa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4" tooltip="Laut Jawa"/>
              </a:rPr>
              <a:t>Jawa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5" tooltip="Selatan"/>
              </a:rPr>
              <a:t>Selatan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6" tooltip="Kabupaten Blora"/>
              </a:rPr>
              <a:t>Kabupaten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6" tooltip="Kabupaten Blora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6" tooltip="Kabupaten Blora"/>
              </a:rPr>
              <a:t>Blora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7" tooltip="Barat"/>
              </a:rPr>
              <a:t>Barat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8" tooltip="Kabupaten Pati"/>
              </a:rPr>
              <a:t>Kabupaten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8" tooltip="Kabupaten Pati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8" tooltip="Kabupaten Pati"/>
              </a:rPr>
              <a:t>Pati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dan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9" tooltip="Timur"/>
              </a:rPr>
              <a:t>Timur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0" tooltip="Kabupaten Tuban"/>
              </a:rPr>
              <a:t>Kabupaten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0" tooltip="Kabupaten Tuban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0" tooltip="Kabupaten Tuban"/>
              </a:rPr>
              <a:t>Tuban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1" tooltip="Provinsi Jawa Timur"/>
              </a:rPr>
              <a:t>Jawa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1" tooltip="Provinsi Jawa Timur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1" tooltip="Provinsi Jawa Timur"/>
              </a:rPr>
              <a:t>Timur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.</a:t>
            </a:r>
          </a:p>
          <a:p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Kondisi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wilayah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bagian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selatan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merupakan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daerah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perbukitan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2" tooltip="Pegunungan Kapur Utara"/>
              </a:rPr>
              <a:t>Pegunungan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2" tooltip="Pegunungan Kapur Utara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2" tooltip="Pegunungan Kapur Utara"/>
              </a:rPr>
              <a:t>Kapur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2" tooltip="Pegunungan Kapur Utara"/>
              </a:rPr>
              <a:t> Utara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Gunung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Butak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dan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sebagian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wilayah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utara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terdapat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perbukitan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3" tooltip="Gunung Lasem"/>
              </a:rPr>
              <a:t>Gunung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3" tooltip="Gunung Lasem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  <a:hlinkClick r:id="rId13" tooltip="Gunung Lasem"/>
              </a:rPr>
              <a:t>Lasem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Kawasan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tersebut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kini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dilindungi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dalam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Cagar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Alam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Gunung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Celering</a:t>
            </a:r>
            <a:r>
              <a:rPr lang="en-US" dirty="0" smtClean="0">
                <a:solidFill>
                  <a:srgbClr val="0000CC"/>
                </a:solidFill>
                <a:latin typeface="Aharoni" pitchFamily="2" charset="-79"/>
                <a:cs typeface="Aharoni" pitchFamily="2" charset="-79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/>
              <a:t>Potensi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Yang </a:t>
            </a:r>
            <a:r>
              <a:rPr lang="en-US" b="1" dirty="0" err="1" smtClean="0"/>
              <a:t>Bisa</a:t>
            </a:r>
            <a:r>
              <a:rPr lang="en-US" b="1" dirty="0" smtClean="0"/>
              <a:t> </a:t>
            </a:r>
            <a:r>
              <a:rPr lang="en-US" b="1" dirty="0" err="1" smtClean="0"/>
              <a:t>Dikembangkan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953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3600" dirty="0" err="1" smtClean="0"/>
              <a:t>Perikanan</a:t>
            </a:r>
            <a:r>
              <a:rPr lang="en-US" sz="3600" dirty="0" smtClean="0"/>
              <a:t> </a:t>
            </a:r>
            <a:r>
              <a:rPr lang="en-US" sz="3600" dirty="0" err="1" smtClean="0"/>
              <a:t>Laut</a:t>
            </a:r>
            <a:endParaRPr lang="en-US" sz="3600" dirty="0" smtClean="0"/>
          </a:p>
          <a:p>
            <a:r>
              <a:rPr lang="en-US" sz="3600" dirty="0" err="1" smtClean="0"/>
              <a:t>Garam</a:t>
            </a:r>
            <a:endParaRPr lang="en-US" sz="3600" dirty="0" smtClean="0"/>
          </a:p>
          <a:p>
            <a:r>
              <a:rPr lang="en-US" sz="3600" b="1" dirty="0" err="1" smtClean="0"/>
              <a:t>Hasil</a:t>
            </a:r>
            <a:r>
              <a:rPr lang="en-US" sz="3600" b="1" dirty="0" smtClean="0"/>
              <a:t> Tambang</a:t>
            </a:r>
          </a:p>
          <a:p>
            <a:r>
              <a:rPr lang="en-US" sz="3600" dirty="0" err="1" smtClean="0"/>
              <a:t>Legen</a:t>
            </a:r>
            <a:r>
              <a:rPr lang="en-US" sz="3600" dirty="0" smtClean="0"/>
              <a:t> </a:t>
            </a:r>
            <a:r>
              <a:rPr lang="en-US" sz="3600" dirty="0" smtClean="0"/>
              <a:t>/ </a:t>
            </a:r>
            <a:r>
              <a:rPr lang="en-US" sz="3600" dirty="0" err="1" smtClean="0"/>
              <a:t>Siwalan</a:t>
            </a:r>
            <a:endParaRPr lang="en-US" sz="3600" dirty="0" smtClean="0"/>
          </a:p>
          <a:p>
            <a:r>
              <a:rPr lang="en-US" sz="3600" dirty="0" err="1" smtClean="0"/>
              <a:t>Brayo</a:t>
            </a:r>
            <a:r>
              <a:rPr lang="en-US" sz="3600" dirty="0" smtClean="0"/>
              <a:t> (</a:t>
            </a:r>
            <a:r>
              <a:rPr lang="en-US" sz="3600" dirty="0" err="1" smtClean="0"/>
              <a:t>sejenis</a:t>
            </a:r>
            <a:r>
              <a:rPr lang="en-US" sz="3600" dirty="0" smtClean="0"/>
              <a:t> </a:t>
            </a:r>
            <a:r>
              <a:rPr lang="en-US" sz="3600" dirty="0" err="1" smtClean="0"/>
              <a:t>buah</a:t>
            </a:r>
            <a:r>
              <a:rPr lang="en-US" sz="3600" dirty="0" smtClean="0"/>
              <a:t> </a:t>
            </a:r>
            <a:r>
              <a:rPr lang="en-US" sz="3600" dirty="0" smtClean="0"/>
              <a:t>mangrove)</a:t>
            </a:r>
            <a:endParaRPr lang="en-US" sz="3600" dirty="0" smtClean="0"/>
          </a:p>
          <a:p>
            <a:r>
              <a:rPr lang="en-US" sz="3600" dirty="0" err="1" smtClean="0"/>
              <a:t>Kawista</a:t>
            </a:r>
            <a:r>
              <a:rPr lang="en-US" sz="3600" dirty="0" smtClean="0"/>
              <a:t> (</a:t>
            </a:r>
            <a:r>
              <a:rPr lang="en-US" sz="3600" i="1" dirty="0" smtClean="0"/>
              <a:t>Cola van </a:t>
            </a:r>
            <a:r>
              <a:rPr lang="en-US" sz="3600" i="1" dirty="0" err="1" smtClean="0"/>
              <a:t>Rembang</a:t>
            </a:r>
            <a:r>
              <a:rPr lang="en-US" sz="3600" dirty="0" smtClean="0"/>
              <a:t>)</a:t>
            </a:r>
          </a:p>
          <a:p>
            <a:r>
              <a:rPr lang="en-US" sz="3600" dirty="0" err="1" smtClean="0"/>
              <a:t>Petis</a:t>
            </a:r>
            <a:endParaRPr lang="en-US" sz="3600" dirty="0" smtClean="0"/>
          </a:p>
        </p:txBody>
      </p:sp>
      <p:sp>
        <p:nvSpPr>
          <p:cNvPr id="4" name="Oval 3"/>
          <p:cNvSpPr/>
          <p:nvPr/>
        </p:nvSpPr>
        <p:spPr>
          <a:xfrm>
            <a:off x="457200" y="2895600"/>
            <a:ext cx="3810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err="1" smtClean="0">
                <a:latin typeface="Aharoni" pitchFamily="2" charset="-79"/>
                <a:cs typeface="Aharoni" pitchFamily="2" charset="-79"/>
              </a:rPr>
              <a:t>Rangkuman</a:t>
            </a:r>
            <a:r>
              <a:rPr lang="en-US" sz="32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b="1" dirty="0" err="1" smtClean="0">
                <a:latin typeface="Aharoni" pitchFamily="2" charset="-79"/>
                <a:cs typeface="Aharoni" pitchFamily="2" charset="-79"/>
              </a:rPr>
              <a:t>Kuotasi</a:t>
            </a:r>
            <a:r>
              <a:rPr lang="en-US" sz="32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b="1" dirty="0" err="1" smtClean="0">
                <a:latin typeface="Aharoni" pitchFamily="2" charset="-79"/>
                <a:cs typeface="Aharoni" pitchFamily="2" charset="-79"/>
              </a:rPr>
              <a:t>Tentang</a:t>
            </a:r>
            <a:r>
              <a:rPr lang="en-US" sz="32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b="1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sz="3200" b="1" dirty="0" smtClean="0">
                <a:latin typeface="Aharoni" pitchFamily="2" charset="-79"/>
                <a:cs typeface="Aharoni" pitchFamily="2" charset="-79"/>
              </a:rPr>
            </a:br>
            <a:r>
              <a:rPr lang="en-US" sz="3200" b="1" dirty="0" smtClean="0">
                <a:latin typeface="Aharoni" pitchFamily="2" charset="-79"/>
                <a:cs typeface="Aharoni" pitchFamily="2" charset="-79"/>
              </a:rPr>
              <a:t>PT. Semen </a:t>
            </a:r>
            <a:r>
              <a:rPr lang="en-US" sz="3200" b="1" dirty="0" smtClean="0">
                <a:latin typeface="Aharoni" pitchFamily="2" charset="-79"/>
                <a:cs typeface="Aharoni" pitchFamily="2" charset="-79"/>
              </a:rPr>
              <a:t>Indonesia </a:t>
            </a:r>
            <a:r>
              <a:rPr lang="en-US" sz="3200" b="1" dirty="0" smtClean="0">
                <a:latin typeface="Aharoni" pitchFamily="2" charset="-79"/>
                <a:cs typeface="Aharoni" pitchFamily="2" charset="-79"/>
              </a:rPr>
              <a:t>(</a:t>
            </a:r>
            <a:r>
              <a:rPr lang="it-IT" sz="3200" dirty="0" smtClean="0">
                <a:latin typeface="Aharoni" pitchFamily="2" charset="-79"/>
                <a:cs typeface="Aharoni" pitchFamily="2" charset="-79"/>
              </a:rPr>
              <a:t>IDR </a:t>
            </a:r>
            <a:r>
              <a:rPr lang="it-IT" sz="3200" dirty="0" smtClean="0">
                <a:latin typeface="Aharoni" pitchFamily="2" charset="-79"/>
                <a:cs typeface="Aharoni" pitchFamily="2" charset="-79"/>
              </a:rPr>
              <a:t>Ribuan)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1054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Terakhir</a:t>
            </a:r>
            <a:r>
              <a:rPr lang="en-US" sz="2000" dirty="0" smtClean="0"/>
              <a:t> 	</a:t>
            </a:r>
            <a:r>
              <a:rPr lang="en-US" sz="2000" dirty="0" smtClean="0"/>
              <a:t>   9,625.00 </a:t>
            </a:r>
            <a:endParaRPr lang="en-US" sz="2000" dirty="0" smtClean="0"/>
          </a:p>
          <a:p>
            <a:r>
              <a:rPr lang="en-US" sz="2000" dirty="0" smtClean="0"/>
              <a:t>Volume 		4,608,200</a:t>
            </a:r>
          </a:p>
          <a:p>
            <a:r>
              <a:rPr lang="en-US" sz="2000" dirty="0" err="1" smtClean="0"/>
              <a:t>Omset</a:t>
            </a:r>
            <a:r>
              <a:rPr lang="en-US" sz="2000" dirty="0" smtClean="0"/>
              <a:t> 	      44,181,117,500 </a:t>
            </a:r>
          </a:p>
          <a:p>
            <a:r>
              <a:rPr lang="en-US" sz="2000" dirty="0" err="1" smtClean="0"/>
              <a:t>Indeks</a:t>
            </a:r>
            <a:r>
              <a:rPr lang="en-US" sz="2000" dirty="0" smtClean="0"/>
              <a:t>   Jakarta Composite Index , </a:t>
            </a:r>
            <a:r>
              <a:rPr lang="en-US" sz="2000" dirty="0" err="1" smtClean="0"/>
              <a:t>Pasar</a:t>
            </a:r>
            <a:r>
              <a:rPr lang="en-US" sz="2000" dirty="0" smtClean="0"/>
              <a:t> Bursa </a:t>
            </a:r>
            <a:r>
              <a:rPr lang="en-US" sz="2000" dirty="0" err="1" smtClean="0"/>
              <a:t>Efek</a:t>
            </a:r>
            <a:r>
              <a:rPr lang="en-US" sz="2000" dirty="0" smtClean="0"/>
              <a:t> Indonesia, </a:t>
            </a:r>
            <a:r>
              <a:rPr lang="en-US" sz="2000" dirty="0" err="1" smtClean="0"/>
              <a:t>Kode</a:t>
            </a:r>
            <a:r>
              <a:rPr lang="en-US" sz="2000" dirty="0" smtClean="0"/>
              <a:t> </a:t>
            </a:r>
            <a:r>
              <a:rPr lang="en-US" sz="2000" dirty="0" err="1" smtClean="0"/>
              <a:t>Saham</a:t>
            </a:r>
            <a:r>
              <a:rPr lang="en-US" sz="2000" dirty="0" smtClean="0"/>
              <a:t> SMGR </a:t>
            </a:r>
          </a:p>
          <a:p>
            <a:r>
              <a:rPr lang="en-US" sz="2000" dirty="0" err="1" smtClean="0"/>
              <a:t>Kapitalisasi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 57,090,880,000 </a:t>
            </a:r>
          </a:p>
          <a:p>
            <a:r>
              <a:rPr lang="en-US" sz="2000" dirty="0" smtClean="0"/>
              <a:t>52 Week High 		11,600.00 </a:t>
            </a:r>
          </a:p>
          <a:p>
            <a:r>
              <a:rPr lang="en-US" sz="2000" dirty="0" smtClean="0"/>
              <a:t>52 Week Low 		   8,050.00 </a:t>
            </a:r>
          </a:p>
          <a:p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laba</a:t>
            </a:r>
            <a:r>
              <a:rPr lang="en-US" sz="2000" dirty="0" smtClean="0"/>
              <a:t> 	              12 </a:t>
            </a:r>
          </a:p>
          <a:p>
            <a:r>
              <a:rPr lang="en-US" sz="2000" dirty="0" err="1" smtClean="0"/>
              <a:t>Laba</a:t>
            </a:r>
            <a:r>
              <a:rPr lang="en-US" sz="2000" dirty="0" smtClean="0"/>
              <a:t> per </a:t>
            </a:r>
            <a:r>
              <a:rPr lang="en-US" sz="2000" dirty="0" err="1" smtClean="0"/>
              <a:t>Saham</a:t>
            </a:r>
            <a:r>
              <a:rPr lang="en-US" sz="2000" dirty="0" smtClean="0"/>
              <a:t>                         762 </a:t>
            </a:r>
          </a:p>
          <a:p>
            <a:r>
              <a:rPr lang="en-US" sz="2000" dirty="0" err="1" smtClean="0"/>
              <a:t>Pendapatan</a:t>
            </a:r>
            <a:r>
              <a:rPr lang="en-US" sz="2000" dirty="0" smtClean="0"/>
              <a:t> </a:t>
            </a:r>
            <a:r>
              <a:rPr lang="en-US" sz="2000" dirty="0" err="1" smtClean="0"/>
              <a:t>dividen</a:t>
            </a:r>
            <a:r>
              <a:rPr lang="en-US" sz="2000" dirty="0" smtClean="0"/>
              <a:t>                 304 (</a:t>
            </a:r>
            <a:r>
              <a:rPr lang="en-US" sz="2000" dirty="0" err="1" smtClean="0"/>
              <a:t>Desember</a:t>
            </a:r>
            <a:r>
              <a:rPr lang="en-US" sz="2000" dirty="0" smtClean="0"/>
              <a:t> 31, 2015) </a:t>
            </a:r>
          </a:p>
          <a:p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Buku</a:t>
            </a:r>
            <a:r>
              <a:rPr lang="en-US" sz="2000" dirty="0" smtClean="0"/>
              <a:t> 	      39,294,461,686 </a:t>
            </a:r>
          </a:p>
          <a:p>
            <a:r>
              <a:rPr lang="en-US" sz="2000" dirty="0" err="1" smtClean="0"/>
              <a:t>Nilai</a:t>
            </a:r>
            <a:r>
              <a:rPr lang="en-US" sz="2000" dirty="0" smtClean="0"/>
              <a:t> Perusahaan 60,516,810,819 </a:t>
            </a:r>
            <a:r>
              <a:rPr lang="en-US" sz="2000" dirty="0" err="1" smtClean="0"/>
              <a:t>Kuotasi</a:t>
            </a:r>
            <a:r>
              <a:rPr lang="en-US" sz="2000" dirty="0" smtClean="0"/>
              <a:t> </a:t>
            </a:r>
            <a:r>
              <a:rPr lang="en-US" sz="2000" dirty="0" err="1" smtClean="0"/>
              <a:t>diperbarui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Pebruari</a:t>
            </a:r>
            <a:r>
              <a:rPr lang="en-US" sz="2000" dirty="0" smtClean="0"/>
              <a:t> 28, 2017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Premis</a:t>
            </a:r>
            <a:r>
              <a:rPr lang="en-US" b="1" dirty="0" smtClean="0"/>
              <a:t> </a:t>
            </a:r>
            <a:r>
              <a:rPr lang="en-US" b="1" dirty="0" err="1" smtClean="0"/>
              <a:t>Dukungan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Premis</a:t>
            </a:r>
            <a:r>
              <a:rPr lang="en-US" b="1" dirty="0" smtClean="0"/>
              <a:t> </a:t>
            </a:r>
            <a:r>
              <a:rPr lang="en-US" b="1" dirty="0" err="1" smtClean="0"/>
              <a:t>Penolakan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1534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Agenda </a:t>
            </a:r>
            <a:r>
              <a:rPr lang="en-US" b="1" dirty="0" err="1" smtClean="0"/>
              <a:t>Tersembunyi</a:t>
            </a:r>
            <a:r>
              <a:rPr lang="en-US" b="1" dirty="0" smtClean="0"/>
              <a:t> </a:t>
            </a:r>
            <a:r>
              <a:rPr lang="en-US" b="1" dirty="0" err="1" smtClean="0"/>
              <a:t>Dibalik</a:t>
            </a:r>
            <a:r>
              <a:rPr lang="en-US" b="1" dirty="0" smtClean="0"/>
              <a:t> </a:t>
            </a:r>
            <a:r>
              <a:rPr lang="en-US" b="1" dirty="0" err="1" smtClean="0"/>
              <a:t>Premis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478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Perhatian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05800" cy="86836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Premis</a:t>
            </a:r>
            <a:r>
              <a:rPr lang="en-US" b="1" dirty="0" smtClean="0"/>
              <a:t> </a:t>
            </a:r>
            <a:r>
              <a:rPr lang="en-US" b="1" dirty="0" err="1" smtClean="0"/>
              <a:t>Dukungan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Penolakan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52578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menyikapi</a:t>
            </a:r>
            <a:r>
              <a:rPr lang="en-US" dirty="0" smtClean="0"/>
              <a:t> </a:t>
            </a:r>
            <a:r>
              <a:rPr lang="en-US" dirty="0" err="1" smtClean="0"/>
              <a:t>pendirian</a:t>
            </a:r>
            <a:r>
              <a:rPr lang="en-US" dirty="0" smtClean="0"/>
              <a:t> </a:t>
            </a:r>
            <a:r>
              <a:rPr lang="en-US" dirty="0" err="1" smtClean="0"/>
              <a:t>pabrik</a:t>
            </a:r>
            <a:r>
              <a:rPr lang="en-US" dirty="0" smtClean="0"/>
              <a:t> </a:t>
            </a:r>
            <a:r>
              <a:rPr lang="en-US" dirty="0" smtClean="0"/>
              <a:t>semen </a:t>
            </a:r>
            <a:r>
              <a:rPr lang="en-US" dirty="0" err="1" smtClean="0"/>
              <a:t>menggelar</a:t>
            </a:r>
            <a:r>
              <a:rPr lang="en-US" dirty="0" smtClean="0"/>
              <a:t> </a:t>
            </a:r>
            <a:r>
              <a:rPr lang="en-US" dirty="0" err="1" smtClean="0"/>
              <a:t>unjuk</a:t>
            </a:r>
            <a:r>
              <a:rPr lang="en-US" dirty="0" smtClean="0"/>
              <a:t> rasa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Jawa</a:t>
            </a:r>
            <a:r>
              <a:rPr lang="en-US" dirty="0" smtClean="0"/>
              <a:t> Tengah, </a:t>
            </a:r>
            <a:r>
              <a:rPr lang="en-US" dirty="0" err="1" smtClean="0"/>
              <a:t>Selasa</a:t>
            </a:r>
            <a:r>
              <a:rPr lang="en-US" dirty="0" smtClean="0"/>
              <a:t>, 27 </a:t>
            </a:r>
            <a:r>
              <a:rPr lang="en-US" dirty="0" err="1" smtClean="0"/>
              <a:t>Desember</a:t>
            </a:r>
            <a:r>
              <a:rPr lang="en-US" dirty="0" smtClean="0"/>
              <a:t> 2016. </a:t>
            </a:r>
          </a:p>
          <a:p>
            <a:r>
              <a:rPr lang="en-US" dirty="0" err="1" smtClean="0"/>
              <a:t>Kubu</a:t>
            </a:r>
            <a:r>
              <a:rPr lang="en-US" dirty="0" smtClean="0"/>
              <a:t> </a:t>
            </a:r>
            <a:r>
              <a:rPr lang="en-US" dirty="0" err="1" smtClean="0"/>
              <a:t>pendukung</a:t>
            </a:r>
            <a:r>
              <a:rPr lang="en-US" dirty="0" smtClean="0"/>
              <a:t> </a:t>
            </a:r>
            <a:r>
              <a:rPr lang="en-US" dirty="0" err="1" smtClean="0"/>
              <a:t>dikoordinatori</a:t>
            </a:r>
            <a:r>
              <a:rPr lang="en-US" dirty="0" smtClean="0"/>
              <a:t> </a:t>
            </a:r>
            <a:r>
              <a:rPr lang="en-US" dirty="0" err="1" smtClean="0"/>
              <a:t>Dwi</a:t>
            </a:r>
            <a:r>
              <a:rPr lang="en-US" dirty="0" smtClean="0"/>
              <a:t> </a:t>
            </a:r>
            <a:r>
              <a:rPr lang="en-US" dirty="0" err="1" smtClean="0"/>
              <a:t>Joko</a:t>
            </a:r>
            <a:r>
              <a:rPr lang="en-US" dirty="0" smtClean="0"/>
              <a:t> </a:t>
            </a:r>
            <a:r>
              <a:rPr lang="en-US" dirty="0" err="1" smtClean="0"/>
              <a:t>Supriyanto</a:t>
            </a:r>
            <a:r>
              <a:rPr lang="en-US" dirty="0" smtClean="0"/>
              <a:t>, guru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Tegaldowo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Kubu</a:t>
            </a:r>
            <a:r>
              <a:rPr lang="en-US" dirty="0" smtClean="0"/>
              <a:t> </a:t>
            </a:r>
            <a:r>
              <a:rPr lang="en-US" dirty="0" err="1" smtClean="0"/>
              <a:t>pendukung</a:t>
            </a:r>
            <a:r>
              <a:rPr lang="en-US" dirty="0" smtClean="0"/>
              <a:t> </a:t>
            </a:r>
            <a:r>
              <a:rPr lang="en-US" dirty="0" err="1" smtClean="0"/>
              <a:t>membentangkan</a:t>
            </a:r>
            <a:r>
              <a:rPr lang="en-US" dirty="0" smtClean="0"/>
              <a:t> poster </a:t>
            </a:r>
            <a:r>
              <a:rPr lang="en-US" dirty="0" err="1" smtClean="0"/>
              <a:t>bertuliskan</a:t>
            </a:r>
            <a:r>
              <a:rPr lang="en-US" dirty="0" smtClean="0"/>
              <a:t>: "</a:t>
            </a:r>
            <a:r>
              <a:rPr lang="en-US" dirty="0" err="1" smtClean="0"/>
              <a:t>Selamatkan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pabrik</a:t>
            </a:r>
            <a:r>
              <a:rPr lang="en-US" dirty="0" smtClean="0"/>
              <a:t> semen </a:t>
            </a:r>
            <a:r>
              <a:rPr lang="en-US" dirty="0" err="1" smtClean="0"/>
              <a:t>lanjut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pendukung</a:t>
            </a:r>
            <a:r>
              <a:rPr lang="en-US" dirty="0" smtClean="0"/>
              <a:t> </a:t>
            </a:r>
            <a:r>
              <a:rPr lang="en-US" dirty="0" err="1" smtClean="0"/>
              <a:t>mengatasnamakan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Laskar</a:t>
            </a:r>
            <a:r>
              <a:rPr lang="en-US" dirty="0" smtClean="0"/>
              <a:t> </a:t>
            </a:r>
            <a:r>
              <a:rPr lang="en-US" dirty="0" err="1" smtClean="0"/>
              <a:t>Brotoseno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Aliansi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Jateng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Rembang</a:t>
            </a:r>
            <a:r>
              <a:rPr lang="en-US" dirty="0" smtClean="0"/>
              <a:t> </a:t>
            </a:r>
            <a:r>
              <a:rPr lang="en-US" dirty="0" err="1" smtClean="0"/>
              <a:t>Bersatu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pendukung</a:t>
            </a:r>
            <a:r>
              <a:rPr lang="en-US" dirty="0" smtClean="0"/>
              <a:t>,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keberadaan</a:t>
            </a:r>
            <a:r>
              <a:rPr lang="en-US" dirty="0" smtClean="0"/>
              <a:t> </a:t>
            </a:r>
            <a:r>
              <a:rPr lang="en-US" dirty="0" err="1" smtClean="0"/>
              <a:t>pabrik</a:t>
            </a:r>
            <a:r>
              <a:rPr lang="en-US" dirty="0" smtClean="0"/>
              <a:t> semen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mendatangkan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 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lapangan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721</Words>
  <Application>Microsoft Office PowerPoint</Application>
  <PresentationFormat>On-screen Show (4:3)</PresentationFormat>
  <Paragraphs>83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PERANG PREMIS TENTANG PEMBANGUNAN PABRIK SEMEN DI REMBANG</vt:lpstr>
      <vt:lpstr>Letak dan Kondisi Geografis</vt:lpstr>
      <vt:lpstr>Potensi Alam Yang Bisa Dikembangkan</vt:lpstr>
      <vt:lpstr>Rangkuman Kuotasi Tentang  PT. Semen Indonesia (IDR Ribuan)</vt:lpstr>
      <vt:lpstr>Premis Dukungan</vt:lpstr>
      <vt:lpstr>Premis Penolakan</vt:lpstr>
      <vt:lpstr>Agenda Tersembunyi Dibalik Premis</vt:lpstr>
      <vt:lpstr>Perhatian</vt:lpstr>
      <vt:lpstr>Premis Dukungan dan Penolakan</vt:lpstr>
      <vt:lpstr>Premis Penolakan</vt:lpstr>
      <vt:lpstr>Demo Dukungan Pembangunan  Pabrik Semen</vt:lpstr>
      <vt:lpstr>Ukuran Penerimaan Secara Ekonomi</vt:lpstr>
      <vt:lpstr>Dampak Positif</vt:lpstr>
      <vt:lpstr>Dampak Spasial</vt:lpstr>
      <vt:lpstr>Ekonomi Aglomerasi</vt:lpstr>
      <vt:lpstr>Keuntungan Ekonomi</vt:lpstr>
      <vt:lpstr>Tricle Down Effect</vt:lpstr>
      <vt:lpstr>Terima Kasih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BRILIANA</dc:creator>
  <cp:lastModifiedBy>BRILIANA</cp:lastModifiedBy>
  <cp:revision>52</cp:revision>
  <dcterms:created xsi:type="dcterms:W3CDTF">2006-08-16T00:00:00Z</dcterms:created>
  <dcterms:modified xsi:type="dcterms:W3CDTF">2017-03-02T23:08:31Z</dcterms:modified>
</cp:coreProperties>
</file>